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 id="2147483714" r:id="rId5"/>
  </p:sldMasterIdLst>
  <p:notesMasterIdLst>
    <p:notesMasterId r:id="rId71"/>
  </p:notesMasterIdLst>
  <p:sldIdLst>
    <p:sldId id="2147478577" r:id="rId6"/>
    <p:sldId id="2147478559" r:id="rId7"/>
    <p:sldId id="2147478575" r:id="rId8"/>
    <p:sldId id="2147478578" r:id="rId9"/>
    <p:sldId id="11285" r:id="rId10"/>
    <p:sldId id="2147478580" r:id="rId11"/>
    <p:sldId id="2147478581" r:id="rId12"/>
    <p:sldId id="2147478582" r:id="rId13"/>
    <p:sldId id="2147469146" r:id="rId14"/>
    <p:sldId id="2147478583" r:id="rId15"/>
    <p:sldId id="2147468520" r:id="rId16"/>
    <p:sldId id="2147478584" r:id="rId17"/>
    <p:sldId id="2147478588" r:id="rId18"/>
    <p:sldId id="2147478586" r:id="rId19"/>
    <p:sldId id="2147478589" r:id="rId20"/>
    <p:sldId id="2147478590" r:id="rId21"/>
    <p:sldId id="2147478592" r:id="rId22"/>
    <p:sldId id="277" r:id="rId23"/>
    <p:sldId id="2147478610" r:id="rId24"/>
    <p:sldId id="2147468687" r:id="rId25"/>
    <p:sldId id="11074" r:id="rId26"/>
    <p:sldId id="2147468514" r:id="rId27"/>
    <p:sldId id="288" r:id="rId28"/>
    <p:sldId id="289" r:id="rId29"/>
    <p:sldId id="290" r:id="rId30"/>
    <p:sldId id="291" r:id="rId31"/>
    <p:sldId id="273" r:id="rId32"/>
    <p:sldId id="2147478593" r:id="rId33"/>
    <p:sldId id="2147468694" r:id="rId34"/>
    <p:sldId id="2147468695" r:id="rId35"/>
    <p:sldId id="2147468705" r:id="rId36"/>
    <p:sldId id="2147468697" r:id="rId37"/>
    <p:sldId id="2147469139" r:id="rId38"/>
    <p:sldId id="2147478595" r:id="rId39"/>
    <p:sldId id="2147478594" r:id="rId40"/>
    <p:sldId id="11065" r:id="rId41"/>
    <p:sldId id="2147478598" r:id="rId42"/>
    <p:sldId id="2147478601" r:id="rId43"/>
    <p:sldId id="2147478602" r:id="rId44"/>
    <p:sldId id="11081" r:id="rId45"/>
    <p:sldId id="2147478600" r:id="rId46"/>
    <p:sldId id="1913" r:id="rId47"/>
    <p:sldId id="2147478604" r:id="rId48"/>
    <p:sldId id="2147478609" r:id="rId49"/>
    <p:sldId id="318" r:id="rId50"/>
    <p:sldId id="2147478605" r:id="rId51"/>
    <p:sldId id="2147468616" r:id="rId52"/>
    <p:sldId id="2147478670" r:id="rId53"/>
    <p:sldId id="2147468636" r:id="rId54"/>
    <p:sldId id="2147468635" r:id="rId55"/>
    <p:sldId id="2147478606" r:id="rId56"/>
    <p:sldId id="2147468521" r:id="rId57"/>
    <p:sldId id="2147468523" r:id="rId58"/>
    <p:sldId id="7665" r:id="rId59"/>
    <p:sldId id="2147468673" r:id="rId60"/>
    <p:sldId id="2147478669" r:id="rId61"/>
    <p:sldId id="2147469090" r:id="rId62"/>
    <p:sldId id="2147469092" r:id="rId63"/>
    <p:sldId id="2147469093" r:id="rId64"/>
    <p:sldId id="2147478671" r:id="rId65"/>
    <p:sldId id="2147478668" r:id="rId66"/>
    <p:sldId id="2147478672" r:id="rId67"/>
    <p:sldId id="2147478607" r:id="rId68"/>
    <p:sldId id="313" r:id="rId69"/>
    <p:sldId id="2147478608" r:id="rId7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F9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5" autoAdjust="0"/>
    <p:restoredTop sz="80325" autoAdjust="0"/>
  </p:normalViewPr>
  <p:slideViewPr>
    <p:cSldViewPr snapToGrid="0">
      <p:cViewPr varScale="1">
        <p:scale>
          <a:sx n="50" d="100"/>
          <a:sy n="50" d="100"/>
        </p:scale>
        <p:origin x="844" y="4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2F125A-34EA-42D8-BAA5-4EC325D85CCB}" type="datetimeFigureOut">
              <a:rPr lang="fr-FR" smtClean="0"/>
              <a:t>23/09/2025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305C4-A3AB-4060-814C-3F9696630740}" type="slidenum">
              <a:rPr lang="fr-FR" smtClean="0"/>
              <a:t>‹N°›</a:t>
            </a:fld>
            <a:endParaRPr lang="fr-FR"/>
          </a:p>
        </p:txBody>
      </p:sp>
    </p:spTree>
    <p:extLst>
      <p:ext uri="{BB962C8B-B14F-4D97-AF65-F5344CB8AC3E}">
        <p14:creationId xmlns:p14="http://schemas.microsoft.com/office/powerpoint/2010/main" val="1199579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oditesdecom.com/post/2019/02/25/10-conseils-pour-c3-aatre-bien-s-c3-bbrs-de-rater-votre-op-c3-a9ration-d-e2-80-99-c3-a9c"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395FB-A3C6-184F-089E-55CE4256A2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35280E8-23A1-9AC5-6AA2-4F9F904E59E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B7FE875-BEFD-E1D1-D60D-E54A8A19E0D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1AC2626-6E4D-A41B-E008-447ADBD914F4}"/>
              </a:ext>
            </a:extLst>
          </p:cNvPr>
          <p:cNvSpPr>
            <a:spLocks noGrp="1"/>
          </p:cNvSpPr>
          <p:nvPr>
            <p:ph type="sldNum" sz="quarter" idx="5"/>
          </p:nvPr>
        </p:nvSpPr>
        <p:spPr/>
        <p:txBody>
          <a:bodyPr/>
          <a:lstStyle/>
          <a:p>
            <a:fld id="{2C8305C4-A3AB-4060-814C-3F9696630740}" type="slidenum">
              <a:rPr lang="fr-FR" smtClean="0"/>
              <a:t>1</a:t>
            </a:fld>
            <a:endParaRPr lang="fr-FR"/>
          </a:p>
        </p:txBody>
      </p:sp>
    </p:spTree>
    <p:extLst>
      <p:ext uri="{BB962C8B-B14F-4D97-AF65-F5344CB8AC3E}">
        <p14:creationId xmlns:p14="http://schemas.microsoft.com/office/powerpoint/2010/main" val="3252052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Questions en haut de slide :</a:t>
            </a:r>
          </a:p>
          <a:p>
            <a:r>
              <a:rPr lang="fr-FR" b="1" dirty="0"/>
              <a:t>Comment vous interagissez avec les autres ?</a:t>
            </a:r>
            <a:endParaRPr lang="fr-FR" dirty="0"/>
          </a:p>
          <a:p>
            <a:r>
              <a:rPr lang="fr-FR" b="1" dirty="0"/>
              <a:t>Comment vous cherchez à rallier les autres à votre point de vue ?</a:t>
            </a:r>
            <a:endParaRPr lang="fr-FR" dirty="0"/>
          </a:p>
          <a:p>
            <a:r>
              <a:rPr lang="fr-FR" dirty="0"/>
              <a:t>→ Ces questions aident à situer la </a:t>
            </a:r>
            <a:r>
              <a:rPr lang="fr-FR" b="1" dirty="0"/>
              <a:t>dimension relationnelle / sociale</a:t>
            </a:r>
            <a:r>
              <a:rPr lang="fr-FR" dirty="0"/>
              <a:t> du comportement.</a:t>
            </a:r>
          </a:p>
          <a:p>
            <a:br>
              <a:rPr lang="fr-FR" dirty="0"/>
            </a:br>
            <a:endParaRPr lang="fr-FR" dirty="0"/>
          </a:p>
          <a:p>
            <a:r>
              <a:rPr lang="fr-FR" b="1" dirty="0"/>
              <a:t>🧩 Traits du profil jaune (au centre) :</a:t>
            </a:r>
          </a:p>
          <a:p>
            <a:r>
              <a:rPr lang="fr-FR" dirty="0"/>
              <a:t>Va au-devant des autres</a:t>
            </a:r>
          </a:p>
          <a:p>
            <a:r>
              <a:rPr lang="fr-FR" dirty="0"/>
              <a:t>Communique avec émotion</a:t>
            </a:r>
          </a:p>
          <a:p>
            <a:r>
              <a:rPr lang="fr-FR" dirty="0"/>
              <a:t>Présente et défend ses idées</a:t>
            </a:r>
          </a:p>
          <a:p>
            <a:r>
              <a:rPr lang="fr-FR" dirty="0"/>
              <a:t>Optimiste et convaincant</a:t>
            </a:r>
          </a:p>
          <a:p>
            <a:r>
              <a:rPr lang="fr-FR" dirty="0"/>
              <a:t>➤ Ce profil </a:t>
            </a:r>
            <a:r>
              <a:rPr lang="fr-FR" b="1" dirty="0"/>
              <a:t>crée du lien</a:t>
            </a:r>
            <a:r>
              <a:rPr lang="fr-FR" dirty="0"/>
              <a:t>, </a:t>
            </a:r>
            <a:r>
              <a:rPr lang="fr-FR" b="1" dirty="0"/>
              <a:t>influence par l’enthousiasme</a:t>
            </a:r>
            <a:r>
              <a:rPr lang="fr-FR" dirty="0"/>
              <a:t>, et </a:t>
            </a:r>
            <a:r>
              <a:rPr lang="fr-FR" b="1" dirty="0"/>
              <a:t>aime parler en public / convaincre par l’émotion</a:t>
            </a:r>
            <a:r>
              <a:rPr lang="fr-FR" dirty="0"/>
              <a:t>.</a:t>
            </a:r>
          </a:p>
          <a:p>
            <a:br>
              <a:rPr lang="fr-FR" dirty="0"/>
            </a:br>
            <a:endParaRPr lang="fr-FR" dirty="0"/>
          </a:p>
          <a:p>
            <a:r>
              <a:rPr lang="fr-FR" b="1" dirty="0"/>
              <a:t>💬 Citation + question clé (en bas à gauche) :</a:t>
            </a:r>
          </a:p>
          <a:p>
            <a:r>
              <a:rPr lang="fr-FR" dirty="0"/>
              <a:t>Citation : </a:t>
            </a:r>
            <a:r>
              <a:rPr lang="fr-FR" i="1" dirty="0"/>
              <a:t>"Je n’ai pas besoin de lutter contre l’environnement puisque celui-ci m’est favorable."</a:t>
            </a:r>
            <a:br>
              <a:rPr lang="fr-FR" dirty="0"/>
            </a:br>
            <a:r>
              <a:rPr lang="fr-FR" dirty="0"/>
              <a:t>→ Le jaune </a:t>
            </a:r>
            <a:r>
              <a:rPr lang="fr-FR" b="1" dirty="0"/>
              <a:t>perçoit le monde comme accueillant</a:t>
            </a:r>
            <a:r>
              <a:rPr lang="fr-FR" dirty="0"/>
              <a:t> → il se sent </a:t>
            </a:r>
            <a:r>
              <a:rPr lang="fr-FR" b="1" dirty="0"/>
              <a:t>à l’aise pour aller vers les autres</a:t>
            </a:r>
            <a:r>
              <a:rPr lang="fr-FR" dirty="0"/>
              <a:t>.</a:t>
            </a:r>
          </a:p>
          <a:p>
            <a:r>
              <a:rPr lang="fr-FR" b="1" dirty="0"/>
              <a:t>Question clé : "AVEC QUI ?"</a:t>
            </a:r>
            <a:br>
              <a:rPr lang="fr-FR" dirty="0"/>
            </a:br>
            <a:r>
              <a:rPr lang="fr-FR" dirty="0"/>
              <a:t>→ Le </a:t>
            </a:r>
            <a:r>
              <a:rPr lang="fr-FR" b="1" dirty="0"/>
              <a:t>jaune est centré sur la relation</a:t>
            </a:r>
            <a:r>
              <a:rPr lang="fr-FR" dirty="0"/>
              <a:t>, il pense en termes de réseau, entourage, communauté.</a:t>
            </a:r>
          </a:p>
          <a:p>
            <a:br>
              <a:rPr lang="fr-FR" dirty="0"/>
            </a:br>
            <a:endParaRPr lang="fr-FR" dirty="0"/>
          </a:p>
          <a:p>
            <a:r>
              <a:rPr lang="fr-FR" b="1" dirty="0"/>
              <a:t>📊 Axe comportemental à droite : optimisme vs pessimisme</a:t>
            </a:r>
          </a:p>
          <a:p>
            <a:r>
              <a:rPr lang="fr-FR" dirty="0"/>
              <a:t>Cet axe indique la </a:t>
            </a:r>
            <a:r>
              <a:rPr lang="fr-FR" b="1" dirty="0"/>
              <a:t>graduation d’un comportement d’Influence</a:t>
            </a:r>
            <a:r>
              <a:rPr lang="fr-FR" dirty="0"/>
              <a:t> :</a:t>
            </a:r>
          </a:p>
          <a:p>
            <a:r>
              <a:rPr lang="fr-FR" dirty="0"/>
              <a:t>🔸 Faible Influence (0%)🔸 Forte Influence (100%)Ne va pas vers les </a:t>
            </a:r>
            <a:r>
              <a:rPr lang="fr-FR" dirty="0" err="1"/>
              <a:t>autresVa</a:t>
            </a:r>
            <a:r>
              <a:rPr lang="fr-FR" dirty="0"/>
              <a:t> au-devant des </a:t>
            </a:r>
            <a:r>
              <a:rPr lang="fr-FR" dirty="0" err="1"/>
              <a:t>autresCommunique</a:t>
            </a:r>
            <a:r>
              <a:rPr lang="fr-FR" dirty="0"/>
              <a:t> sans </a:t>
            </a:r>
            <a:r>
              <a:rPr lang="fr-FR" dirty="0" err="1"/>
              <a:t>émotionCommunique</a:t>
            </a:r>
            <a:r>
              <a:rPr lang="fr-FR" dirty="0"/>
              <a:t> avec </a:t>
            </a:r>
            <a:r>
              <a:rPr lang="fr-FR" dirty="0" err="1"/>
              <a:t>émotionVeut</a:t>
            </a:r>
            <a:r>
              <a:rPr lang="fr-FR" dirty="0"/>
              <a:t> des preuves, est </a:t>
            </a:r>
            <a:r>
              <a:rPr lang="fr-FR" dirty="0" err="1"/>
              <a:t>méfiantConvainc</a:t>
            </a:r>
            <a:r>
              <a:rPr lang="fr-FR" dirty="0"/>
              <a:t> par le </a:t>
            </a:r>
            <a:r>
              <a:rPr lang="fr-FR" dirty="0" err="1"/>
              <a:t>feelingPessimiste</a:t>
            </a:r>
            <a:r>
              <a:rPr lang="fr-FR" dirty="0"/>
              <a:t>, </a:t>
            </a:r>
            <a:r>
              <a:rPr lang="fr-FR" dirty="0" err="1"/>
              <a:t>suspicieuxOptimiste</a:t>
            </a:r>
            <a:r>
              <a:rPr lang="fr-FR" dirty="0"/>
              <a:t>, enthousiaste</a:t>
            </a:r>
          </a:p>
          <a:p>
            <a:br>
              <a:rPr lang="fr-FR" dirty="0"/>
            </a:br>
            <a:endParaRPr lang="fr-FR" dirty="0"/>
          </a:p>
          <a:p>
            <a:r>
              <a:rPr lang="fr-FR" b="1" dirty="0"/>
              <a:t>✅ En résumé :</a:t>
            </a:r>
          </a:p>
          <a:p>
            <a:r>
              <a:rPr lang="fr-FR" dirty="0"/>
              <a:t>Cette slide décrit un </a:t>
            </a:r>
            <a:r>
              <a:rPr lang="fr-FR" b="1" dirty="0"/>
              <a:t>profil sociable, qui influence par la parole, l’enthousiasme et le lien émotionnel</a:t>
            </a:r>
            <a:r>
              <a:rPr lang="fr-FR" dirty="0"/>
              <a:t>.</a:t>
            </a:r>
          </a:p>
          <a:p>
            <a:r>
              <a:rPr lang="fr-FR" dirty="0"/>
              <a:t>Trop faible : repli, froideur, isolement.</a:t>
            </a:r>
            <a:br>
              <a:rPr lang="fr-FR" dirty="0"/>
            </a:br>
            <a:r>
              <a:rPr lang="fr-FR" dirty="0"/>
              <a:t>Trop fort : dispersion, excès d’émotion, difficulté à cadrer.</a:t>
            </a: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15</a:t>
            </a:fld>
            <a:endParaRPr lang="fr-FR"/>
          </a:p>
        </p:txBody>
      </p:sp>
    </p:spTree>
    <p:extLst>
      <p:ext uri="{BB962C8B-B14F-4D97-AF65-F5344CB8AC3E}">
        <p14:creationId xmlns:p14="http://schemas.microsoft.com/office/powerpoint/2010/main" val="1403726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 Profil "Stabilité" (Vert) – Stable, coopératif, prévisible</a:t>
            </a:r>
          </a:p>
          <a:p>
            <a:r>
              <a:rPr lang="fr-FR" b="1" dirty="0"/>
              <a:t>🔍 Questions en haut de slide :</a:t>
            </a:r>
          </a:p>
          <a:p>
            <a:r>
              <a:rPr lang="fr-FR" b="1" dirty="0"/>
              <a:t>Comment vous réagissez au changement ?</a:t>
            </a:r>
            <a:endParaRPr lang="fr-FR" dirty="0"/>
          </a:p>
          <a:p>
            <a:r>
              <a:rPr lang="fr-FR" b="1" dirty="0"/>
              <a:t>Comment vous réagissez aux variations et au rythme de votre environnement ?</a:t>
            </a:r>
            <a:endParaRPr lang="fr-FR" dirty="0"/>
          </a:p>
          <a:p>
            <a:r>
              <a:rPr lang="fr-FR" dirty="0"/>
              <a:t>Ces deux questions aident à situer </a:t>
            </a:r>
            <a:r>
              <a:rPr lang="fr-FR" b="1" dirty="0"/>
              <a:t>le rapport au rythme, à la stabilité et à l’adaptation</a:t>
            </a:r>
            <a:r>
              <a:rPr lang="fr-FR" dirty="0"/>
              <a:t>.</a:t>
            </a:r>
          </a:p>
          <a:p>
            <a:br>
              <a:rPr lang="fr-FR" dirty="0"/>
            </a:br>
            <a:endParaRPr lang="fr-FR" dirty="0"/>
          </a:p>
          <a:p>
            <a:r>
              <a:rPr lang="fr-FR" b="1" dirty="0"/>
              <a:t>🧩 Caractéristiques comportementales (au centre) :</a:t>
            </a:r>
          </a:p>
          <a:p>
            <a:r>
              <a:rPr lang="fr-FR" dirty="0"/>
              <a:t>Maintient le statu quo</a:t>
            </a:r>
          </a:p>
          <a:p>
            <a:r>
              <a:rPr lang="fr-FR" dirty="0"/>
              <a:t>Recherche le consensus</a:t>
            </a:r>
          </a:p>
          <a:p>
            <a:r>
              <a:rPr lang="fr-FR" dirty="0"/>
              <a:t>Finit ce qu’il entreprend</a:t>
            </a:r>
          </a:p>
          <a:p>
            <a:r>
              <a:rPr lang="fr-FR" dirty="0"/>
              <a:t>Calme et maître de soi</a:t>
            </a:r>
          </a:p>
          <a:p>
            <a:r>
              <a:rPr lang="fr-FR" dirty="0"/>
              <a:t>➤ Le "vert" est un </a:t>
            </a:r>
            <a:r>
              <a:rPr lang="fr-FR" b="1" dirty="0"/>
              <a:t>profil fiable, constant</a:t>
            </a:r>
            <a:r>
              <a:rPr lang="fr-FR" dirty="0"/>
              <a:t>, qui valorise </a:t>
            </a:r>
            <a:r>
              <a:rPr lang="fr-FR" b="1" dirty="0"/>
              <a:t>l’harmonie</a:t>
            </a:r>
            <a:r>
              <a:rPr lang="fr-FR" dirty="0"/>
              <a:t>, le calme, les habitudes. Il </a:t>
            </a:r>
            <a:r>
              <a:rPr lang="fr-FR" b="1" dirty="0"/>
              <a:t>rassure</a:t>
            </a:r>
            <a:r>
              <a:rPr lang="fr-FR" dirty="0"/>
              <a:t> son entourage.</a:t>
            </a:r>
          </a:p>
          <a:p>
            <a:br>
              <a:rPr lang="fr-FR" dirty="0"/>
            </a:br>
            <a:endParaRPr lang="fr-FR" dirty="0"/>
          </a:p>
          <a:p>
            <a:r>
              <a:rPr lang="fr-FR" b="1" dirty="0"/>
              <a:t>💬 Bulle de gauche (message + question clé) :</a:t>
            </a:r>
          </a:p>
          <a:p>
            <a:r>
              <a:rPr lang="fr-FR" i="1" dirty="0"/>
              <a:t>"Je n’ai pas besoin de me conformer à l’environnement puisque celui-ci m’est favorable."</a:t>
            </a:r>
            <a:br>
              <a:rPr lang="fr-FR" dirty="0"/>
            </a:br>
            <a:r>
              <a:rPr lang="fr-FR" dirty="0"/>
              <a:t>→ Le profil Vert </a:t>
            </a:r>
            <a:r>
              <a:rPr lang="fr-FR" b="1" dirty="0"/>
              <a:t>ne cherche pas à dominer ni à séduire</a:t>
            </a:r>
            <a:r>
              <a:rPr lang="fr-FR" dirty="0"/>
              <a:t> l’environnement, il est </a:t>
            </a:r>
            <a:r>
              <a:rPr lang="fr-FR" b="1" dirty="0"/>
              <a:t>dans l’acceptation</a:t>
            </a:r>
            <a:r>
              <a:rPr lang="fr-FR" dirty="0"/>
              <a:t> et la régularité.</a:t>
            </a:r>
          </a:p>
          <a:p>
            <a:r>
              <a:rPr lang="fr-FR" b="1" dirty="0"/>
              <a:t>Question clé : "POURQUOI ?"</a:t>
            </a:r>
            <a:br>
              <a:rPr lang="fr-FR" dirty="0"/>
            </a:br>
            <a:r>
              <a:rPr lang="fr-FR" dirty="0"/>
              <a:t>→ Ce profil a besoin de </a:t>
            </a:r>
            <a:r>
              <a:rPr lang="fr-FR" b="1" dirty="0"/>
              <a:t>sens et de stabilité émotionnelle</a:t>
            </a:r>
            <a:r>
              <a:rPr lang="fr-FR" dirty="0"/>
              <a:t> pour agir.</a:t>
            </a:r>
          </a:p>
          <a:p>
            <a:br>
              <a:rPr lang="fr-FR" dirty="0"/>
            </a:br>
            <a:endParaRPr lang="fr-FR" dirty="0"/>
          </a:p>
          <a:p>
            <a:r>
              <a:rPr lang="fr-FR" b="1" dirty="0"/>
              <a:t>📊 Axe comportemental à droite : patience vs impatience</a:t>
            </a:r>
          </a:p>
          <a:p>
            <a:r>
              <a:rPr lang="fr-FR" dirty="0"/>
              <a:t>Faible stabilité (0%)Forte stabilité (100%)Très </a:t>
            </a:r>
            <a:r>
              <a:rPr lang="fr-FR" dirty="0" err="1"/>
              <a:t>actifCalme</a:t>
            </a:r>
            <a:r>
              <a:rPr lang="fr-FR" dirty="0"/>
              <a:t> et maître de </a:t>
            </a:r>
            <a:r>
              <a:rPr lang="fr-FR" dirty="0" err="1"/>
              <a:t>soiAvance</a:t>
            </a:r>
            <a:r>
              <a:rPr lang="fr-FR" dirty="0"/>
              <a:t> sans </a:t>
            </a:r>
            <a:r>
              <a:rPr lang="fr-FR" dirty="0" err="1"/>
              <a:t>méthodeFinit</a:t>
            </a:r>
            <a:r>
              <a:rPr lang="fr-FR" dirty="0"/>
              <a:t> ce qu’il </a:t>
            </a:r>
            <a:r>
              <a:rPr lang="fr-FR" dirty="0" err="1"/>
              <a:t>entreprendÉcoute</a:t>
            </a:r>
            <a:r>
              <a:rPr lang="fr-FR" dirty="0"/>
              <a:t> peu les </a:t>
            </a:r>
            <a:r>
              <a:rPr lang="fr-FR" dirty="0" err="1"/>
              <a:t>autresRecherche</a:t>
            </a:r>
            <a:r>
              <a:rPr lang="fr-FR" dirty="0"/>
              <a:t> le </a:t>
            </a:r>
            <a:r>
              <a:rPr lang="fr-FR" dirty="0" err="1"/>
              <a:t>consensusA</a:t>
            </a:r>
            <a:r>
              <a:rPr lang="fr-FR" dirty="0"/>
              <a:t> le sens de l’</a:t>
            </a:r>
            <a:r>
              <a:rPr lang="fr-FR" dirty="0" err="1"/>
              <a:t>urgencePatience</a:t>
            </a:r>
            <a:r>
              <a:rPr lang="fr-FR" dirty="0"/>
              <a:t>, constance</a:t>
            </a:r>
          </a:p>
          <a:p>
            <a:r>
              <a:rPr lang="fr-FR" dirty="0"/>
              <a:t>➤ Cet axe montre ce qui arrive </a:t>
            </a:r>
            <a:r>
              <a:rPr lang="fr-FR" b="1" dirty="0"/>
              <a:t>quand la stabilité est absente</a:t>
            </a:r>
            <a:r>
              <a:rPr lang="fr-FR" dirty="0"/>
              <a:t> (désorganisation, précipitation) ou </a:t>
            </a:r>
            <a:r>
              <a:rPr lang="fr-FR" b="1" dirty="0"/>
              <a:t>trop forte</a:t>
            </a:r>
            <a:r>
              <a:rPr lang="fr-FR" dirty="0"/>
              <a:t> (rigidité, lenteur face au changement).</a:t>
            </a: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16</a:t>
            </a:fld>
            <a:endParaRPr lang="fr-FR"/>
          </a:p>
        </p:txBody>
      </p:sp>
    </p:spTree>
    <p:extLst>
      <p:ext uri="{BB962C8B-B14F-4D97-AF65-F5344CB8AC3E}">
        <p14:creationId xmlns:p14="http://schemas.microsoft.com/office/powerpoint/2010/main" val="2468967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Compréhension du message vs niveau de maîtrise, aka notre corps parle plus pour nous, et malgré nous que nos mots !</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8837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Compréhension du message vs niveau de maîtrise, aka notre corps parle plus pour nous, et malgré nous que nos mots !</a:t>
            </a:r>
          </a:p>
          <a:p>
            <a:endParaRPr lang="fr-FR" dirty="0"/>
          </a:p>
          <a:p>
            <a:r>
              <a:rPr lang="fr-FR" b="1" dirty="0"/>
              <a:t>Profil Dominant (D)</a:t>
            </a:r>
          </a:p>
          <a:p>
            <a:pPr>
              <a:buFont typeface="Arial" panose="020B0604020202020204" pitchFamily="34" charset="0"/>
              <a:buChar char="•"/>
            </a:pPr>
            <a:r>
              <a:rPr lang="fr-FR" b="1" dirty="0"/>
              <a:t>Stress faible</a:t>
            </a:r>
            <a:r>
              <a:rPr lang="fr-FR" dirty="0"/>
              <a:t> : Devient plus impatient et directif, cherchant à accélérer les choses pour obtenir des résultats rapides.</a:t>
            </a:r>
          </a:p>
          <a:p>
            <a:pPr>
              <a:buFont typeface="Arial" panose="020B0604020202020204" pitchFamily="34" charset="0"/>
              <a:buChar char="•"/>
            </a:pPr>
            <a:r>
              <a:rPr lang="fr-FR" b="1" dirty="0"/>
              <a:t>Stress élevé</a:t>
            </a:r>
            <a:r>
              <a:rPr lang="fr-FR" dirty="0"/>
              <a:t> : Peut devenir autoritaire et exigeant, imposant ses idées sans tenir compte des opinions des autres.</a:t>
            </a:r>
          </a:p>
          <a:p>
            <a:pPr>
              <a:buFont typeface="Arial" panose="020B0604020202020204" pitchFamily="34" charset="0"/>
              <a:buChar char="•"/>
            </a:pPr>
            <a:r>
              <a:rPr lang="fr-FR" b="1" dirty="0"/>
              <a:t>Stress maximum</a:t>
            </a:r>
            <a:r>
              <a:rPr lang="fr-FR" dirty="0"/>
              <a:t> : Peut manifester de l'agressivité ouverte, être conflictuel et tenter de contrôler de manière excessive.</a:t>
            </a:r>
          </a:p>
          <a:p>
            <a:r>
              <a:rPr lang="fr-FR" b="1" dirty="0"/>
              <a:t>Profil Influent (I)</a:t>
            </a:r>
          </a:p>
          <a:p>
            <a:pPr>
              <a:buFont typeface="Arial" panose="020B0604020202020204" pitchFamily="34" charset="0"/>
              <a:buChar char="•"/>
            </a:pPr>
            <a:r>
              <a:rPr lang="fr-FR" b="1" dirty="0"/>
              <a:t>Stress faible</a:t>
            </a:r>
            <a:r>
              <a:rPr lang="fr-FR" dirty="0"/>
              <a:t> : Devient dispersé et moins concentré, cherchant davantage de stimulation sociale pour se détendre.</a:t>
            </a:r>
          </a:p>
          <a:p>
            <a:pPr>
              <a:buFont typeface="Arial" panose="020B0604020202020204" pitchFamily="34" charset="0"/>
              <a:buChar char="•"/>
            </a:pPr>
            <a:r>
              <a:rPr lang="fr-FR" b="1" dirty="0"/>
              <a:t>Stress élevé</a:t>
            </a:r>
            <a:r>
              <a:rPr lang="fr-FR" dirty="0"/>
              <a:t> : Peut devenir émotif et impulsif, exagérant les problèmes et cherchant l'attention.</a:t>
            </a:r>
          </a:p>
          <a:p>
            <a:pPr>
              <a:buFont typeface="Arial" panose="020B0604020202020204" pitchFamily="34" charset="0"/>
              <a:buChar char="•"/>
            </a:pPr>
            <a:r>
              <a:rPr lang="fr-FR" b="1" dirty="0"/>
              <a:t>Stress maximum</a:t>
            </a:r>
            <a:r>
              <a:rPr lang="fr-FR" dirty="0"/>
              <a:t> : Peut paniquer, perdre sa capacité à se concentrer, et réagir de manière dramatique ou excessive.</a:t>
            </a:r>
          </a:p>
          <a:p>
            <a:r>
              <a:rPr lang="fr-FR" b="1" dirty="0"/>
              <a:t>Profil Stable (S)</a:t>
            </a:r>
          </a:p>
          <a:p>
            <a:pPr>
              <a:buFont typeface="Arial" panose="020B0604020202020204" pitchFamily="34" charset="0"/>
              <a:buChar char="•"/>
            </a:pPr>
            <a:r>
              <a:rPr lang="fr-FR" b="1" dirty="0"/>
              <a:t>Stress faible</a:t>
            </a:r>
            <a:r>
              <a:rPr lang="fr-FR" dirty="0"/>
              <a:t> : Devient plus réservé et hésitant, évitant les changements ou les décisions soudaines.</a:t>
            </a:r>
          </a:p>
          <a:p>
            <a:pPr>
              <a:buFont typeface="Arial" panose="020B0604020202020204" pitchFamily="34" charset="0"/>
              <a:buChar char="•"/>
            </a:pPr>
            <a:r>
              <a:rPr lang="fr-FR" b="1" dirty="0"/>
              <a:t>Stress élevé</a:t>
            </a:r>
            <a:r>
              <a:rPr lang="fr-FR" dirty="0"/>
              <a:t> : Peut se renfermer sur lui-même, résister passivement et éviter les confrontations.</a:t>
            </a:r>
          </a:p>
          <a:p>
            <a:pPr>
              <a:buFont typeface="Arial" panose="020B0604020202020204" pitchFamily="34" charset="0"/>
              <a:buChar char="•"/>
            </a:pPr>
            <a:r>
              <a:rPr lang="fr-FR" b="1" dirty="0"/>
              <a:t>Stress maximum</a:t>
            </a:r>
            <a:r>
              <a:rPr lang="fr-FR" dirty="0"/>
              <a:t> : Peut se retirer complètement, éprouver de l'anxiété intense et avoir du mal à fonctionner normalement.</a:t>
            </a:r>
          </a:p>
          <a:p>
            <a:r>
              <a:rPr lang="fr-FR" b="1" dirty="0"/>
              <a:t>Profil Consciencieux (C)</a:t>
            </a:r>
          </a:p>
          <a:p>
            <a:pPr>
              <a:buFont typeface="Arial" panose="020B0604020202020204" pitchFamily="34" charset="0"/>
              <a:buChar char="•"/>
            </a:pPr>
            <a:r>
              <a:rPr lang="fr-FR" b="1" dirty="0"/>
              <a:t>Stress faible</a:t>
            </a:r>
            <a:r>
              <a:rPr lang="fr-FR" dirty="0"/>
              <a:t> : Devient critique et perfectionniste, focalisé sur les détails au point de négliger la vue d'ensemble.</a:t>
            </a:r>
          </a:p>
          <a:p>
            <a:pPr>
              <a:buFont typeface="Arial" panose="020B0604020202020204" pitchFamily="34" charset="0"/>
              <a:buChar char="•"/>
            </a:pPr>
            <a:r>
              <a:rPr lang="fr-FR" b="1" dirty="0"/>
              <a:t>Stress élevé</a:t>
            </a:r>
            <a:r>
              <a:rPr lang="fr-FR" dirty="0"/>
              <a:t> : Peut être indécis, craignant de faire des erreurs, et s'engager dans une analyse excessive.</a:t>
            </a:r>
          </a:p>
          <a:p>
            <a:pPr>
              <a:buFont typeface="Arial" panose="020B0604020202020204" pitchFamily="34" charset="0"/>
              <a:buChar char="•"/>
            </a:pPr>
            <a:r>
              <a:rPr lang="fr-FR" b="1" dirty="0"/>
              <a:t>Stress maximum</a:t>
            </a:r>
            <a:r>
              <a:rPr lang="fr-FR" dirty="0"/>
              <a:t> : Peut se bloquer, refuser de communiquer, et devenir rigide en rejetant toute aide ou feedback.</a:t>
            </a:r>
          </a:p>
          <a:p>
            <a:endParaRPr lang="fr-FR"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4913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fontAlgn="base">
              <a:lnSpc>
                <a:spcPts val="1680"/>
              </a:lnSpc>
              <a:spcBef>
                <a:spcPts val="200"/>
              </a:spcBef>
              <a:spcAft>
                <a:spcPts val="200"/>
              </a:spcAft>
              <a:buClr>
                <a:schemeClr val="accent4"/>
              </a:buClr>
              <a:buFont typeface="Wingdings" panose="05000000000000000000" pitchFamily="2" charset="2"/>
              <a:buChar char="Ø"/>
              <a:defRPr/>
            </a:pPr>
            <a:endParaRPr lang="fr-FR" sz="1600" dirty="0">
              <a:cs typeface="Calibri"/>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93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Leur faire expérimente de croiser les bras naturellement puis en sens inverse. </a:t>
            </a:r>
            <a:br>
              <a:rPr lang="fr-FR" dirty="0"/>
            </a:br>
            <a:r>
              <a:rPr lang="fr-FR" dirty="0" err="1"/>
              <a:t>Debriefer</a:t>
            </a:r>
            <a:r>
              <a:rPr lang="fr-FR" dirty="0"/>
              <a:t> : qu’avez-vous ressenti ? </a:t>
            </a:r>
          </a:p>
          <a:p>
            <a:r>
              <a:rPr lang="fr-FR" dirty="0"/>
              <a:t>Ou/et : écrire son prénom avec la main droite ou la main gauche </a:t>
            </a:r>
          </a:p>
        </p:txBody>
      </p:sp>
      <p:sp>
        <p:nvSpPr>
          <p:cNvPr id="4" name="Espace réservé du numéro de diapositive 3"/>
          <p:cNvSpPr>
            <a:spLocks noGrp="1"/>
          </p:cNvSpPr>
          <p:nvPr>
            <p:ph type="sldNum" sz="quarter" idx="5"/>
          </p:nvPr>
        </p:nvSpPr>
        <p:spPr/>
        <p:txBody>
          <a:bodyPr/>
          <a:lstStyle/>
          <a:p>
            <a:fld id="{A7B34806-BBF3-4E63-A028-E7432CE72C03}" type="slidenum">
              <a:rPr lang="fr-FR" smtClean="0"/>
              <a:t>22</a:t>
            </a:fld>
            <a:endParaRPr lang="fr-FR"/>
          </a:p>
        </p:txBody>
      </p:sp>
    </p:spTree>
    <p:extLst>
      <p:ext uri="{BB962C8B-B14F-4D97-AF65-F5344CB8AC3E}">
        <p14:creationId xmlns:p14="http://schemas.microsoft.com/office/powerpoint/2010/main" val="4038579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sz="1200" i="0" dirty="0">
                <a:latin typeface="Calibri" panose="020F0502020204030204" pitchFamily="34" charset="0"/>
                <a:cs typeface="Calibri" panose="020F0502020204030204" pitchFamily="34" charset="0"/>
              </a:rPr>
              <a:t>Apport Théorique … La carte n’est pas le territoire …</a:t>
            </a:r>
          </a:p>
          <a:p>
            <a:pPr algn="l"/>
            <a:br>
              <a:rPr lang="fr-FR" sz="1200" b="1" i="0" dirty="0">
                <a:latin typeface="Calibri" panose="020F0502020204030204" pitchFamily="34" charset="0"/>
                <a:cs typeface="Calibri" panose="020F0502020204030204" pitchFamily="34" charset="0"/>
              </a:rPr>
            </a:br>
            <a:r>
              <a:rPr lang="fr-FR" sz="1200" b="0" i="0" dirty="0">
                <a:solidFill>
                  <a:srgbClr val="0D0D0D"/>
                </a:solidFill>
                <a:effectLst/>
                <a:highlight>
                  <a:srgbClr val="FFFFFF"/>
                </a:highlight>
                <a:latin typeface="Calibri" panose="020F0502020204030204" pitchFamily="34" charset="0"/>
                <a:cs typeface="Calibri" panose="020F0502020204030204" pitchFamily="34" charset="0"/>
              </a:rPr>
              <a:t>L'expression "la carte n'est pas le territoire" est un principe fondamental de la sémantique générale, une approche développée par le mathématicien et philosophe Alfred </a:t>
            </a:r>
            <a:r>
              <a:rPr lang="fr-FR" sz="1200" b="0" i="0" dirty="0" err="1">
                <a:solidFill>
                  <a:srgbClr val="0D0D0D"/>
                </a:solidFill>
                <a:effectLst/>
                <a:highlight>
                  <a:srgbClr val="FFFFFF"/>
                </a:highlight>
                <a:latin typeface="Calibri" panose="020F0502020204030204" pitchFamily="34" charset="0"/>
                <a:cs typeface="Calibri" panose="020F0502020204030204" pitchFamily="34" charset="0"/>
              </a:rPr>
              <a:t>Korzybski</a:t>
            </a:r>
            <a:r>
              <a:rPr lang="fr-FR" sz="1200" b="0" i="0" dirty="0">
                <a:solidFill>
                  <a:srgbClr val="0D0D0D"/>
                </a:solidFill>
                <a:effectLst/>
                <a:highlight>
                  <a:srgbClr val="FFFFFF"/>
                </a:highlight>
                <a:latin typeface="Calibri" panose="020F0502020204030204" pitchFamily="34" charset="0"/>
                <a:cs typeface="Calibri" panose="020F0502020204030204" pitchFamily="34" charset="0"/>
              </a:rPr>
              <a:t>. Cette phrase illustre une idée importante sur la manière dont nous percevons et interagissons avec le monde qui nous entoure.</a:t>
            </a:r>
            <a:br>
              <a:rPr lang="fr-FR" sz="1200" b="0" i="0" dirty="0">
                <a:solidFill>
                  <a:srgbClr val="0D0D0D"/>
                </a:solidFill>
                <a:effectLst/>
                <a:highlight>
                  <a:srgbClr val="FFFFFF"/>
                </a:highlight>
                <a:latin typeface="Calibri" panose="020F0502020204030204" pitchFamily="34" charset="0"/>
                <a:cs typeface="Calibri" panose="020F0502020204030204" pitchFamily="34" charset="0"/>
              </a:rPr>
            </a:br>
            <a:r>
              <a:rPr lang="fr-FR" sz="1200" b="0" i="0" dirty="0">
                <a:solidFill>
                  <a:srgbClr val="0D0D0D"/>
                </a:solidFill>
                <a:effectLst/>
                <a:highlight>
                  <a:srgbClr val="FFFFFF"/>
                </a:highlight>
                <a:latin typeface="Calibri" panose="020F0502020204030204" pitchFamily="34" charset="0"/>
                <a:cs typeface="Calibri" panose="020F0502020204030204" pitchFamily="34" charset="0"/>
              </a:rPr>
              <a:t>Finalement, vous réalisez que même si la carte vous a donné une idée générale de la région, elle ne peut pas capturer toutes les subtilités et les détails de la véritable expérience sur le terrain. Vous comprenez que la carte n'est qu'une représentation simplifiée et subjective de la réalité, et que vous devez être prêt à ajuster votre navigation en fonction de ce que vous voyez et ressentez réellement.</a:t>
            </a:r>
          </a:p>
          <a:p>
            <a:pPr algn="l"/>
            <a:r>
              <a:rPr lang="fr-FR" sz="1200" b="0" i="0" dirty="0">
                <a:solidFill>
                  <a:srgbClr val="0D0D0D"/>
                </a:solidFill>
                <a:effectLst/>
                <a:highlight>
                  <a:srgbClr val="FFFFFF"/>
                </a:highlight>
                <a:latin typeface="Calibri" panose="020F0502020204030204" pitchFamily="34" charset="0"/>
                <a:cs typeface="Calibri" panose="020F0502020204030204" pitchFamily="34" charset="0"/>
              </a:rPr>
              <a:t>En résumé, "la carte n'est pas le territoire" signifie que nos représentations mentales du monde ne sont jamais parfaites et complètes. Elles peuvent nous donner des indications utiles, mais nous devons rester ouverts à la réalité changeante et être prêts à ajuster nos perceptions en fonction de nos expériences directes.</a:t>
            </a:r>
          </a:p>
          <a:p>
            <a:pPr marL="0" indent="0">
              <a:buFontTx/>
              <a:buNone/>
            </a:pPr>
            <a:endParaRPr lang="fr-FR" sz="1200" b="0" i="0" dirty="0">
              <a:solidFill>
                <a:srgbClr val="0D0D0D"/>
              </a:solidFill>
              <a:effectLst/>
              <a:highlight>
                <a:srgbClr val="FFFFFF"/>
              </a:highlight>
              <a:latin typeface="Calibri" panose="020F0502020204030204" pitchFamily="34" charset="0"/>
              <a:cs typeface="Calibri" panose="020F0502020204030204" pitchFamily="34" charset="0"/>
            </a:endParaRPr>
          </a:p>
          <a:p>
            <a:pPr marL="0" indent="0">
              <a:buFontTx/>
              <a:buNone/>
            </a:pPr>
            <a:endParaRPr lang="fr-FR" sz="1200" b="0" i="0" dirty="0">
              <a:solidFill>
                <a:srgbClr val="0D0D0D"/>
              </a:solidFill>
              <a:effectLst/>
              <a:highlight>
                <a:srgbClr val="FFFFFF"/>
              </a:highlight>
              <a:latin typeface="Calibri" panose="020F0502020204030204" pitchFamily="34" charset="0"/>
              <a:cs typeface="Calibri" panose="020F0502020204030204" pitchFamily="34" charset="0"/>
            </a:endParaRPr>
          </a:p>
          <a:p>
            <a:pPr marL="0" indent="0">
              <a:buFontTx/>
              <a:buNone/>
            </a:pPr>
            <a:endParaRPr lang="fr-FR" sz="1200" b="1" i="0" dirty="0">
              <a:latin typeface="Calibri" panose="020F0502020204030204" pitchFamily="34" charset="0"/>
              <a:cs typeface="Calibri" panose="020F0502020204030204" pitchFamily="34" charset="0"/>
            </a:endParaRPr>
          </a:p>
          <a:p>
            <a:pPr marL="0" indent="0">
              <a:buFontTx/>
              <a:buNone/>
            </a:pPr>
            <a:r>
              <a:rPr lang="fr-FR" sz="1200" b="1" i="0" dirty="0">
                <a:latin typeface="Calibri" panose="020F0502020204030204" pitchFamily="34" charset="0"/>
                <a:cs typeface="Calibri" panose="020F0502020204030204" pitchFamily="34" charset="0"/>
              </a:rPr>
              <a:t>Que faire alors  ?</a:t>
            </a: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26</a:t>
            </a:fld>
            <a:endParaRPr lang="fr-FR"/>
          </a:p>
        </p:txBody>
      </p:sp>
    </p:spTree>
    <p:extLst>
      <p:ext uri="{BB962C8B-B14F-4D97-AF65-F5344CB8AC3E}">
        <p14:creationId xmlns:p14="http://schemas.microsoft.com/office/powerpoint/2010/main" val="600557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1" name="Google Shape;299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Comment ça s’applique… ?</a:t>
            </a:r>
            <a:br>
              <a:rPr lang="fr-FR" dirty="0"/>
            </a:br>
            <a:r>
              <a:rPr lang="fr-FR" dirty="0"/>
              <a:t>Faire prendre conscience de la nécessité de nuance et de pluralité</a:t>
            </a:r>
            <a:endParaRPr dirty="0"/>
          </a:p>
        </p:txBody>
      </p:sp>
      <p:sp>
        <p:nvSpPr>
          <p:cNvPr id="2992" name="Google Shape;299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156BE-5BFF-3AEB-2EE9-6098D9A64F6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B3E4B57-EEBF-DAD6-E310-8291A19BACB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E83C626-B6AF-AB82-4C4F-7DB9589C8F04}"/>
              </a:ext>
            </a:extLst>
          </p:cNvPr>
          <p:cNvSpPr>
            <a:spLocks noGrp="1"/>
          </p:cNvSpPr>
          <p:nvPr>
            <p:ph type="body" idx="1"/>
          </p:nvPr>
        </p:nvSpPr>
        <p:spPr/>
        <p:txBody>
          <a:bodyPr/>
          <a:lstStyle/>
          <a:p>
            <a:pPr marL="285750" indent="-285750" fontAlgn="base">
              <a:lnSpc>
                <a:spcPts val="1680"/>
              </a:lnSpc>
              <a:spcBef>
                <a:spcPts val="200"/>
              </a:spcBef>
              <a:spcAft>
                <a:spcPts val="200"/>
              </a:spcAft>
              <a:buClr>
                <a:schemeClr val="accent4"/>
              </a:buClr>
              <a:buFont typeface="Wingdings" panose="05000000000000000000" pitchFamily="2" charset="2"/>
              <a:buChar char="Ø"/>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D8934611-85B3-F86F-117F-B42879CA50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305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Être direct : annonce-explication Ne pas confondre moyens et objectif Insister d’emblée sur l’objectif et l’espérance de gain (R.O.I) </a:t>
            </a:r>
          </a:p>
          <a:p>
            <a:pPr marL="0" indent="0">
              <a:buFontTx/>
              <a:buNone/>
            </a:pPr>
            <a:r>
              <a:rPr lang="fr-FR" dirty="0"/>
              <a:t>Leur offrir rapidement une perspective d’autonomie (victoire rapide) </a:t>
            </a:r>
          </a:p>
          <a:p>
            <a:pPr marL="0" indent="0">
              <a:buFontTx/>
              <a:buNone/>
            </a:pPr>
            <a:r>
              <a:rPr lang="fr-FR" dirty="0"/>
              <a:t>Opérer un suivi régulier et concis </a:t>
            </a:r>
          </a:p>
          <a:p>
            <a:pPr marL="0" indent="0">
              <a:buFontTx/>
              <a:buNone/>
            </a:pPr>
            <a:r>
              <a:rPr lang="fr-FR" dirty="0"/>
              <a:t>Attentions aux relations transverses </a:t>
            </a:r>
          </a:p>
          <a:p>
            <a:pPr marL="0" indent="0">
              <a:buFontTx/>
              <a:buNone/>
            </a:pPr>
            <a:r>
              <a:rPr lang="fr-FR" dirty="0"/>
              <a:t>Oser l’alerter rapidement s’il dévie de l’objectif</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29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783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3</a:t>
            </a:fld>
            <a:endParaRPr lang="fr-FR"/>
          </a:p>
        </p:txBody>
      </p:sp>
    </p:spTree>
    <p:extLst>
      <p:ext uri="{BB962C8B-B14F-4D97-AF65-F5344CB8AC3E}">
        <p14:creationId xmlns:p14="http://schemas.microsoft.com/office/powerpoint/2010/main" val="1224721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Investir au début pour la relation</a:t>
            </a:r>
          </a:p>
          <a:p>
            <a:pPr marL="0" indent="0">
              <a:buFontTx/>
              <a:buNone/>
            </a:pPr>
            <a:r>
              <a:rPr lang="fr-FR" dirty="0"/>
              <a:t>Très vite préciser le «non négociable» </a:t>
            </a:r>
          </a:p>
          <a:p>
            <a:pPr marL="0" indent="0">
              <a:buFontTx/>
              <a:buNone/>
            </a:pPr>
            <a:r>
              <a:rPr lang="fr-FR" dirty="0"/>
              <a:t>Faire des pauses de validation lors de l’échange </a:t>
            </a:r>
          </a:p>
          <a:p>
            <a:pPr marL="0" indent="0">
              <a:buFontTx/>
              <a:buNone/>
            </a:pPr>
            <a:r>
              <a:rPr lang="fr-FR" dirty="0"/>
              <a:t>Synthèse écrite en cours d’entretien </a:t>
            </a:r>
          </a:p>
          <a:p>
            <a:pPr marL="0" indent="0">
              <a:buFontTx/>
              <a:buNone/>
            </a:pPr>
            <a:r>
              <a:rPr lang="fr-FR" dirty="0"/>
              <a:t>Suivi impromptu</a:t>
            </a:r>
            <a:endParaRPr lang="fr-FR" i="0" dirty="0"/>
          </a:p>
          <a:p>
            <a:endParaRPr lang="fr-FR"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1603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Prendre le temps de leur donner les explications </a:t>
            </a:r>
          </a:p>
          <a:p>
            <a:pPr marL="0" indent="0">
              <a:buFontTx/>
              <a:buNone/>
            </a:pPr>
            <a:r>
              <a:rPr lang="fr-FR" dirty="0"/>
              <a:t>Donner du sens et ne pas passer en force </a:t>
            </a:r>
          </a:p>
          <a:p>
            <a:pPr marL="0" indent="0">
              <a:buFontTx/>
              <a:buNone/>
            </a:pPr>
            <a:r>
              <a:rPr lang="fr-FR" dirty="0"/>
              <a:t>Accuser réception : Ce que vous ressentez, je l’ai également ressenti et voici comment résoudre… </a:t>
            </a:r>
          </a:p>
          <a:p>
            <a:pPr marL="0" indent="0">
              <a:buFontTx/>
              <a:buNone/>
            </a:pPr>
            <a:r>
              <a:rPr lang="fr-FR" dirty="0"/>
              <a:t>Demander l’engagement personnel</a:t>
            </a:r>
            <a:endParaRPr lang="fr-FR" i="0" dirty="0"/>
          </a:p>
          <a:p>
            <a:endParaRPr lang="fr-FR"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448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Être bien préparé et oser rendre visible cette préparation </a:t>
            </a:r>
          </a:p>
          <a:p>
            <a:pPr marL="0" indent="0">
              <a:buFontTx/>
              <a:buNone/>
            </a:pPr>
            <a:r>
              <a:rPr lang="fr-FR" dirty="0"/>
              <a:t>Oser ne pas savoir </a:t>
            </a:r>
          </a:p>
          <a:p>
            <a:pPr marL="0" indent="0">
              <a:buFontTx/>
              <a:buNone/>
            </a:pPr>
            <a:r>
              <a:rPr lang="fr-FR" dirty="0"/>
              <a:t>Présenter les faits de manière logique </a:t>
            </a:r>
          </a:p>
          <a:p>
            <a:pPr marL="0" indent="0">
              <a:buFontTx/>
              <a:buNone/>
            </a:pPr>
            <a:r>
              <a:rPr lang="fr-FR" dirty="0"/>
              <a:t>Lui envoyer un compte rendu de rdv si besoin </a:t>
            </a:r>
          </a:p>
          <a:p>
            <a:pPr marL="0" indent="0">
              <a:buFontTx/>
              <a:buNone/>
            </a:pPr>
            <a:r>
              <a:rPr lang="fr-FR" dirty="0"/>
              <a:t>Reconnaitre son rôle et lui demander de reconnaitre le notre</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32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628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5C3-6BA7-9CC6-17D2-E40935B81B9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4FA9613-04E4-3992-53C6-2CB6D9A5812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4F12715-6E84-DB0C-9E42-DC4A20CB14DC}"/>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Débat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mouvant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Langage</a:t>
            </a:r>
            <a:r>
              <a:rPr lang="en-US" sz="1200" kern="1200" dirty="0">
                <a:solidFill>
                  <a:schemeClr val="tx1"/>
                </a:solidFill>
                <a:effectLst/>
                <a:latin typeface="+mn-lt"/>
                <a:ea typeface="+mn-ea"/>
                <a:cs typeface="+mn-cs"/>
              </a:rPr>
              <a:t> des couleurs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management </a:t>
            </a:r>
            <a:r>
              <a:rPr lang="en-US" sz="1200" kern="1200" dirty="0" err="1">
                <a:solidFill>
                  <a:schemeClr val="tx1"/>
                </a:solidFill>
                <a:effectLst/>
                <a:latin typeface="+mn-lt"/>
                <a:ea typeface="+mn-ea"/>
                <a:cs typeface="+mn-cs"/>
              </a:rPr>
              <a:t>hôtelier</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Ce </a:t>
            </a:r>
            <a:r>
              <a:rPr lang="en-US" sz="1200" kern="1200" dirty="0" err="1">
                <a:solidFill>
                  <a:schemeClr val="tx1"/>
                </a:solidFill>
                <a:effectLst/>
                <a:latin typeface="+mn-lt"/>
                <a:ea typeface="+mn-ea"/>
                <a:cs typeface="+mn-cs"/>
              </a:rPr>
              <a:t>débat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mouvant</a:t>
            </a:r>
            <a:r>
              <a:rPr lang="en-US" sz="1200" kern="1200" dirty="0">
                <a:solidFill>
                  <a:schemeClr val="tx1"/>
                </a:solidFill>
                <a:effectLst/>
                <a:latin typeface="+mn-lt"/>
                <a:ea typeface="+mn-ea"/>
                <a:cs typeface="+mn-cs"/>
              </a:rPr>
              <a:t> vise à faire </a:t>
            </a:r>
            <a:r>
              <a:rPr lang="en-US" sz="1200" kern="1200" dirty="0" err="1">
                <a:solidFill>
                  <a:schemeClr val="tx1"/>
                </a:solidFill>
                <a:effectLst/>
                <a:latin typeface="+mn-lt"/>
                <a:ea typeface="+mn-ea"/>
                <a:cs typeface="+mn-cs"/>
              </a:rPr>
              <a:t>réfléchir</a:t>
            </a:r>
            <a:r>
              <a:rPr lang="en-US" sz="1200" kern="1200" dirty="0">
                <a:solidFill>
                  <a:schemeClr val="tx1"/>
                </a:solidFill>
                <a:effectLst/>
                <a:latin typeface="+mn-lt"/>
                <a:ea typeface="+mn-ea"/>
                <a:cs typeface="+mn-cs"/>
              </a:rPr>
              <a:t> les participants sur les </a:t>
            </a:r>
            <a:r>
              <a:rPr lang="en-US" sz="1200" kern="1200" dirty="0" err="1">
                <a:solidFill>
                  <a:schemeClr val="tx1"/>
                </a:solidFill>
                <a:effectLst/>
                <a:latin typeface="+mn-lt"/>
                <a:ea typeface="+mn-ea"/>
                <a:cs typeface="+mn-cs"/>
              </a:rPr>
              <a:t>comportements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managériaux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liés</a:t>
            </a:r>
            <a:r>
              <a:rPr lang="en-US" sz="1200" kern="1200" dirty="0">
                <a:solidFill>
                  <a:schemeClr val="tx1"/>
                </a:solidFill>
                <a:effectLst/>
                <a:latin typeface="+mn-lt"/>
                <a:ea typeface="+mn-ea"/>
                <a:cs typeface="+mn-cs"/>
              </a:rPr>
              <a:t> aux 4 styles de couleurs (Rouge, Jaune, Vert, Bleu). </a:t>
            </a:r>
            <a:r>
              <a:rPr lang="en-US" sz="1200" kern="1200" dirty="0" err="1">
                <a:solidFill>
                  <a:schemeClr val="tx1"/>
                </a:solidFill>
                <a:effectLst/>
                <a:latin typeface="+mn-lt"/>
                <a:ea typeface="+mn-ea"/>
                <a:cs typeface="+mn-cs"/>
              </a:rPr>
              <a:t>Chaque</a:t>
            </a:r>
            <a:r>
              <a:rPr lang="en-US" sz="1200" kern="1200" dirty="0">
                <a:solidFill>
                  <a:schemeClr val="tx1"/>
                </a:solidFill>
                <a:effectLst/>
                <a:latin typeface="+mn-lt"/>
                <a:ea typeface="+mn-ea"/>
                <a:cs typeface="+mn-cs"/>
              </a:rPr>
              <a:t> affirmation </a:t>
            </a:r>
            <a:r>
              <a:rPr lang="en-US" sz="1200" kern="1200" dirty="0" err="1">
                <a:solidFill>
                  <a:schemeClr val="tx1"/>
                </a:solidFill>
                <a:effectLst/>
                <a:latin typeface="+mn-lt"/>
                <a:ea typeface="+mn-ea"/>
                <a:cs typeface="+mn-cs"/>
              </a:rPr>
              <a:t>est</a:t>
            </a:r>
            <a:r>
              <a:rPr lang="en-US" sz="1200" kern="1200" dirty="0">
                <a:solidFill>
                  <a:schemeClr val="tx1"/>
                </a:solidFill>
                <a:effectLst/>
                <a:latin typeface="+mn-lt"/>
                <a:ea typeface="+mn-ea"/>
                <a:cs typeface="+mn-cs"/>
              </a:rPr>
              <a:t> à </a:t>
            </a:r>
            <a:r>
              <a:rPr lang="en-US" sz="1200" kern="1200" dirty="0" err="1">
                <a:solidFill>
                  <a:schemeClr val="tx1"/>
                </a:solidFill>
                <a:effectLst/>
                <a:latin typeface="+mn-lt"/>
                <a:ea typeface="+mn-ea"/>
                <a:cs typeface="+mn-cs"/>
              </a:rPr>
              <a:t>débattre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se </a:t>
            </a:r>
            <a:r>
              <a:rPr lang="en-US" sz="1200" kern="1200" dirty="0" err="1">
                <a:solidFill>
                  <a:schemeClr val="tx1"/>
                </a:solidFill>
                <a:effectLst/>
                <a:latin typeface="+mn-lt"/>
                <a:ea typeface="+mn-ea"/>
                <a:cs typeface="+mn-cs"/>
              </a:rPr>
              <a:t>positionnant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physiquement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selon</a:t>
            </a:r>
            <a:r>
              <a:rPr lang="en-US" sz="1200" kern="1200" dirty="0">
                <a:solidFill>
                  <a:schemeClr val="tx1"/>
                </a:solidFill>
                <a:effectLst/>
                <a:latin typeface="+mn-lt"/>
                <a:ea typeface="+mn-ea"/>
                <a:cs typeface="+mn-cs"/>
              </a:rPr>
              <a:t> son accord </a:t>
            </a:r>
            <a:r>
              <a:rPr lang="en-US" sz="1200" kern="1200" dirty="0" err="1">
                <a:solidFill>
                  <a:schemeClr val="tx1"/>
                </a:solidFill>
                <a:effectLst/>
                <a:latin typeface="+mn-lt"/>
                <a:ea typeface="+mn-ea"/>
                <a:cs typeface="+mn-cs"/>
              </a:rPr>
              <a:t>ou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désaccord</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Instructions pour </a:t>
            </a:r>
            <a:r>
              <a:rPr lang="en-US" sz="1200" b="1" kern="1200" dirty="0" err="1">
                <a:solidFill>
                  <a:schemeClr val="tx1"/>
                </a:solidFill>
                <a:effectLst/>
                <a:latin typeface="+mn-lt"/>
                <a:ea typeface="+mn-ea"/>
                <a:cs typeface="+mn-cs"/>
              </a:rPr>
              <a:t>l’animateur</a:t>
            </a:r>
            <a:r>
              <a:rPr lang="en-US" sz="1200" b="1"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Lisez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une</a:t>
            </a:r>
            <a:r>
              <a:rPr lang="en-US" sz="1200" kern="1200" dirty="0">
                <a:solidFill>
                  <a:schemeClr val="tx1"/>
                </a:solidFill>
                <a:effectLst/>
                <a:latin typeface="+mn-lt"/>
                <a:ea typeface="+mn-ea"/>
                <a:cs typeface="+mn-cs"/>
              </a:rPr>
              <a:t> affirmation à voix haute.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2. Les participants se </a:t>
            </a:r>
            <a:r>
              <a:rPr lang="en-US" sz="1200" kern="1200" dirty="0" err="1">
                <a:solidFill>
                  <a:schemeClr val="tx1"/>
                </a:solidFill>
                <a:effectLst/>
                <a:latin typeface="+mn-lt"/>
                <a:ea typeface="+mn-ea"/>
                <a:cs typeface="+mn-cs"/>
              </a:rPr>
              <a:t>placent</a:t>
            </a:r>
            <a:r>
              <a:rPr lang="en-US" sz="1200" kern="1200" dirty="0">
                <a:solidFill>
                  <a:schemeClr val="tx1"/>
                </a:solidFill>
                <a:effectLst/>
                <a:latin typeface="+mn-lt"/>
                <a:ea typeface="+mn-ea"/>
                <a:cs typeface="+mn-cs"/>
              </a:rPr>
              <a:t> à droite (</a:t>
            </a:r>
            <a:r>
              <a:rPr lang="en-US" sz="1200" kern="1200" dirty="0" err="1">
                <a:solidFill>
                  <a:schemeClr val="tx1"/>
                </a:solidFill>
                <a:effectLst/>
                <a:latin typeface="+mn-lt"/>
                <a:ea typeface="+mn-ea"/>
                <a:cs typeface="+mn-cs"/>
              </a:rPr>
              <a:t>d’accord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ou</a:t>
            </a:r>
            <a:r>
              <a:rPr lang="en-US" sz="1200" kern="1200" dirty="0">
                <a:solidFill>
                  <a:schemeClr val="tx1"/>
                </a:solidFill>
                <a:effectLst/>
                <a:latin typeface="+mn-lt"/>
                <a:ea typeface="+mn-ea"/>
                <a:cs typeface="+mn-cs"/>
              </a:rPr>
              <a:t> à gauche (pas </a:t>
            </a:r>
            <a:r>
              <a:rPr lang="en-US" sz="1200" kern="1200" dirty="0" err="1">
                <a:solidFill>
                  <a:schemeClr val="tx1"/>
                </a:solidFill>
                <a:effectLst/>
                <a:latin typeface="+mn-lt"/>
                <a:ea typeface="+mn-ea"/>
                <a:cs typeface="+mn-cs"/>
              </a:rPr>
              <a:t>d’accord</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Invitez</a:t>
            </a:r>
            <a:r>
              <a:rPr lang="en-US" sz="1200" kern="1200" dirty="0">
                <a:solidFill>
                  <a:schemeClr val="tx1"/>
                </a:solidFill>
                <a:effectLst/>
                <a:latin typeface="+mn-lt"/>
                <a:ea typeface="+mn-ea"/>
                <a:cs typeface="+mn-cs"/>
              </a:rPr>
              <a:t> à </a:t>
            </a:r>
            <a:r>
              <a:rPr lang="en-US" sz="1200" kern="1200" dirty="0" err="1">
                <a:solidFill>
                  <a:schemeClr val="tx1"/>
                </a:solidFill>
                <a:effectLst/>
                <a:latin typeface="+mn-lt"/>
                <a:ea typeface="+mn-ea"/>
                <a:cs typeface="+mn-cs"/>
              </a:rPr>
              <a:t>argumenter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puis</a:t>
            </a:r>
            <a:r>
              <a:rPr lang="en-US" sz="1200" kern="1200" dirty="0">
                <a:solidFill>
                  <a:schemeClr val="tx1"/>
                </a:solidFill>
                <a:effectLst/>
                <a:latin typeface="+mn-lt"/>
                <a:ea typeface="+mn-ea"/>
                <a:cs typeface="+mn-cs"/>
              </a:rPr>
              <a:t> laissez les participants changer de camp </a:t>
            </a:r>
            <a:r>
              <a:rPr lang="en-US" sz="1200" kern="1200" dirty="0" err="1">
                <a:solidFill>
                  <a:schemeClr val="tx1"/>
                </a:solidFill>
                <a:effectLst/>
                <a:latin typeface="+mn-lt"/>
                <a:ea typeface="+mn-ea"/>
                <a:cs typeface="+mn-cs"/>
              </a:rPr>
              <a:t>s’ils</a:t>
            </a:r>
            <a:r>
              <a:rPr lang="en-US" sz="1200" kern="1200" dirty="0">
                <a:solidFill>
                  <a:schemeClr val="tx1"/>
                </a:solidFill>
                <a:effectLst/>
                <a:latin typeface="+mn-lt"/>
                <a:ea typeface="+mn-ea"/>
                <a:cs typeface="+mn-cs"/>
              </a:rPr>
              <a:t> le </a:t>
            </a:r>
            <a:r>
              <a:rPr lang="en-US" sz="1200" kern="1200" dirty="0" err="1">
                <a:solidFill>
                  <a:schemeClr val="tx1"/>
                </a:solidFill>
                <a:effectLst/>
                <a:latin typeface="+mn-lt"/>
                <a:ea typeface="+mn-ea"/>
                <a:cs typeface="+mn-cs"/>
              </a:rPr>
              <a:t>souhaitent</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Faites</a:t>
            </a:r>
            <a:r>
              <a:rPr lang="en-US" sz="1200" kern="1200" dirty="0">
                <a:solidFill>
                  <a:schemeClr val="tx1"/>
                </a:solidFill>
                <a:effectLst/>
                <a:latin typeface="+mn-lt"/>
                <a:ea typeface="+mn-ea"/>
                <a:cs typeface="+mn-cs"/>
              </a:rPr>
              <a:t> un debrief après </a:t>
            </a:r>
            <a:r>
              <a:rPr lang="en-US" sz="1200" kern="1200" dirty="0" err="1">
                <a:solidFill>
                  <a:schemeClr val="tx1"/>
                </a:solidFill>
                <a:effectLst/>
                <a:latin typeface="+mn-lt"/>
                <a:ea typeface="+mn-ea"/>
                <a:cs typeface="+mn-cs"/>
              </a:rPr>
              <a:t>chaque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série</a:t>
            </a:r>
            <a:r>
              <a:rPr lang="en-US" sz="1200" kern="1200" dirty="0">
                <a:solidFill>
                  <a:schemeClr val="tx1"/>
                </a:solidFill>
                <a:effectLst/>
                <a:latin typeface="+mn-lt"/>
                <a:ea typeface="+mn-ea"/>
                <a:cs typeface="+mn-cs"/>
              </a:rPr>
              <a:t> de 3 affirmations.</a:t>
            </a:r>
            <a:endParaRPr lang="fr-FR"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Style ROUGE – Leader </a:t>
            </a:r>
            <a:r>
              <a:rPr lang="en-US" sz="1200" b="1" kern="1200" dirty="0" err="1">
                <a:solidFill>
                  <a:schemeClr val="tx1"/>
                </a:solidFill>
                <a:effectLst/>
                <a:latin typeface="+mn-lt"/>
                <a:ea typeface="+mn-ea"/>
                <a:cs typeface="+mn-cs"/>
              </a:rPr>
              <a:t>orienté</a:t>
            </a:r>
            <a:r>
              <a:rPr lang="en-US" sz="1200" b="1" kern="1200" dirty="0">
                <a:solidFill>
                  <a:schemeClr val="tx1"/>
                </a:solidFill>
                <a:effectLst/>
                <a:latin typeface="+mn-lt"/>
                <a:ea typeface="+mn-ea"/>
                <a:cs typeface="+mn-cs"/>
              </a:rPr>
              <a:t> action</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Un bon manager doit savoir </a:t>
            </a:r>
            <a:r>
              <a:rPr lang="en-US" sz="1200" kern="1200" dirty="0" err="1">
                <a:solidFill>
                  <a:schemeClr val="tx1"/>
                </a:solidFill>
                <a:effectLst/>
                <a:latin typeface="+mn-lt"/>
                <a:ea typeface="+mn-ea"/>
                <a:cs typeface="+mn-cs"/>
              </a:rPr>
              <a:t>trancher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quitte</a:t>
            </a:r>
            <a:r>
              <a:rPr lang="en-US" sz="1200" kern="1200" dirty="0">
                <a:solidFill>
                  <a:schemeClr val="tx1"/>
                </a:solidFill>
                <a:effectLst/>
                <a:latin typeface="+mn-lt"/>
                <a:ea typeface="+mn-ea"/>
                <a:cs typeface="+mn-cs"/>
              </a:rPr>
              <a:t> à brusquer les </a:t>
            </a:r>
            <a:r>
              <a:rPr lang="en-US" sz="1200" kern="1200" dirty="0" err="1">
                <a:solidFill>
                  <a:schemeClr val="tx1"/>
                </a:solidFill>
                <a:effectLst/>
                <a:latin typeface="+mn-lt"/>
                <a:ea typeface="+mn-ea"/>
                <a:cs typeface="+mn-cs"/>
              </a:rPr>
              <a:t>autres</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Dans un </a:t>
            </a:r>
            <a:r>
              <a:rPr lang="en-US" sz="1200" kern="1200" dirty="0" err="1">
                <a:solidFill>
                  <a:schemeClr val="tx1"/>
                </a:solidFill>
                <a:effectLst/>
                <a:latin typeface="+mn-lt"/>
                <a:ea typeface="+mn-ea"/>
                <a:cs typeface="+mn-cs"/>
              </a:rPr>
              <a:t>Appart’hôtel</a:t>
            </a:r>
            <a:r>
              <a:rPr lang="en-US" sz="1200" kern="1200" dirty="0">
                <a:solidFill>
                  <a:schemeClr val="tx1"/>
                </a:solidFill>
                <a:effectLst/>
                <a:latin typeface="+mn-lt"/>
                <a:ea typeface="+mn-ea"/>
                <a:cs typeface="+mn-cs"/>
              </a:rPr>
              <a:t>, il faut </a:t>
            </a:r>
            <a:r>
              <a:rPr lang="en-US" sz="1200" kern="1200" dirty="0" err="1">
                <a:solidFill>
                  <a:schemeClr val="tx1"/>
                </a:solidFill>
                <a:effectLst/>
                <a:latin typeface="+mn-lt"/>
                <a:ea typeface="+mn-ea"/>
                <a:cs typeface="+mn-cs"/>
              </a:rPr>
              <a:t>être</a:t>
            </a:r>
            <a:r>
              <a:rPr lang="en-US" sz="1200" kern="1200" dirty="0">
                <a:solidFill>
                  <a:schemeClr val="tx1"/>
                </a:solidFill>
                <a:effectLst/>
                <a:latin typeface="+mn-lt"/>
                <a:ea typeface="+mn-ea"/>
                <a:cs typeface="+mn-cs"/>
              </a:rPr>
              <a:t> direct </a:t>
            </a:r>
            <a:r>
              <a:rPr lang="en-US" sz="1200" kern="1200" dirty="0" err="1">
                <a:solidFill>
                  <a:schemeClr val="tx1"/>
                </a:solidFill>
                <a:effectLst/>
                <a:latin typeface="+mn-lt"/>
                <a:ea typeface="+mn-ea"/>
                <a:cs typeface="+mn-cs"/>
              </a:rPr>
              <a:t>si</a:t>
            </a:r>
            <a:r>
              <a:rPr lang="en-US" sz="1200" kern="1200" dirty="0">
                <a:solidFill>
                  <a:schemeClr val="tx1"/>
                </a:solidFill>
                <a:effectLst/>
                <a:latin typeface="+mn-lt"/>
                <a:ea typeface="+mn-ea"/>
                <a:cs typeface="+mn-cs"/>
              </a:rPr>
              <a:t> on </a:t>
            </a:r>
            <a:r>
              <a:rPr lang="en-US" sz="1200" kern="1200" dirty="0" err="1">
                <a:solidFill>
                  <a:schemeClr val="tx1"/>
                </a:solidFill>
                <a:effectLst/>
                <a:latin typeface="+mn-lt"/>
                <a:ea typeface="+mn-ea"/>
                <a:cs typeface="+mn-cs"/>
              </a:rPr>
              <a:t>veut</a:t>
            </a:r>
            <a:r>
              <a:rPr lang="en-US" sz="1200" kern="1200" dirty="0">
                <a:solidFill>
                  <a:schemeClr val="tx1"/>
                </a:solidFill>
                <a:effectLst/>
                <a:latin typeface="+mn-lt"/>
                <a:ea typeface="+mn-ea"/>
                <a:cs typeface="+mn-cs"/>
              </a:rPr>
              <a:t> que les équipes </a:t>
            </a:r>
            <a:r>
              <a:rPr lang="en-US" sz="1200" kern="1200" dirty="0" err="1">
                <a:solidFill>
                  <a:schemeClr val="tx1"/>
                </a:solidFill>
                <a:effectLst/>
                <a:latin typeface="+mn-lt"/>
                <a:ea typeface="+mn-ea"/>
                <a:cs typeface="+mn-cs"/>
              </a:rPr>
              <a:t>respectent</a:t>
            </a:r>
            <a:r>
              <a:rPr lang="en-US" sz="1200" kern="1200" dirty="0">
                <a:solidFill>
                  <a:schemeClr val="tx1"/>
                </a:solidFill>
                <a:effectLst/>
                <a:latin typeface="+mn-lt"/>
                <a:ea typeface="+mn-ea"/>
                <a:cs typeface="+mn-cs"/>
              </a:rPr>
              <a:t> les </a:t>
            </a:r>
            <a:r>
              <a:rPr lang="en-US" sz="1200" kern="1200" dirty="0" err="1">
                <a:solidFill>
                  <a:schemeClr val="tx1"/>
                </a:solidFill>
                <a:effectLst/>
                <a:latin typeface="+mn-lt"/>
                <a:ea typeface="+mn-ea"/>
                <a:cs typeface="+mn-cs"/>
              </a:rPr>
              <a:t>délais</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Un style </a:t>
            </a:r>
            <a:r>
              <a:rPr lang="en-US" sz="1200" kern="1200" dirty="0" err="1">
                <a:solidFill>
                  <a:schemeClr val="tx1"/>
                </a:solidFill>
                <a:effectLst/>
                <a:latin typeface="+mn-lt"/>
                <a:ea typeface="+mn-ea"/>
                <a:cs typeface="+mn-cs"/>
              </a:rPr>
              <a:t>directif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a:t>
            </a:r>
            <a:r>
              <a:rPr lang="en-US" sz="1200" kern="1200" dirty="0">
                <a:solidFill>
                  <a:schemeClr val="tx1"/>
                </a:solidFill>
                <a:effectLst/>
                <a:latin typeface="+mn-lt"/>
                <a:ea typeface="+mn-ea"/>
                <a:cs typeface="+mn-cs"/>
              </a:rPr>
              <a:t> mal </a:t>
            </a:r>
            <a:r>
              <a:rPr lang="en-US" sz="1200" kern="1200" dirty="0" err="1">
                <a:solidFill>
                  <a:schemeClr val="tx1"/>
                </a:solidFill>
                <a:effectLst/>
                <a:latin typeface="+mn-lt"/>
                <a:ea typeface="+mn-ea"/>
                <a:cs typeface="+mn-cs"/>
              </a:rPr>
              <a:t>vécu</a:t>
            </a:r>
            <a:r>
              <a:rPr lang="en-US" sz="1200" kern="1200" dirty="0">
                <a:solidFill>
                  <a:schemeClr val="tx1"/>
                </a:solidFill>
                <a:effectLst/>
                <a:latin typeface="+mn-lt"/>
                <a:ea typeface="+mn-ea"/>
                <a:cs typeface="+mn-cs"/>
              </a:rPr>
              <a:t> par les jeunes </a:t>
            </a:r>
            <a:r>
              <a:rPr lang="en-US" sz="1200" kern="1200" dirty="0" err="1">
                <a:solidFill>
                  <a:schemeClr val="tx1"/>
                </a:solidFill>
                <a:effectLst/>
                <a:latin typeface="+mn-lt"/>
                <a:ea typeface="+mn-ea"/>
                <a:cs typeface="+mn-cs"/>
              </a:rPr>
              <a:t>générations</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Style JAUNE – Leader </a:t>
            </a:r>
            <a:r>
              <a:rPr lang="en-US" sz="1200" b="1" kern="1200" dirty="0" err="1">
                <a:solidFill>
                  <a:schemeClr val="tx1"/>
                </a:solidFill>
                <a:effectLst/>
                <a:latin typeface="+mn-lt"/>
                <a:ea typeface="+mn-ea"/>
                <a:cs typeface="+mn-cs"/>
              </a:rPr>
              <a:t>enthousiaste</a:t>
            </a:r>
            <a:r>
              <a:rPr lang="en-US" sz="1200" b="1" kern="1200" dirty="0">
                <a:solidFill>
                  <a:schemeClr val="tx1"/>
                </a:solidFill>
                <a:effectLst/>
                <a:latin typeface="+mn-lt"/>
                <a:ea typeface="+mn-ea"/>
                <a:cs typeface="+mn-cs"/>
              </a:rPr>
              <a:t> et </a:t>
            </a:r>
            <a:r>
              <a:rPr lang="en-US" sz="1200" b="1" kern="1200" dirty="0" err="1">
                <a:solidFill>
                  <a:schemeClr val="tx1"/>
                </a:solidFill>
                <a:effectLst/>
                <a:latin typeface="+mn-lt"/>
                <a:ea typeface="+mn-ea"/>
                <a:cs typeface="+mn-cs"/>
              </a:rPr>
              <a:t>relationnel</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L’ambiance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d’équipe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a:t>
            </a:r>
            <a:r>
              <a:rPr lang="en-US" sz="1200" kern="1200" dirty="0">
                <a:solidFill>
                  <a:schemeClr val="tx1"/>
                </a:solidFill>
                <a:effectLst/>
                <a:latin typeface="+mn-lt"/>
                <a:ea typeface="+mn-ea"/>
                <a:cs typeface="+mn-cs"/>
              </a:rPr>
              <a:t> plus </a:t>
            </a:r>
            <a:r>
              <a:rPr lang="en-US" sz="1200" kern="1200" dirty="0" err="1">
                <a:solidFill>
                  <a:schemeClr val="tx1"/>
                </a:solidFill>
                <a:effectLst/>
                <a:latin typeface="+mn-lt"/>
                <a:ea typeface="+mn-ea"/>
                <a:cs typeface="+mn-cs"/>
              </a:rPr>
              <a:t>importante</a:t>
            </a:r>
            <a:r>
              <a:rPr lang="en-US" sz="1200" kern="1200" dirty="0">
                <a:solidFill>
                  <a:schemeClr val="tx1"/>
                </a:solidFill>
                <a:effectLst/>
                <a:latin typeface="+mn-lt"/>
                <a:ea typeface="+mn-ea"/>
                <a:cs typeface="+mn-cs"/>
              </a:rPr>
              <a:t> que la performance </a:t>
            </a:r>
            <a:r>
              <a:rPr lang="en-US" sz="1200" kern="1200" dirty="0" err="1">
                <a:solidFill>
                  <a:schemeClr val="tx1"/>
                </a:solidFill>
                <a:effectLst/>
                <a:latin typeface="+mn-lt"/>
                <a:ea typeface="+mn-ea"/>
                <a:cs typeface="+mn-cs"/>
              </a:rPr>
              <a:t>individuelle</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Un manager trop </a:t>
            </a:r>
            <a:r>
              <a:rPr lang="en-US" sz="1200" kern="1200" dirty="0" err="1">
                <a:solidFill>
                  <a:schemeClr val="tx1"/>
                </a:solidFill>
                <a:effectLst/>
                <a:latin typeface="+mn-lt"/>
                <a:ea typeface="+mn-ea"/>
                <a:cs typeface="+mn-cs"/>
              </a:rPr>
              <a:t>sympa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n’est</a:t>
            </a:r>
            <a:r>
              <a:rPr lang="en-US" sz="1200" kern="1200" dirty="0">
                <a:solidFill>
                  <a:schemeClr val="tx1"/>
                </a:solidFill>
                <a:effectLst/>
                <a:latin typeface="+mn-lt"/>
                <a:ea typeface="+mn-ea"/>
                <a:cs typeface="+mn-cs"/>
              </a:rPr>
              <a:t> plus pris au </a:t>
            </a:r>
            <a:r>
              <a:rPr lang="en-US" sz="1200" kern="1200" dirty="0" err="1">
                <a:solidFill>
                  <a:schemeClr val="tx1"/>
                </a:solidFill>
                <a:effectLst/>
                <a:latin typeface="+mn-lt"/>
                <a:ea typeface="+mn-ea"/>
                <a:cs typeface="+mn-cs"/>
              </a:rPr>
              <a:t>sérieux</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Motiver</a:t>
            </a:r>
            <a:r>
              <a:rPr lang="en-US" sz="1200" kern="1200" dirty="0">
                <a:solidFill>
                  <a:schemeClr val="tx1"/>
                </a:solidFill>
                <a:effectLst/>
                <a:latin typeface="+mn-lt"/>
                <a:ea typeface="+mn-ea"/>
                <a:cs typeface="+mn-cs"/>
              </a:rPr>
              <a:t> par </a:t>
            </a:r>
            <a:r>
              <a:rPr lang="en-US" sz="1200" kern="1200" dirty="0" err="1">
                <a:solidFill>
                  <a:schemeClr val="tx1"/>
                </a:solidFill>
                <a:effectLst/>
                <a:latin typeface="+mn-lt"/>
                <a:ea typeface="+mn-ea"/>
                <a:cs typeface="+mn-cs"/>
              </a:rPr>
              <a:t>l’humour</a:t>
            </a:r>
            <a:r>
              <a:rPr lang="en-US" sz="1200" kern="1200" dirty="0">
                <a:solidFill>
                  <a:schemeClr val="tx1"/>
                </a:solidFill>
                <a:effectLst/>
                <a:latin typeface="+mn-lt"/>
                <a:ea typeface="+mn-ea"/>
                <a:cs typeface="+mn-cs"/>
              </a:rPr>
              <a:t> et </a:t>
            </a:r>
            <a:r>
              <a:rPr lang="en-US" sz="1200" kern="1200" dirty="0" err="1">
                <a:solidFill>
                  <a:schemeClr val="tx1"/>
                </a:solidFill>
                <a:effectLst/>
                <a:latin typeface="+mn-lt"/>
                <a:ea typeface="+mn-ea"/>
                <a:cs typeface="+mn-cs"/>
              </a:rPr>
              <a:t>l’enthousiasme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suffit</a:t>
            </a:r>
            <a:r>
              <a:rPr lang="en-US" sz="1200" kern="1200" dirty="0">
                <a:solidFill>
                  <a:schemeClr val="tx1"/>
                </a:solidFill>
                <a:effectLst/>
                <a:latin typeface="+mn-lt"/>
                <a:ea typeface="+mn-ea"/>
                <a:cs typeface="+mn-cs"/>
              </a:rPr>
              <a:t> à faire </a:t>
            </a:r>
            <a:r>
              <a:rPr lang="en-US" sz="1200" kern="1200" dirty="0" err="1">
                <a:solidFill>
                  <a:schemeClr val="tx1"/>
                </a:solidFill>
                <a:effectLst/>
                <a:latin typeface="+mn-lt"/>
                <a:ea typeface="+mn-ea"/>
                <a:cs typeface="+mn-cs"/>
              </a:rPr>
              <a:t>avancer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une</a:t>
            </a:r>
            <a:r>
              <a:rPr lang="en-US" sz="1200" kern="1200" dirty="0">
                <a:solidFill>
                  <a:schemeClr val="tx1"/>
                </a:solidFill>
                <a:effectLst/>
                <a:latin typeface="+mn-lt"/>
                <a:ea typeface="+mn-ea"/>
                <a:cs typeface="+mn-cs"/>
              </a:rPr>
              <a:t> équipe.</a:t>
            </a:r>
            <a:endParaRPr lang="fr-FR"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Style VERT – Leader à </a:t>
            </a:r>
            <a:r>
              <a:rPr lang="en-US" sz="1200" b="1" kern="1200" dirty="0" err="1">
                <a:solidFill>
                  <a:schemeClr val="tx1"/>
                </a:solidFill>
                <a:effectLst/>
                <a:latin typeface="+mn-lt"/>
                <a:ea typeface="+mn-ea"/>
                <a:cs typeface="+mn-cs"/>
              </a:rPr>
              <a:t>l’écoute</a:t>
            </a:r>
            <a:r>
              <a:rPr lang="en-US" sz="1200" b="1" kern="1200" dirty="0">
                <a:solidFill>
                  <a:schemeClr val="tx1"/>
                </a:solidFill>
                <a:effectLst/>
                <a:latin typeface="+mn-lt"/>
                <a:ea typeface="+mn-ea"/>
                <a:cs typeface="+mn-cs"/>
              </a:rPr>
              <a:t> et </a:t>
            </a:r>
            <a:r>
              <a:rPr lang="en-US" sz="1200" b="1" kern="1200" dirty="0" err="1">
                <a:solidFill>
                  <a:schemeClr val="tx1"/>
                </a:solidFill>
                <a:effectLst/>
                <a:latin typeface="+mn-lt"/>
                <a:ea typeface="+mn-ea"/>
                <a:cs typeface="+mn-cs"/>
              </a:rPr>
              <a:t>fédérateur</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Un bon manager </a:t>
            </a:r>
            <a:r>
              <a:rPr lang="en-US" sz="1200" kern="1200" dirty="0" err="1">
                <a:solidFill>
                  <a:schemeClr val="tx1"/>
                </a:solidFill>
                <a:effectLst/>
                <a:latin typeface="+mn-lt"/>
                <a:ea typeface="+mn-ea"/>
                <a:cs typeface="+mn-cs"/>
              </a:rPr>
              <a:t>prend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toujours</a:t>
            </a:r>
            <a:r>
              <a:rPr lang="en-US" sz="1200" kern="1200" dirty="0">
                <a:solidFill>
                  <a:schemeClr val="tx1"/>
                </a:solidFill>
                <a:effectLst/>
                <a:latin typeface="+mn-lt"/>
                <a:ea typeface="+mn-ea"/>
                <a:cs typeface="+mn-cs"/>
              </a:rPr>
              <a:t> le temps </a:t>
            </a:r>
            <a:r>
              <a:rPr lang="en-US" sz="1200" kern="1200" dirty="0" err="1">
                <a:solidFill>
                  <a:schemeClr val="tx1"/>
                </a:solidFill>
                <a:effectLst/>
                <a:latin typeface="+mn-lt"/>
                <a:ea typeface="+mn-ea"/>
                <a:cs typeface="+mn-cs"/>
              </a:rPr>
              <a:t>d’écouter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avant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d’agir</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Vouloir</a:t>
            </a:r>
            <a:r>
              <a:rPr lang="en-US" sz="1200" kern="1200" dirty="0">
                <a:solidFill>
                  <a:schemeClr val="tx1"/>
                </a:solidFill>
                <a:effectLst/>
                <a:latin typeface="+mn-lt"/>
                <a:ea typeface="+mn-ea"/>
                <a:cs typeface="+mn-cs"/>
              </a:rPr>
              <a:t> faire plaisir à tout le monde rend le manager </a:t>
            </a:r>
            <a:r>
              <a:rPr lang="en-US" sz="1200" kern="1200" dirty="0" err="1">
                <a:solidFill>
                  <a:schemeClr val="tx1"/>
                </a:solidFill>
                <a:effectLst/>
                <a:latin typeface="+mn-lt"/>
                <a:ea typeface="+mn-ea"/>
                <a:cs typeface="+mn-cs"/>
              </a:rPr>
              <a:t>inefficace</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Dans un </a:t>
            </a:r>
            <a:r>
              <a:rPr lang="en-US" sz="1200" kern="1200" dirty="0" err="1">
                <a:solidFill>
                  <a:schemeClr val="tx1"/>
                </a:solidFill>
                <a:effectLst/>
                <a:latin typeface="+mn-lt"/>
                <a:ea typeface="+mn-ea"/>
                <a:cs typeface="+mn-cs"/>
              </a:rPr>
              <a:t>Appart’hôtel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mieux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préserver</a:t>
            </a:r>
            <a:r>
              <a:rPr lang="en-US" sz="1200" kern="1200" dirty="0">
                <a:solidFill>
                  <a:schemeClr val="tx1"/>
                </a:solidFill>
                <a:effectLst/>
                <a:latin typeface="+mn-lt"/>
                <a:ea typeface="+mn-ea"/>
                <a:cs typeface="+mn-cs"/>
              </a:rPr>
              <a:t> la </a:t>
            </a:r>
            <a:r>
              <a:rPr lang="en-US" sz="1200" kern="1200" dirty="0" err="1">
                <a:solidFill>
                  <a:schemeClr val="tx1"/>
                </a:solidFill>
                <a:effectLst/>
                <a:latin typeface="+mn-lt"/>
                <a:ea typeface="+mn-ea"/>
                <a:cs typeface="+mn-cs"/>
              </a:rPr>
              <a:t>paix</a:t>
            </a:r>
            <a:r>
              <a:rPr lang="en-US" sz="1200" kern="1200" dirty="0">
                <a:solidFill>
                  <a:schemeClr val="tx1"/>
                </a:solidFill>
                <a:effectLst/>
                <a:latin typeface="+mn-lt"/>
                <a:ea typeface="+mn-ea"/>
                <a:cs typeface="+mn-cs"/>
              </a:rPr>
              <a:t> que </a:t>
            </a:r>
            <a:r>
              <a:rPr lang="en-US" sz="1200" kern="1200" dirty="0" err="1">
                <a:solidFill>
                  <a:schemeClr val="tx1"/>
                </a:solidFill>
                <a:effectLst/>
                <a:latin typeface="+mn-lt"/>
                <a:ea typeface="+mn-ea"/>
                <a:cs typeface="+mn-cs"/>
              </a:rPr>
              <a:t>d’imposer</a:t>
            </a:r>
            <a:r>
              <a:rPr lang="en-US" sz="1200" kern="1200" dirty="0">
                <a:solidFill>
                  <a:schemeClr val="tx1"/>
                </a:solidFill>
                <a:effectLst/>
                <a:latin typeface="+mn-lt"/>
                <a:ea typeface="+mn-ea"/>
                <a:cs typeface="+mn-cs"/>
              </a:rPr>
              <a:t> des </a:t>
            </a:r>
            <a:r>
              <a:rPr lang="en-US" sz="1200" kern="1200" dirty="0" err="1">
                <a:solidFill>
                  <a:schemeClr val="tx1"/>
                </a:solidFill>
                <a:effectLst/>
                <a:latin typeface="+mn-lt"/>
                <a:ea typeface="+mn-ea"/>
                <a:cs typeface="+mn-cs"/>
              </a:rPr>
              <a:t>changements</a:t>
            </a:r>
            <a:r>
              <a:rPr lang="en-US" sz="1200" kern="1200" dirty="0">
                <a:solidFill>
                  <a:schemeClr val="tx1"/>
                </a:solidFill>
                <a:effectLst/>
                <a:latin typeface="+mn-lt"/>
                <a:ea typeface="+mn-ea"/>
                <a:cs typeface="+mn-cs"/>
              </a:rPr>
              <a:t> trop </a:t>
            </a:r>
            <a:r>
              <a:rPr lang="en-US" sz="1200" kern="1200" dirty="0" err="1">
                <a:solidFill>
                  <a:schemeClr val="tx1"/>
                </a:solidFill>
                <a:effectLst/>
                <a:latin typeface="+mn-lt"/>
                <a:ea typeface="+mn-ea"/>
                <a:cs typeface="+mn-cs"/>
              </a:rPr>
              <a:t>rapides</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Style BLEU – Leader </a:t>
            </a:r>
            <a:r>
              <a:rPr lang="en-US" sz="1200" b="1" kern="1200" dirty="0" err="1">
                <a:solidFill>
                  <a:schemeClr val="tx1"/>
                </a:solidFill>
                <a:effectLst/>
                <a:latin typeface="+mn-lt"/>
                <a:ea typeface="+mn-ea"/>
                <a:cs typeface="+mn-cs"/>
              </a:rPr>
              <a:t>structuré</a:t>
            </a:r>
            <a:r>
              <a:rPr lang="en-US" sz="1200" b="1" kern="1200" dirty="0">
                <a:solidFill>
                  <a:schemeClr val="tx1"/>
                </a:solidFill>
                <a:effectLst/>
                <a:latin typeface="+mn-lt"/>
                <a:ea typeface="+mn-ea"/>
                <a:cs typeface="+mn-cs"/>
              </a:rPr>
              <a:t> et </a:t>
            </a:r>
            <a:r>
              <a:rPr lang="en-US" sz="1200" b="1" kern="1200" dirty="0" err="1">
                <a:solidFill>
                  <a:schemeClr val="tx1"/>
                </a:solidFill>
                <a:effectLst/>
                <a:latin typeface="+mn-lt"/>
                <a:ea typeface="+mn-ea"/>
                <a:cs typeface="+mn-cs"/>
              </a:rPr>
              <a:t>méthodique</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Les </a:t>
            </a:r>
            <a:r>
              <a:rPr lang="en-US" sz="1200" kern="1200" dirty="0" err="1">
                <a:solidFill>
                  <a:schemeClr val="tx1"/>
                </a:solidFill>
                <a:effectLst/>
                <a:latin typeface="+mn-lt"/>
                <a:ea typeface="+mn-ea"/>
                <a:cs typeface="+mn-cs"/>
              </a:rPr>
              <a:t>règles</a:t>
            </a:r>
            <a:r>
              <a:rPr lang="en-US" sz="1200" kern="1200" dirty="0">
                <a:solidFill>
                  <a:schemeClr val="tx1"/>
                </a:solidFill>
                <a:effectLst/>
                <a:latin typeface="+mn-lt"/>
                <a:ea typeface="+mn-ea"/>
                <a:cs typeface="+mn-cs"/>
              </a:rPr>
              <a:t> et </a:t>
            </a:r>
            <a:r>
              <a:rPr lang="en-US" sz="1200" kern="1200" dirty="0" err="1">
                <a:solidFill>
                  <a:schemeClr val="tx1"/>
                </a:solidFill>
                <a:effectLst/>
                <a:latin typeface="+mn-lt"/>
                <a:ea typeface="+mn-ea"/>
                <a:cs typeface="+mn-cs"/>
              </a:rPr>
              <a:t>procédures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garantissent</a:t>
            </a:r>
            <a:r>
              <a:rPr lang="en-US" sz="1200" kern="1200" dirty="0">
                <a:solidFill>
                  <a:schemeClr val="tx1"/>
                </a:solidFill>
                <a:effectLst/>
                <a:latin typeface="+mn-lt"/>
                <a:ea typeface="+mn-ea"/>
                <a:cs typeface="+mn-cs"/>
              </a:rPr>
              <a:t> la </a:t>
            </a:r>
            <a:r>
              <a:rPr lang="en-US" sz="1200" kern="1200" dirty="0" err="1">
                <a:solidFill>
                  <a:schemeClr val="tx1"/>
                </a:solidFill>
                <a:effectLst/>
                <a:latin typeface="+mn-lt"/>
                <a:ea typeface="+mn-ea"/>
                <a:cs typeface="+mn-cs"/>
              </a:rPr>
              <a:t>qualité</a:t>
            </a:r>
            <a:r>
              <a:rPr lang="en-US" sz="1200" kern="1200" dirty="0">
                <a:solidFill>
                  <a:schemeClr val="tx1"/>
                </a:solidFill>
                <a:effectLst/>
                <a:latin typeface="+mn-lt"/>
                <a:ea typeface="+mn-ea"/>
                <a:cs typeface="+mn-cs"/>
              </a:rPr>
              <a:t> du service.</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Dans </a:t>
            </a:r>
            <a:r>
              <a:rPr lang="en-US" sz="1200" kern="1200" dirty="0" err="1">
                <a:solidFill>
                  <a:schemeClr val="tx1"/>
                </a:solidFill>
                <a:effectLst/>
                <a:latin typeface="+mn-lt"/>
                <a:ea typeface="+mn-ea"/>
                <a:cs typeface="+mn-cs"/>
              </a:rPr>
              <a:t>notre</a:t>
            </a:r>
            <a:r>
              <a:rPr lang="en-US" sz="1200" kern="1200" dirty="0">
                <a:solidFill>
                  <a:schemeClr val="tx1"/>
                </a:solidFill>
                <a:effectLst/>
                <a:latin typeface="+mn-lt"/>
                <a:ea typeface="+mn-ea"/>
                <a:cs typeface="+mn-cs"/>
              </a:rPr>
              <a:t> métier, il </a:t>
            </a:r>
            <a:r>
              <a:rPr lang="en-US" sz="1200" kern="1200" dirty="0" err="1">
                <a:solidFill>
                  <a:schemeClr val="tx1"/>
                </a:solidFill>
                <a:effectLst/>
                <a:latin typeface="+mn-lt"/>
                <a:ea typeface="+mn-ea"/>
                <a:cs typeface="+mn-cs"/>
              </a:rPr>
              <a:t>vaut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mieux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être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rigoureux</a:t>
            </a:r>
            <a:r>
              <a:rPr lang="en-US" sz="1200" kern="1200" dirty="0">
                <a:solidFill>
                  <a:schemeClr val="tx1"/>
                </a:solidFill>
                <a:effectLst/>
                <a:latin typeface="+mn-lt"/>
                <a:ea typeface="+mn-ea"/>
                <a:cs typeface="+mn-cs"/>
              </a:rPr>
              <a:t> que </a:t>
            </a:r>
            <a:r>
              <a:rPr lang="en-US" sz="1200" kern="1200" dirty="0" err="1">
                <a:solidFill>
                  <a:schemeClr val="tx1"/>
                </a:solidFill>
                <a:effectLst/>
                <a:latin typeface="+mn-lt"/>
                <a:ea typeface="+mn-ea"/>
                <a:cs typeface="+mn-cs"/>
              </a:rPr>
              <a:t>créatif</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Un manager trop attaché aux </a:t>
            </a:r>
            <a:r>
              <a:rPr lang="en-US" sz="1200" kern="1200" dirty="0" err="1">
                <a:solidFill>
                  <a:schemeClr val="tx1"/>
                </a:solidFill>
                <a:effectLst/>
                <a:latin typeface="+mn-lt"/>
                <a:ea typeface="+mn-ea"/>
                <a:cs typeface="+mn-cs"/>
              </a:rPr>
              <a:t>détails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ralentit</a:t>
            </a:r>
            <a:r>
              <a:rPr lang="en-US" sz="1200" kern="1200" dirty="0">
                <a:solidFill>
                  <a:schemeClr val="tx1"/>
                </a:solidFill>
                <a:effectLst/>
                <a:latin typeface="+mn-lt"/>
                <a:ea typeface="+mn-ea"/>
                <a:cs typeface="+mn-cs"/>
              </a:rPr>
              <a:t> le travail de </a:t>
            </a:r>
            <a:r>
              <a:rPr lang="en-US" sz="1200" kern="1200" dirty="0" err="1">
                <a:solidFill>
                  <a:schemeClr val="tx1"/>
                </a:solidFill>
                <a:effectLst/>
                <a:latin typeface="+mn-lt"/>
                <a:ea typeface="+mn-ea"/>
                <a:cs typeface="+mn-cs"/>
              </a:rPr>
              <a:t>l’équipe</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pPr marL="285750" indent="-285750" fontAlgn="base">
              <a:lnSpc>
                <a:spcPts val="1680"/>
              </a:lnSpc>
              <a:spcBef>
                <a:spcPts val="200"/>
              </a:spcBef>
              <a:spcAft>
                <a:spcPts val="200"/>
              </a:spcAft>
              <a:buClr>
                <a:schemeClr val="accent4"/>
              </a:buClr>
              <a:buFont typeface="Wingdings" panose="05000000000000000000" pitchFamily="2" charset="2"/>
              <a:buChar char="Ø"/>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24012A71-4D12-9460-D027-1B01CA23CA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278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3BB02-9788-F52E-272F-2FE6535D2B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5C3A042-D62D-ED91-E516-4780DB14DB7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0B27885-0D47-956E-2995-E110CAECA545}"/>
              </a:ext>
            </a:extLst>
          </p:cNvPr>
          <p:cNvSpPr>
            <a:spLocks noGrp="1"/>
          </p:cNvSpPr>
          <p:nvPr>
            <p:ph type="body" idx="1"/>
          </p:nvPr>
        </p:nvSpPr>
        <p:spPr/>
        <p:txBody>
          <a:bodyPr/>
          <a:lstStyle/>
          <a:p>
            <a:pPr marL="285750" indent="-285750" fontAlgn="base">
              <a:lnSpc>
                <a:spcPts val="1680"/>
              </a:lnSpc>
              <a:spcBef>
                <a:spcPts val="200"/>
              </a:spcBef>
              <a:spcAft>
                <a:spcPts val="200"/>
              </a:spcAft>
              <a:buClr>
                <a:schemeClr val="accent4"/>
              </a:buClr>
              <a:buFont typeface="Wingdings" panose="05000000000000000000" pitchFamily="2" charset="2"/>
              <a:buChar char="Ø"/>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6FA237C7-9058-AC8F-8C04-A56D15D4DC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481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fontAlgn="base">
              <a:lnSpc>
                <a:spcPts val="1680"/>
              </a:lnSpc>
              <a:spcBef>
                <a:spcPts val="200"/>
              </a:spcBef>
              <a:spcAft>
                <a:spcPts val="200"/>
              </a:spcAft>
              <a:buClr>
                <a:schemeClr val="accent4"/>
              </a:buClr>
              <a:buFont typeface="Wingdings" panose="05000000000000000000" pitchFamily="2" charset="2"/>
              <a:buChar char="Ø"/>
              <a:defRPr/>
            </a:pPr>
            <a:r>
              <a:rPr lang="fr-FR" dirty="0">
                <a:cs typeface="Calibri"/>
              </a:rPr>
              <a:t>Les messages à passer en conclusion de l’atelier 2</a:t>
            </a:r>
          </a:p>
          <a:p>
            <a:pPr marL="742950" lvl="1" indent="-285750" fontAlgn="base">
              <a:lnSpc>
                <a:spcPts val="1680"/>
              </a:lnSpc>
              <a:spcBef>
                <a:spcPts val="200"/>
              </a:spcBef>
              <a:spcAft>
                <a:spcPts val="200"/>
              </a:spcAft>
              <a:buClr>
                <a:schemeClr val="accent4"/>
              </a:buClr>
              <a:buFont typeface="Wingdings" panose="05000000000000000000" pitchFamily="2" charset="2"/>
              <a:buChar char="ü"/>
              <a:defRPr/>
            </a:pPr>
            <a:r>
              <a:rPr lang="fr-FR" sz="1600" dirty="0">
                <a:cs typeface="Calibri"/>
              </a:rPr>
              <a:t>L’exercice d’état des lieux est à faire pour </a:t>
            </a:r>
            <a:br>
              <a:rPr lang="fr-FR" sz="1600" dirty="0">
                <a:cs typeface="Calibri"/>
              </a:rPr>
            </a:br>
            <a:r>
              <a:rPr lang="fr-FR" sz="1600" dirty="0">
                <a:cs typeface="Calibri"/>
              </a:rPr>
              <a:t>	- pour tous les clients régulièrement, </a:t>
            </a:r>
          </a:p>
          <a:p>
            <a:pPr lvl="1" fontAlgn="base">
              <a:lnSpc>
                <a:spcPts val="1680"/>
              </a:lnSpc>
              <a:spcBef>
                <a:spcPts val="200"/>
              </a:spcBef>
              <a:spcAft>
                <a:spcPts val="200"/>
              </a:spcAft>
              <a:buClr>
                <a:schemeClr val="accent4"/>
              </a:buClr>
              <a:defRPr/>
            </a:pPr>
            <a:r>
              <a:rPr lang="fr-FR" sz="1600" dirty="0">
                <a:cs typeface="Calibri"/>
              </a:rPr>
              <a:t>	- et plus particulièrement en cas de relation « difficile » </a:t>
            </a:r>
          </a:p>
          <a:p>
            <a:pPr marL="742950" lvl="1" indent="-285750" fontAlgn="base">
              <a:lnSpc>
                <a:spcPts val="1680"/>
              </a:lnSpc>
              <a:spcBef>
                <a:spcPts val="200"/>
              </a:spcBef>
              <a:spcAft>
                <a:spcPts val="200"/>
              </a:spcAft>
              <a:buClr>
                <a:schemeClr val="accent4"/>
              </a:buClr>
              <a:buFont typeface="Wingdings" panose="05000000000000000000" pitchFamily="2" charset="2"/>
              <a:buChar char="ü"/>
              <a:defRPr/>
            </a:pPr>
            <a:r>
              <a:rPr lang="fr-FR" sz="1600" dirty="0">
                <a:cs typeface="Calibri"/>
              </a:rPr>
              <a:t>Peut également être fait en équipe projets</a:t>
            </a:r>
          </a:p>
          <a:p>
            <a:pPr marL="742950" lvl="1" indent="-285750" fontAlgn="base">
              <a:lnSpc>
                <a:spcPts val="1680"/>
              </a:lnSpc>
              <a:spcBef>
                <a:spcPts val="200"/>
              </a:spcBef>
              <a:spcAft>
                <a:spcPts val="200"/>
              </a:spcAft>
              <a:buClr>
                <a:schemeClr val="accent4"/>
              </a:buClr>
              <a:buFont typeface="Wingdings" panose="05000000000000000000" pitchFamily="2" charset="2"/>
              <a:buChar char="ü"/>
              <a:defRPr/>
            </a:pPr>
            <a:r>
              <a:rPr lang="fr-FR" sz="1600" dirty="0">
                <a:cs typeface="Calibri"/>
              </a:rPr>
              <a:t>Le retour d’expérience de ce qui a été mis ne place sera fait lors de l’atelier 4</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78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0F76A-2A46-296D-8528-341C5360FA4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7567B38-906E-CAC4-42A1-C154DA12299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C758FD8-7620-33A3-A8E3-BC93FD59084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583FADF-5B54-F951-222A-5675C860995C}"/>
              </a:ext>
            </a:extLst>
          </p:cNvPr>
          <p:cNvSpPr>
            <a:spLocks noGrp="1"/>
          </p:cNvSpPr>
          <p:nvPr>
            <p:ph type="sldNum" sz="quarter" idx="5"/>
          </p:nvPr>
        </p:nvSpPr>
        <p:spPr/>
        <p:txBody>
          <a:bodyPr/>
          <a:lstStyle/>
          <a:p>
            <a:fld id="{2C8305C4-A3AB-4060-814C-3F9696630740}" type="slidenum">
              <a:rPr lang="fr-FR" smtClean="0"/>
              <a:t>37</a:t>
            </a:fld>
            <a:endParaRPr lang="fr-FR"/>
          </a:p>
        </p:txBody>
      </p:sp>
    </p:spTree>
    <p:extLst>
      <p:ext uri="{BB962C8B-B14F-4D97-AF65-F5344CB8AC3E}">
        <p14:creationId xmlns:p14="http://schemas.microsoft.com/office/powerpoint/2010/main" val="197420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39</a:t>
            </a:fld>
            <a:endParaRPr lang="fr-FR"/>
          </a:p>
        </p:txBody>
      </p:sp>
    </p:spTree>
    <p:extLst>
      <p:ext uri="{BB962C8B-B14F-4D97-AF65-F5344CB8AC3E}">
        <p14:creationId xmlns:p14="http://schemas.microsoft.com/office/powerpoint/2010/main" val="2730910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589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b="0" i="0" dirty="0">
                <a:solidFill>
                  <a:srgbClr val="0C0C0C"/>
                </a:solidFill>
                <a:effectLst/>
                <a:latin typeface="Calibri" panose="020F0502020204030204" pitchFamily="34" charset="0"/>
                <a:cs typeface="Calibri" panose="020F0502020204030204" pitchFamily="34" charset="0"/>
              </a:rPr>
              <a:t>Une personne émet une idée ou nous fait un simple retour ? Et paf, je réponds, je prends position voire je défends mon positionnement, je contre-</a:t>
            </a:r>
            <a:r>
              <a:rPr lang="fr-FR" sz="1000" b="0" i="0" dirty="0" err="1">
                <a:solidFill>
                  <a:srgbClr val="0C0C0C"/>
                </a:solidFill>
                <a:effectLst/>
                <a:latin typeface="Calibri" panose="020F0502020204030204" pitchFamily="34" charset="0"/>
                <a:cs typeface="Calibri" panose="020F0502020204030204" pitchFamily="34" charset="0"/>
              </a:rPr>
              <a:t>tweete</a:t>
            </a:r>
            <a:r>
              <a:rPr lang="fr-FR" sz="1000" b="0" i="0" dirty="0">
                <a:solidFill>
                  <a:srgbClr val="0C0C0C"/>
                </a:solidFill>
                <a:effectLst/>
                <a:latin typeface="Calibri" panose="020F0502020204030204" pitchFamily="34" charset="0"/>
                <a:cs typeface="Calibri" panose="020F0502020204030204" pitchFamily="34" charset="0"/>
              </a:rPr>
              <a:t> voire je tacle. Certains ajouteraient même, je dynamite, je disperse, je ventile … Il est vrai qu’en interne, cela est souvent un peu plus feutré. Il n’en demeure pas moins une tendance à être dans la réaction rapide voire immédiate et pourquoi pas émotionnelle. Au lieu de se poser pour comprendre ce qui nous a été dit, et soyons ambitieux, lors d’une phase </a:t>
            </a:r>
            <a:r>
              <a:rPr lang="fr-FR" sz="1000" b="0" i="0" u="sng" strike="noStrike" dirty="0">
                <a:solidFill>
                  <a:srgbClr val="0C0C0C"/>
                </a:solidFill>
                <a:effectLst/>
                <a:latin typeface="Calibri" panose="020F0502020204030204" pitchFamily="34" charset="0"/>
                <a:cs typeface="Calibri" panose="020F0502020204030204" pitchFamily="34" charset="0"/>
                <a:hlinkClick r:id="rId3"/>
              </a:rPr>
              <a:t>d’écoute</a:t>
            </a:r>
            <a:r>
              <a:rPr lang="fr-FR" sz="1000" b="0" i="0" dirty="0">
                <a:solidFill>
                  <a:srgbClr val="0C0C0C"/>
                </a:solidFill>
                <a:effectLst/>
                <a:latin typeface="Calibri" panose="020F0502020204030204" pitchFamily="34" charset="0"/>
                <a:cs typeface="Calibri" panose="020F0502020204030204" pitchFamily="34" charset="0"/>
              </a:rPr>
              <a:t>, de mettre ces éléments en regard des objectifs que l’on s’est fixés, des axes de communication que l’on a choisi, tout en connaissant nos marges de manœuvre, notre système acteurs, notre environnement … Bref, au lieu d’être stratégiques !!!</a:t>
            </a:r>
          </a:p>
          <a:p>
            <a:endParaRPr lang="fr-FR" sz="1000" b="0" i="0" dirty="0">
              <a:solidFill>
                <a:srgbClr val="0C0C0C"/>
              </a:solidFill>
              <a:effectLst/>
              <a:latin typeface="Calibri" panose="020F0502020204030204" pitchFamily="34" charset="0"/>
              <a:cs typeface="Calibri" panose="020F0502020204030204" pitchFamily="34" charset="0"/>
            </a:endParaRPr>
          </a:p>
          <a:p>
            <a:pPr algn="l" fontAlgn="base"/>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Quand je te demande de m’écouter et que tu commences à me donner des conseils, tu n’as pas fait ce que je te demandais.</a:t>
            </a:r>
          </a:p>
          <a:p>
            <a:pPr algn="l" fontAlgn="base"/>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Quand je te demande de m’écouter et que tu commences à me dire pourquoi je ne devrais pas ressentir cela, tu bafoues mes sentiments.</a:t>
            </a:r>
          </a:p>
          <a:p>
            <a:pPr algn="l" fontAlgn="base"/>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Quand je te demande de m’écouter et que tu sens que tu dois faire quelque chose pour résoudre mon problème, tu m’as fait défaut, aussi étrange que cela puisse paraître.</a:t>
            </a:r>
          </a:p>
          <a:p>
            <a:pPr algn="l" fontAlgn="base"/>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Écoute, tout ce que je te demande, c’est que tu m’écoutes. Non que tu parles ou que tu fasses quelque chose : je te demande uniquement de m’écouter.</a:t>
            </a:r>
          </a:p>
          <a:p>
            <a:pPr algn="l" fontAlgn="base"/>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Les conseils sont bon marché, pour six francs, j’aurai dans le même journal le courrier du cœur et mon horoscope.</a:t>
            </a:r>
            <a:br>
              <a:rPr lang="fr-FR" sz="1000" b="0" i="0" dirty="0">
                <a:solidFill>
                  <a:srgbClr val="333333"/>
                </a:solidFill>
                <a:effectLst/>
                <a:highlight>
                  <a:srgbClr val="FFFFFF"/>
                </a:highlight>
                <a:latin typeface="Calibri" panose="020F0502020204030204" pitchFamily="34" charset="0"/>
                <a:cs typeface="Calibri" panose="020F0502020204030204" pitchFamily="34" charset="0"/>
              </a:rPr>
            </a:br>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Je veux agir par moi-même, je ne suis pas impuissant, peut-être un peu découragé ou hésitant, mais non impotent.</a:t>
            </a:r>
          </a:p>
          <a:p>
            <a:pPr algn="l" fontAlgn="base"/>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Quand tu fais quelque chose pour moi, que je peux et ai besoin de faire moi-même, tu contribues à ma peur, tu accentues mon inadéquation.</a:t>
            </a:r>
          </a:p>
          <a:p>
            <a:pPr algn="l" fontAlgn="base"/>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Mais quand tu acceptes comme un simple fait que je ressens ce que je ressens (peu importe la rationalité)</a:t>
            </a:r>
            <a:br>
              <a:rPr lang="fr-FR" sz="1000" b="0" i="0" dirty="0">
                <a:solidFill>
                  <a:srgbClr val="333333"/>
                </a:solidFill>
                <a:effectLst/>
                <a:highlight>
                  <a:srgbClr val="FFFFFF"/>
                </a:highlight>
                <a:latin typeface="Calibri" panose="020F0502020204030204" pitchFamily="34" charset="0"/>
                <a:cs typeface="Calibri" panose="020F0502020204030204" pitchFamily="34" charset="0"/>
              </a:rPr>
            </a:br>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je peux arrêter de te convaincre, et je peux essayer de commencer à comprendre ce qu’il y a derrière ces sentiments irrationnels.</a:t>
            </a:r>
          </a:p>
          <a:p>
            <a:pPr algn="l" fontAlgn="base"/>
            <a:r>
              <a:rPr lang="fr-FR" sz="1000" b="0" i="0" dirty="0">
                <a:solidFill>
                  <a:srgbClr val="333333"/>
                </a:solidFill>
                <a:effectLst/>
                <a:highlight>
                  <a:srgbClr val="FFFFFF"/>
                </a:highlight>
                <a:latin typeface="Calibri" panose="020F0502020204030204" pitchFamily="34" charset="0"/>
                <a:cs typeface="Calibri" panose="020F0502020204030204" pitchFamily="34" charset="0"/>
              </a:rPr>
              <a:t>Alors, s’il te plaît, écoute et entends-moi. Et si tu veux parler, attends juste un instant et je t’écouterai.</a:t>
            </a:r>
          </a:p>
          <a:p>
            <a:br>
              <a:rPr lang="fr-FR" sz="1000" dirty="0">
                <a:latin typeface="Calibri" panose="020F0502020204030204" pitchFamily="34" charset="0"/>
                <a:cs typeface="Calibri" panose="020F0502020204030204" pitchFamily="34" charset="0"/>
              </a:rPr>
            </a:br>
            <a:endParaRPr lang="fr-FR" sz="1000" dirty="0">
              <a:latin typeface="Calibri" panose="020F0502020204030204" pitchFamily="34" charset="0"/>
              <a:cs typeface="Calibri" panose="020F0502020204030204" pitchFamily="34" charset="0"/>
            </a:endParaRP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41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7959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9h20 =&gt;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Guide d’animation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Réflexion individuelle </a:t>
            </a:r>
          </a:p>
          <a:p>
            <a:r>
              <a:rPr lang="fr-FR" dirty="0"/>
              <a:t>Chacun s’exprime et le formateur note sur le tableau virtuel de l’écran de la salle. </a:t>
            </a:r>
          </a:p>
        </p:txBody>
      </p:sp>
      <p:sp>
        <p:nvSpPr>
          <p:cNvPr id="4" name="Espace réservé du numéro de diapositive 3"/>
          <p:cNvSpPr>
            <a:spLocks noGrp="1"/>
          </p:cNvSpPr>
          <p:nvPr>
            <p:ph type="sldNum" sz="quarter" idx="5"/>
          </p:nvPr>
        </p:nvSpPr>
        <p:spPr/>
        <p:txBody>
          <a:bodyPr/>
          <a:lstStyle/>
          <a:p>
            <a:fld id="{B407D982-A0CA-4587-8302-FFBA2D3B2BC4}" type="slidenum">
              <a:rPr lang="fr-FR" smtClean="0"/>
              <a:t>5</a:t>
            </a:fld>
            <a:endParaRPr lang="fr-FR"/>
          </a:p>
        </p:txBody>
      </p:sp>
    </p:spTree>
    <p:extLst>
      <p:ext uri="{BB962C8B-B14F-4D97-AF65-F5344CB8AC3E}">
        <p14:creationId xmlns:p14="http://schemas.microsoft.com/office/powerpoint/2010/main" val="1144222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L’objectif d’</a:t>
            </a:r>
            <a:r>
              <a:rPr lang="fr-FR" err="1"/>
              <a:t>auj</a:t>
            </a:r>
            <a:r>
              <a:rPr lang="fr-FR"/>
              <a:t> : voir comment on peut limiter la déperdition entre toutes ces étapes</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762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C6181-FE9B-7594-1C46-7A27E367EDF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52FAB88-340E-A1E4-B990-46310F2D7D1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5518441-B279-9497-F0EA-594AB2CECFA7}"/>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72B290DA-B138-AED5-8070-A4FFF3835D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207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4A310-578C-7962-034E-EAE50992ABE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A31B523-4AAA-A2AA-5BF5-2C0422999B0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3B52615-E23B-8190-C0FB-2BCD6221DA80}"/>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E9F5A87A-500B-8916-7ECF-EF9F9CF38B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939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Compréhension du message vs niveau de maîtrise, aka notre corps parle plus pour nous, et malgré nous que nos mots !</a:t>
            </a: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47</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8837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48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3912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49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778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50</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7570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C3AD-F19B-DA47-968C-8E9E93DE771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8580365-BA4A-BD80-322F-7A3F3510415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3464383-820B-2E9D-C927-C8B420DEA5E2}"/>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4B51EB82-8E83-10C9-ACA2-FAB227BB6E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344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92929"/>
                </a:solidFill>
                <a:effectLst/>
                <a:latin typeface="Nunito" pitchFamily="2" charset="0"/>
              </a:rPr>
              <a:t>L’empathie est la capacité de construire une représentation de ce que l’autre éprouve en sachant qu’on n’y arrivera jamais tout à fait.</a:t>
            </a:r>
            <a:br>
              <a:rPr lang="fr-FR" b="0" i="0" dirty="0">
                <a:solidFill>
                  <a:srgbClr val="292929"/>
                </a:solidFill>
                <a:effectLst/>
                <a:latin typeface="Nunito" pitchFamily="2" charset="0"/>
              </a:rPr>
            </a:br>
            <a:r>
              <a:rPr lang="fr-FR" b="0" i="0" dirty="0">
                <a:solidFill>
                  <a:srgbClr val="292929"/>
                </a:solidFill>
                <a:effectLst/>
                <a:latin typeface="Nunito" pitchFamily="2" charset="0"/>
              </a:rPr>
              <a:t>à se mettre à la place de l’autre. </a:t>
            </a:r>
          </a:p>
          <a:p>
            <a:r>
              <a:rPr lang="fr-FR" b="0" i="0" dirty="0">
                <a:solidFill>
                  <a:srgbClr val="292929"/>
                </a:solidFill>
                <a:effectLst/>
                <a:latin typeface="Nunito" pitchFamily="2" charset="0"/>
              </a:rPr>
              <a:t>L’</a:t>
            </a:r>
            <a:r>
              <a:rPr lang="fr-FR" b="0" i="0" dirty="0" err="1">
                <a:solidFill>
                  <a:srgbClr val="292929"/>
                </a:solidFill>
                <a:effectLst/>
                <a:latin typeface="Nunito" pitchFamily="2" charset="0"/>
              </a:rPr>
              <a:t>empathe</a:t>
            </a:r>
            <a:r>
              <a:rPr lang="fr-FR" b="0" i="0" dirty="0">
                <a:solidFill>
                  <a:srgbClr val="292929"/>
                </a:solidFill>
                <a:effectLst/>
                <a:latin typeface="Nunito" pitchFamily="2" charset="0"/>
              </a:rPr>
              <a:t> comprend la situation de son interlocuteur et il la ressent aussi, comme une sentiment partagé, une émotion voire même une douleur.</a:t>
            </a:r>
          </a:p>
          <a:p>
            <a:r>
              <a:rPr lang="fr-FR" b="0" i="0" dirty="0">
                <a:solidFill>
                  <a:srgbClr val="292929"/>
                </a:solidFill>
                <a:effectLst/>
                <a:latin typeface="Nunito" pitchFamily="2" charset="0"/>
              </a:rPr>
              <a:t>Mais ce n’est pas de la contagion émotionnelle, ni se mettre à la place de.</a:t>
            </a:r>
            <a:endParaRPr lang="fr-FR"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52</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2586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92929"/>
                </a:solidFill>
                <a:effectLst/>
                <a:latin typeface="Nunito" pitchFamily="2" charset="0"/>
              </a:rPr>
              <a:t>L’empathie se caractérise par une bienveillance active. C’est une présence simplement posée, sans forcément impliquer une action pour aider l’autre qui n’en a peut-être tout simplement pas envie à ce moment précis.</a:t>
            </a:r>
          </a:p>
          <a:p>
            <a:r>
              <a:rPr lang="fr-FR" b="0" i="0" dirty="0">
                <a:solidFill>
                  <a:srgbClr val="292929"/>
                </a:solidFill>
                <a:effectLst/>
                <a:latin typeface="Nunito" pitchFamily="2" charset="0"/>
              </a:rPr>
              <a:t>Accueillir la souffrance de l’autre sans s’y noyer est un équilibre délicat. L’idée est de comprendre et de partager les sentiments de l’autre, sans pour autant se laisser submerger par ces émotions. On peut écouter, offrir un soutien moral et donner des conseils, tout en gardant une certaine distance émotionnelle. Cela permet d’aider l’autre de manière constructive.</a:t>
            </a:r>
            <a:endParaRPr lang="fr-FR"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53</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0432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0F79B-03EE-801E-08FF-33A3A00936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99BECF4-B0E2-C583-8B32-CCE360264A8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6AAFB0-0A98-3A5A-94D4-8BE584046E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9h20 =&gt;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Guide d’animation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Réflexion individuelle </a:t>
            </a:r>
          </a:p>
          <a:p>
            <a:r>
              <a:rPr lang="fr-FR" dirty="0"/>
              <a:t>Chacun s’exprime et le formateur note sur le tableau virtuel de l’écran de la salle. </a:t>
            </a:r>
          </a:p>
        </p:txBody>
      </p:sp>
      <p:sp>
        <p:nvSpPr>
          <p:cNvPr id="4" name="Espace réservé du numéro de diapositive 3">
            <a:extLst>
              <a:ext uri="{FF2B5EF4-FFF2-40B4-BE49-F238E27FC236}">
                <a16:creationId xmlns:a16="http://schemas.microsoft.com/office/drawing/2014/main" id="{AA24E74D-490A-14EF-89A3-C7F3AE219EC8}"/>
              </a:ext>
            </a:extLst>
          </p:cNvPr>
          <p:cNvSpPr>
            <a:spLocks noGrp="1"/>
          </p:cNvSpPr>
          <p:nvPr>
            <p:ph type="sldNum" sz="quarter" idx="5"/>
          </p:nvPr>
        </p:nvSpPr>
        <p:spPr/>
        <p:txBody>
          <a:bodyPr/>
          <a:lstStyle/>
          <a:p>
            <a:fld id="{B407D982-A0CA-4587-8302-FFBA2D3B2BC4}" type="slidenum">
              <a:rPr lang="fr-FR" smtClean="0"/>
              <a:t>6</a:t>
            </a:fld>
            <a:endParaRPr lang="fr-FR"/>
          </a:p>
        </p:txBody>
      </p:sp>
    </p:spTree>
    <p:extLst>
      <p:ext uri="{BB962C8B-B14F-4D97-AF65-F5344CB8AC3E}">
        <p14:creationId xmlns:p14="http://schemas.microsoft.com/office/powerpoint/2010/main" val="3152896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**Écoute Active et Empathie**</a:t>
            </a:r>
          </a:p>
          <a:p>
            <a:endParaRPr lang="fr-FR"/>
          </a:p>
          <a:p>
            <a:r>
              <a:rPr lang="fr-FR"/>
              <a:t>**Écoute Active:**</a:t>
            </a:r>
          </a:p>
          <a:p>
            <a:r>
              <a:rPr lang="fr-FR"/>
              <a:t>- Pratique de pleine conscience.</a:t>
            </a:r>
          </a:p>
          <a:p>
            <a:r>
              <a:rPr lang="fr-FR"/>
              <a:t>- Se concentrer pleinement sur ce que dit l'autre.</a:t>
            </a:r>
          </a:p>
          <a:p>
            <a:r>
              <a:rPr lang="fr-FR"/>
              <a:t>- Poser des questions ouvertes pour approfondir la compréhension.</a:t>
            </a:r>
          </a:p>
          <a:p>
            <a:r>
              <a:rPr lang="fr-FR"/>
              <a:t>- Répéter ou reformuler les idées pour montrer que vous écoutez.</a:t>
            </a:r>
          </a:p>
          <a:p>
            <a:r>
              <a:rPr lang="fr-FR"/>
              <a:t>- Éviter les interruptions et les distractions.</a:t>
            </a:r>
          </a:p>
          <a:p>
            <a:endParaRPr lang="fr-FR"/>
          </a:p>
          <a:p>
            <a:r>
              <a:rPr lang="fr-FR"/>
              <a:t>**Empathie:**</a:t>
            </a:r>
          </a:p>
          <a:p>
            <a:r>
              <a:rPr lang="fr-FR"/>
              <a:t>- Comprendre les sentiments et les perspectives de l'autre.</a:t>
            </a:r>
          </a:p>
          <a:p>
            <a:r>
              <a:rPr lang="fr-FR"/>
              <a:t>- Se mettre à la place de l'autre personne.</a:t>
            </a:r>
          </a:p>
          <a:p>
            <a:r>
              <a:rPr lang="fr-FR"/>
              <a:t>- Écouter sans jugement.</a:t>
            </a:r>
          </a:p>
          <a:p>
            <a:r>
              <a:rPr lang="fr-FR"/>
              <a:t>- Exprimer de la compréhension et de l'empathie.</a:t>
            </a:r>
          </a:p>
          <a:p>
            <a:r>
              <a:rPr lang="fr-FR"/>
              <a:t>- Utiliser un langage et des gestes compatissants.</a:t>
            </a:r>
          </a:p>
          <a:p>
            <a:r>
              <a:rPr lang="fr-FR"/>
              <a:t>- Valider les émotions de l'autre personne.</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796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55</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8496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06959-41F4-97BF-879C-881E34B6B5E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CDC17B7-7D9D-9DC0-5445-9D00CBEA220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F39EE45-718F-D81E-66C1-2F2BE87FBC1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A3A002C-1F99-E5AA-38B5-99B3406C2802}"/>
              </a:ext>
            </a:extLst>
          </p:cNvPr>
          <p:cNvSpPr>
            <a:spLocks noGrp="1"/>
          </p:cNvSpPr>
          <p:nvPr>
            <p:ph type="sldNum" sz="quarter" idx="5"/>
          </p:nvPr>
        </p:nvSpPr>
        <p:spPr/>
        <p:txBody>
          <a:bodyPr/>
          <a:lstStyle/>
          <a:p>
            <a:fld id="{2C8305C4-A3AB-4060-814C-3F9696630740}" type="slidenum">
              <a:rPr lang="fr-FR" smtClean="0"/>
              <a:t>56</a:t>
            </a:fld>
            <a:endParaRPr lang="fr-FR"/>
          </a:p>
        </p:txBody>
      </p:sp>
    </p:spTree>
    <p:extLst>
      <p:ext uri="{BB962C8B-B14F-4D97-AF65-F5344CB8AC3E}">
        <p14:creationId xmlns:p14="http://schemas.microsoft.com/office/powerpoint/2010/main" val="649889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4D60E-23AB-3492-AAED-5061C1D0FD7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5653DD9-568B-905A-7752-D151FC3155FF}"/>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FE59F8C2-09D9-9329-8426-2C73CFCF3052}"/>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fr-FR" dirty="0"/>
              <a:t>Quels sont les </a:t>
            </a:r>
            <a:r>
              <a:rPr lang="fr-FR" b="1" dirty="0"/>
              <a:t>stéréotypes vs réalités</a:t>
            </a:r>
            <a:r>
              <a:rPr lang="fr-FR" dirty="0"/>
              <a:t> ? Comment cela influence-t-il le management ?</a:t>
            </a:r>
          </a:p>
          <a:p>
            <a:r>
              <a:rPr lang="fr-FR" dirty="0"/>
              <a:t>Comment ces représentations influencent-elles notre manière de travailler et de manager ?</a:t>
            </a:r>
          </a:p>
          <a:p>
            <a:r>
              <a:rPr lang="fr-FR" dirty="0"/>
              <a:t>Échange sur les biais</a:t>
            </a:r>
          </a:p>
        </p:txBody>
      </p:sp>
    </p:spTree>
    <p:extLst>
      <p:ext uri="{BB962C8B-B14F-4D97-AF65-F5344CB8AC3E}">
        <p14:creationId xmlns:p14="http://schemas.microsoft.com/office/powerpoint/2010/main" val="938118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E6FC2-9B5D-A1F8-F8EA-01F0311AE08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92F9DE-A6A0-D5C8-5A1D-2078080FEA45}"/>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50F53065-0496-485E-1936-A53D4618CF35}"/>
              </a:ext>
            </a:extLst>
          </p:cNvPr>
          <p:cNvSpPr>
            <a:spLocks noGrp="1"/>
          </p:cNvSpPr>
          <p:nvPr>
            <p:ph type="body" idx="1"/>
          </p:nvPr>
        </p:nvSpPr>
        <p:spPr/>
        <p:txBody>
          <a:bodyPr/>
          <a:lstStyle/>
          <a:p>
            <a:r>
              <a:rPr lang="fr-FR" dirty="0"/>
              <a:t>Quels points vous interpellent ?Quels défis cela pose-t-il en tant que manager ?</a:t>
            </a:r>
          </a:p>
        </p:txBody>
      </p:sp>
    </p:spTree>
    <p:extLst>
      <p:ext uri="{BB962C8B-B14F-4D97-AF65-F5344CB8AC3E}">
        <p14:creationId xmlns:p14="http://schemas.microsoft.com/office/powerpoint/2010/main" val="2172183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E6B6D-BCE5-33A2-DCEB-91BE5982ED4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4417345-63C4-5A5D-41FF-23972A3EBAE8}"/>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2D3E3D59-202A-2280-2FA8-D5DD98301B56}"/>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664960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B1EFA-658C-A248-2CEB-C95A08A2CDF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87AF03-B5C4-74C1-FB7C-D72204A69DEA}"/>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DE810EDA-3DB8-2172-1A84-B437C3E2D168}"/>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189934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A8F60-C32A-E9C3-D25B-EEAF6FA5831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59D42E-D26F-DA69-D5CD-CE0B4C9F9B84}"/>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17283D50-FD5B-E5E3-56C7-617F11CF55A8}"/>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12102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1 </a:t>
            </a:r>
            <a:r>
              <a:rPr lang="fr-FR" dirty="0" err="1"/>
              <a:t>paper</a:t>
            </a:r>
            <a:r>
              <a:rPr lang="fr-FR" dirty="0"/>
              <a:t> </a:t>
            </a:r>
            <a:r>
              <a:rPr lang="fr-FR" dirty="0" err="1"/>
              <a:t>board</a:t>
            </a:r>
            <a:r>
              <a:rPr lang="fr-FR" dirty="0"/>
              <a:t> par situation, ça tourne</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286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95473-64BB-BE65-0E4C-1FE4932EABB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CB19202-0B87-A6AD-8F16-9C5E7F077DF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8FA2AB-2E8D-0181-2E9D-6AE266010E9A}"/>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48031505-8619-F21A-E54D-D8EDE3B322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261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CCC11-A2E7-FDAC-7050-88B67E99A55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8F3A4E-D635-86A6-7758-85C0AB26AB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49AD9D-094D-F425-9FF0-EAD3FBD0C8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9h20 =&gt; 5’</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Guide d’animation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Réflexion individuelle </a:t>
            </a:r>
          </a:p>
          <a:p>
            <a:r>
              <a:rPr lang="fr-FR" dirty="0"/>
              <a:t>Chacun s’exprime et le formateur note sur le tableau virtuel de l’écran de la salle. </a:t>
            </a:r>
          </a:p>
          <a:p>
            <a:r>
              <a:rPr lang="fr-FR" dirty="0"/>
              <a:t>Moi j’ai besoin : </a:t>
            </a:r>
          </a:p>
          <a:p>
            <a:r>
              <a:rPr lang="fr-FR" dirty="0"/>
              <a:t>Confidentialité</a:t>
            </a:r>
          </a:p>
          <a:p>
            <a:r>
              <a:rPr lang="fr-FR" dirty="0"/>
              <a:t>Partage</a:t>
            </a:r>
          </a:p>
          <a:p>
            <a:r>
              <a:rPr lang="fr-FR" dirty="0"/>
              <a:t>Écoute</a:t>
            </a:r>
          </a:p>
          <a:p>
            <a:r>
              <a:rPr lang="fr-FR" dirty="0"/>
              <a:t>bienveillance</a:t>
            </a:r>
          </a:p>
        </p:txBody>
      </p:sp>
      <p:sp>
        <p:nvSpPr>
          <p:cNvPr id="4" name="Espace réservé du numéro de diapositive 3">
            <a:extLst>
              <a:ext uri="{FF2B5EF4-FFF2-40B4-BE49-F238E27FC236}">
                <a16:creationId xmlns:a16="http://schemas.microsoft.com/office/drawing/2014/main" id="{66BD3799-BFA6-4AB7-49F0-4BD66B75876D}"/>
              </a:ext>
            </a:extLst>
          </p:cNvPr>
          <p:cNvSpPr>
            <a:spLocks noGrp="1"/>
          </p:cNvSpPr>
          <p:nvPr>
            <p:ph type="sldNum" sz="quarter" idx="5"/>
          </p:nvPr>
        </p:nvSpPr>
        <p:spPr/>
        <p:txBody>
          <a:bodyPr/>
          <a:lstStyle/>
          <a:p>
            <a:fld id="{B407D982-A0CA-4587-8302-FFBA2D3B2BC4}" type="slidenum">
              <a:rPr lang="fr-FR" smtClean="0"/>
              <a:t>7</a:t>
            </a:fld>
            <a:endParaRPr lang="fr-FR"/>
          </a:p>
        </p:txBody>
      </p:sp>
    </p:spTree>
    <p:extLst>
      <p:ext uri="{BB962C8B-B14F-4D97-AF65-F5344CB8AC3E}">
        <p14:creationId xmlns:p14="http://schemas.microsoft.com/office/powerpoint/2010/main" val="30940784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0"/>
        <p:cNvGrpSpPr/>
        <p:nvPr/>
      </p:nvGrpSpPr>
      <p:grpSpPr>
        <a:xfrm>
          <a:off x="0" y="0"/>
          <a:ext cx="0" cy="0"/>
          <a:chOff x="0" y="0"/>
          <a:chExt cx="0" cy="0"/>
        </a:xfrm>
      </p:grpSpPr>
      <p:sp>
        <p:nvSpPr>
          <p:cNvPr id="3511" name="Google Shape;3511;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12" name="Google Shape;351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l’attention du formateur : </a:t>
            </a:r>
          </a:p>
          <a:p>
            <a:pPr marL="171450" indent="-171450">
              <a:buFont typeface="Wingdings" panose="05000000000000000000" pitchFamily="2" charset="2"/>
              <a:buChar char="§"/>
            </a:pPr>
            <a:r>
              <a:rPr lang="fr-FR" dirty="0"/>
              <a:t>Bien rappeler que </a:t>
            </a:r>
            <a:r>
              <a:rPr lang="fr-FR" b="1" dirty="0"/>
              <a:t>chacun est un mélange</a:t>
            </a:r>
            <a:r>
              <a:rPr lang="fr-FR" dirty="0"/>
              <a:t> des 4 couleurs, avec une dominante</a:t>
            </a:r>
          </a:p>
          <a:p>
            <a:pPr marL="171450" indent="-171450">
              <a:buFont typeface="Wingdings" panose="05000000000000000000" pitchFamily="2" charset="2"/>
              <a:buChar char="§"/>
            </a:pPr>
            <a:r>
              <a:rPr lang="fr-FR" dirty="0"/>
              <a:t>Ne pas réduire une personne à une couleur : ce modèle est un </a:t>
            </a:r>
            <a:r>
              <a:rPr lang="fr-FR" b="1" dirty="0"/>
              <a:t>outil de lecture, pas d’étiquetage</a:t>
            </a:r>
            <a:endParaRPr lang="fr-FR" dirty="0"/>
          </a:p>
          <a:p>
            <a:pPr marL="171450" indent="-171450">
              <a:buFont typeface="Wingdings" panose="05000000000000000000" pitchFamily="2" charset="2"/>
              <a:buChar char="§"/>
            </a:pPr>
            <a:r>
              <a:rPr lang="fr-FR" dirty="0"/>
              <a:t>Illustrer chaque style avec des exemples concrets issus du quotidien des </a:t>
            </a:r>
            <a:r>
              <a:rPr lang="fr-FR" dirty="0" err="1"/>
              <a:t>Appart’hôtels</a:t>
            </a:r>
            <a:r>
              <a:rPr lang="fr-FR" dirty="0"/>
              <a:t> (réclamations clients, consignes de ménage, brief du matin, etc.)</a:t>
            </a: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10</a:t>
            </a:fld>
            <a:endParaRPr lang="fr-FR"/>
          </a:p>
        </p:txBody>
      </p:sp>
    </p:spTree>
    <p:extLst>
      <p:ext uri="{BB962C8B-B14F-4D97-AF65-F5344CB8AC3E}">
        <p14:creationId xmlns:p14="http://schemas.microsoft.com/office/powerpoint/2010/main" val="1988642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D0D0D"/>
                </a:solidFill>
                <a:effectLst/>
                <a:highlight>
                  <a:srgbClr val="FFFFFF"/>
                </a:highlight>
                <a:latin typeface="Calibri" panose="020F0502020204030204" pitchFamily="34" charset="0"/>
                <a:cs typeface="Calibri" panose="020F0502020204030204" pitchFamily="34" charset="0"/>
              </a:rPr>
              <a:t>Le modèle DISC est un outil de psychologie utilisé pour comprendre et analyser les comportements humains.</a:t>
            </a:r>
            <a:br>
              <a:rPr lang="fr-FR" b="0" i="0" dirty="0">
                <a:solidFill>
                  <a:srgbClr val="0D0D0D"/>
                </a:solidFill>
                <a:effectLst/>
                <a:highlight>
                  <a:srgbClr val="FFFFFF"/>
                </a:highlight>
                <a:latin typeface="Calibri" panose="020F0502020204030204" pitchFamily="34" charset="0"/>
                <a:cs typeface="Calibri" panose="020F0502020204030204" pitchFamily="34" charset="0"/>
              </a:rPr>
            </a:br>
            <a:r>
              <a:rPr lang="fr-FR" b="0" i="0" dirty="0">
                <a:solidFill>
                  <a:srgbClr val="0D0D0D"/>
                </a:solidFill>
                <a:effectLst/>
                <a:highlight>
                  <a:srgbClr val="FFFFFF"/>
                </a:highlight>
                <a:latin typeface="Calibri" panose="020F0502020204030204" pitchFamily="34" charset="0"/>
                <a:cs typeface="Calibri" panose="020F0502020204030204" pitchFamily="34" charset="0"/>
              </a:rPr>
              <a:t>Le modèle DISC a été développé par William Marston, un psychologue américain, dans les années 1920. Marston est également connu pour avoir créé le personnage de Wonder </a:t>
            </a:r>
            <a:r>
              <a:rPr lang="fr-FR" b="0" i="0" dirty="0" err="1">
                <a:solidFill>
                  <a:srgbClr val="0D0D0D"/>
                </a:solidFill>
                <a:effectLst/>
                <a:highlight>
                  <a:srgbClr val="FFFFFF"/>
                </a:highlight>
                <a:latin typeface="Calibri" panose="020F0502020204030204" pitchFamily="34" charset="0"/>
                <a:cs typeface="Calibri" panose="020F0502020204030204" pitchFamily="34" charset="0"/>
              </a:rPr>
              <a:t>Woman</a:t>
            </a:r>
            <a:r>
              <a:rPr lang="fr-FR" b="0" i="0" dirty="0">
                <a:solidFill>
                  <a:srgbClr val="0D0D0D"/>
                </a:solidFill>
                <a:effectLst/>
                <a:highlight>
                  <a:srgbClr val="FFFFFF"/>
                </a:highlight>
                <a:latin typeface="Calibri" panose="020F0502020204030204" pitchFamily="34" charset="0"/>
                <a:cs typeface="Calibri" panose="020F0502020204030204" pitchFamily="34" charset="0"/>
              </a:rPr>
              <a:t>. Son travail initial sur la théorie des tempéraments a posé les bases du modèle DISC. Cependant, c'est William </a:t>
            </a:r>
            <a:r>
              <a:rPr lang="fr-FR" b="0" i="0" dirty="0" err="1">
                <a:solidFill>
                  <a:srgbClr val="0D0D0D"/>
                </a:solidFill>
                <a:effectLst/>
                <a:highlight>
                  <a:srgbClr val="FFFFFF"/>
                </a:highlight>
                <a:latin typeface="Calibri" panose="020F0502020204030204" pitchFamily="34" charset="0"/>
                <a:cs typeface="Calibri" panose="020F0502020204030204" pitchFamily="34" charset="0"/>
              </a:rPr>
              <a:t>Moulton</a:t>
            </a:r>
            <a:r>
              <a:rPr lang="fr-FR" b="0" i="0" dirty="0">
                <a:solidFill>
                  <a:srgbClr val="0D0D0D"/>
                </a:solidFill>
                <a:effectLst/>
                <a:highlight>
                  <a:srgbClr val="FFFFFF"/>
                </a:highlight>
                <a:latin typeface="Calibri" panose="020F0502020204030204" pitchFamily="34" charset="0"/>
                <a:cs typeface="Calibri" panose="020F0502020204030204" pitchFamily="34" charset="0"/>
              </a:rPr>
              <a:t> Marston qui a développé la version moderne du modèle DISC, en se basant sur ses recherches sur les émotions et les comportements humains.</a:t>
            </a:r>
            <a:endParaRPr lang="fr-FR" dirty="0">
              <a:latin typeface="Calibri" panose="020F0502020204030204" pitchFamily="34" charset="0"/>
              <a:cs typeface="Calibri" panose="020F0502020204030204" pitchFamily="34" charset="0"/>
            </a:endParaRP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557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Indications pédagogiques : </a:t>
            </a:r>
          </a:p>
          <a:p>
            <a:r>
              <a:rPr lang="fr-FR" dirty="0"/>
              <a:t>Présentation du modèle des couleurs (possibilité de dessiner les slides cachées à suivre sur les matrices de Jung et Marston)</a:t>
            </a:r>
          </a:p>
          <a:p>
            <a:r>
              <a:rPr lang="fr-FR" dirty="0"/>
              <a:t>Questions-réponses : identification spontanée de profils dans leur entourage</a:t>
            </a:r>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13</a:t>
            </a:fld>
            <a:endParaRPr lang="fr-FR"/>
          </a:p>
        </p:txBody>
      </p:sp>
    </p:spTree>
    <p:extLst>
      <p:ext uri="{BB962C8B-B14F-4D97-AF65-F5344CB8AC3E}">
        <p14:creationId xmlns:p14="http://schemas.microsoft.com/office/powerpoint/2010/main" val="205698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 Décryptage ligne par ligne :</a:t>
            </a:r>
          </a:p>
          <a:p>
            <a:r>
              <a:rPr lang="fr-FR" b="1" dirty="0"/>
              <a:t>🧠 Questions en haut :</a:t>
            </a:r>
          </a:p>
          <a:p>
            <a:r>
              <a:rPr lang="fr-FR" dirty="0"/>
              <a:t>Ces deux questions sont issues du DISC. Elles servent à analyser </a:t>
            </a:r>
            <a:r>
              <a:rPr lang="fr-FR" b="1" dirty="0"/>
              <a:t>comment une personne réagit aux contraintes, aux problèmes, à la hiérarchie</a:t>
            </a:r>
            <a:r>
              <a:rPr lang="fr-FR" dirty="0"/>
              <a:t> :</a:t>
            </a:r>
          </a:p>
          <a:p>
            <a:r>
              <a:rPr lang="fr-FR" b="1" dirty="0"/>
              <a:t>"Comment vous abordez les problèmes et les challenges ?"</a:t>
            </a:r>
            <a:endParaRPr lang="fr-FR" dirty="0"/>
          </a:p>
          <a:p>
            <a:r>
              <a:rPr lang="fr-FR" b="1" dirty="0"/>
              <a:t>"Comment vous exercez le pouvoir ?"</a:t>
            </a:r>
            <a:endParaRPr lang="fr-FR" dirty="0"/>
          </a:p>
          <a:p>
            <a:r>
              <a:rPr lang="fr-FR" dirty="0"/>
              <a:t>➤ Dans le DISC, ces deux dimensions déterminent la préférence pour le rouge (= dominance).</a:t>
            </a:r>
          </a:p>
          <a:p>
            <a:br>
              <a:rPr lang="fr-FR" dirty="0"/>
            </a:br>
            <a:endParaRPr lang="fr-FR" dirty="0"/>
          </a:p>
          <a:p>
            <a:r>
              <a:rPr lang="fr-FR" b="1" dirty="0"/>
              <a:t>🧩 Au centre gauche : les caractéristiques clés du profil rouge</a:t>
            </a:r>
          </a:p>
          <a:p>
            <a:r>
              <a:rPr lang="fr-FR" dirty="0"/>
              <a:t>Recherche les défis</a:t>
            </a:r>
          </a:p>
          <a:p>
            <a:r>
              <a:rPr lang="fr-FR" dirty="0"/>
              <a:t>Aime la confrontation</a:t>
            </a:r>
          </a:p>
          <a:p>
            <a:r>
              <a:rPr lang="fr-FR" dirty="0"/>
              <a:t>Direct et affirmé</a:t>
            </a:r>
          </a:p>
          <a:p>
            <a:r>
              <a:rPr lang="fr-FR" dirty="0"/>
              <a:t>Impatient et proactif</a:t>
            </a:r>
          </a:p>
          <a:p>
            <a:r>
              <a:rPr lang="fr-FR" dirty="0"/>
              <a:t>➤ C’est un profil tourné vers </a:t>
            </a:r>
            <a:r>
              <a:rPr lang="fr-FR" b="1" dirty="0"/>
              <a:t>l’action rapide, le résultat, le challenge, l’affirmation de soi</a:t>
            </a:r>
            <a:r>
              <a:rPr lang="fr-FR" dirty="0"/>
              <a:t>.</a:t>
            </a:r>
          </a:p>
          <a:p>
            <a:br>
              <a:rPr lang="fr-FR" dirty="0"/>
            </a:br>
            <a:endParaRPr lang="fr-FR" dirty="0"/>
          </a:p>
          <a:p>
            <a:r>
              <a:rPr lang="fr-FR" b="1" dirty="0"/>
              <a:t>💬 Bulle à gauche :</a:t>
            </a:r>
          </a:p>
          <a:p>
            <a:r>
              <a:rPr lang="fr-FR" dirty="0"/>
              <a:t>Citation : </a:t>
            </a:r>
            <a:r>
              <a:rPr lang="fr-FR" i="1" dirty="0"/>
              <a:t>"Je serai plus fort que l’environnement."</a:t>
            </a:r>
            <a:br>
              <a:rPr lang="fr-FR" dirty="0"/>
            </a:br>
            <a:r>
              <a:rPr lang="fr-FR" dirty="0"/>
              <a:t>→ Le rouge cherche à </a:t>
            </a:r>
            <a:r>
              <a:rPr lang="fr-FR" b="1" dirty="0"/>
              <a:t>dominer ou contrôler</a:t>
            </a:r>
            <a:r>
              <a:rPr lang="fr-FR" dirty="0"/>
              <a:t> l’environnement (plutôt que s’y adapter).</a:t>
            </a:r>
          </a:p>
          <a:p>
            <a:r>
              <a:rPr lang="fr-FR" b="1" dirty="0"/>
              <a:t>Question clé : "QUAND ?"</a:t>
            </a:r>
            <a:br>
              <a:rPr lang="fr-FR" dirty="0"/>
            </a:br>
            <a:r>
              <a:rPr lang="fr-FR" dirty="0"/>
              <a:t>→ Les profils "rouges" sont souvent dans l’urgence, le timing, le passage à l’action.</a:t>
            </a:r>
          </a:p>
          <a:p>
            <a:br>
              <a:rPr lang="fr-FR" dirty="0"/>
            </a:br>
            <a:endParaRPr lang="fr-FR" dirty="0"/>
          </a:p>
          <a:p>
            <a:r>
              <a:rPr lang="fr-FR" b="1" dirty="0"/>
              <a:t>📈 À droite : l’axe de contraste comportemental</a:t>
            </a:r>
          </a:p>
          <a:p>
            <a:r>
              <a:rPr lang="fr-FR" dirty="0"/>
              <a:t>Cet axe montre une </a:t>
            </a:r>
            <a:r>
              <a:rPr lang="fr-FR" b="1" dirty="0"/>
              <a:t>échelle entre deux extrêmes :</a:t>
            </a:r>
            <a:endParaRPr lang="fr-FR" dirty="0"/>
          </a:p>
          <a:p>
            <a:r>
              <a:rPr lang="fr-FR" dirty="0"/>
              <a:t>À gauche (0%) : </a:t>
            </a:r>
            <a:r>
              <a:rPr lang="fr-FR" b="1" dirty="0"/>
              <a:t>patience, prudence, retenue</a:t>
            </a:r>
            <a:r>
              <a:rPr lang="fr-FR" dirty="0"/>
              <a:t> → comportements opposés à la dominance</a:t>
            </a:r>
          </a:p>
          <a:p>
            <a:r>
              <a:rPr lang="fr-FR" dirty="0"/>
              <a:t>À droite (100%) : </a:t>
            </a:r>
            <a:r>
              <a:rPr lang="fr-FR" b="1" dirty="0"/>
              <a:t>irritation, impatience</a:t>
            </a:r>
            <a:r>
              <a:rPr lang="fr-FR" dirty="0"/>
              <a:t> → quand le rouge est en excès ou en stress</a:t>
            </a:r>
          </a:p>
          <a:p>
            <a:r>
              <a:rPr lang="fr-FR" dirty="0"/>
              <a:t>➤ Cet axe t’aide à comprendre ce qu’il se passe </a:t>
            </a:r>
            <a:r>
              <a:rPr lang="fr-FR" b="1" dirty="0"/>
              <a:t>quand la dominance est trop forte</a:t>
            </a:r>
            <a:r>
              <a:rPr lang="fr-FR" dirty="0"/>
              <a:t> (perte de contrôle, agressivité…) ou </a:t>
            </a:r>
            <a:r>
              <a:rPr lang="fr-FR" b="1" dirty="0"/>
              <a:t>trop faible</a:t>
            </a:r>
            <a:r>
              <a:rPr lang="fr-FR" dirty="0"/>
              <a:t> (passivité, évitement).</a:t>
            </a: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14</a:t>
            </a:fld>
            <a:endParaRPr lang="fr-FR"/>
          </a:p>
        </p:txBody>
      </p:sp>
    </p:spTree>
    <p:extLst>
      <p:ext uri="{BB962C8B-B14F-4D97-AF65-F5344CB8AC3E}">
        <p14:creationId xmlns:p14="http://schemas.microsoft.com/office/powerpoint/2010/main" val="194595193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59.xml"/><Relationship Id="rId7" Type="http://schemas.openxmlformats.org/officeDocument/2006/relationships/oleObject" Target="../embeddings/oleObject3.bin"/><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slideMaster" Target="../slideMasters/slideMaster1.xml"/><Relationship Id="rId4" Type="http://schemas.openxmlformats.org/officeDocument/2006/relationships/tags" Target="../tags/tag7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slideMaster" Target="../slideMasters/slideMaster1.xml"/><Relationship Id="rId4" Type="http://schemas.openxmlformats.org/officeDocument/2006/relationships/tags" Target="../tags/tag79.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slideMaster" Target="../slideMasters/slideMaster1.xml"/><Relationship Id="rId4" Type="http://schemas.openxmlformats.org/officeDocument/2006/relationships/tags" Target="../tags/tag8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2.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Master" Target="../slideMasters/slideMaster1.xml"/><Relationship Id="rId5" Type="http://schemas.openxmlformats.org/officeDocument/2006/relationships/tags" Target="../tags/tag88.xml"/><Relationship Id="rId4" Type="http://schemas.openxmlformats.org/officeDocument/2006/relationships/tags" Target="../tags/tag87.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2.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Master" Target="../slideMasters/slideMaster1.xml"/><Relationship Id="rId5" Type="http://schemas.openxmlformats.org/officeDocument/2006/relationships/tags" Target="../tags/tag93.xml"/><Relationship Id="rId4" Type="http://schemas.openxmlformats.org/officeDocument/2006/relationships/tags" Target="../tags/tag9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2.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Master" Target="../slideMasters/slideMaster1.xml"/><Relationship Id="rId5" Type="http://schemas.openxmlformats.org/officeDocument/2006/relationships/tags" Target="../tags/tag98.xml"/><Relationship Id="rId4" Type="http://schemas.openxmlformats.org/officeDocument/2006/relationships/tags" Target="../tags/tag9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2.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Master" Target="../slideMasters/slideMaster1.xml"/><Relationship Id="rId5" Type="http://schemas.openxmlformats.org/officeDocument/2006/relationships/tags" Target="../tags/tag103.xml"/><Relationship Id="rId4" Type="http://schemas.openxmlformats.org/officeDocument/2006/relationships/tags" Target="../tags/tag102.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10" Type="http://schemas.openxmlformats.org/officeDocument/2006/relationships/image" Target="../media/image4.png"/><Relationship Id="rId4" Type="http://schemas.openxmlformats.org/officeDocument/2006/relationships/tags" Target="../tags/tag31.xml"/><Relationship Id="rId9"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2.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1.xml"/><Relationship Id="rId5" Type="http://schemas.openxmlformats.org/officeDocument/2006/relationships/tags" Target="../tags/tag108.xml"/><Relationship Id="rId4" Type="http://schemas.openxmlformats.org/officeDocument/2006/relationships/tags" Target="../tags/tag10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2.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Master" Target="../slideMasters/slideMaster1.xml"/><Relationship Id="rId5" Type="http://schemas.openxmlformats.org/officeDocument/2006/relationships/tags" Target="../tags/tag113.xml"/><Relationship Id="rId4" Type="http://schemas.openxmlformats.org/officeDocument/2006/relationships/tags" Target="../tags/tag11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2.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Master" Target="../slideMasters/slideMaster1.xml"/><Relationship Id="rId5" Type="http://schemas.openxmlformats.org/officeDocument/2006/relationships/tags" Target="../tags/tag118.xml"/><Relationship Id="rId4" Type="http://schemas.openxmlformats.org/officeDocument/2006/relationships/tags" Target="../tags/tag117.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2.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slideMaster" Target="../slideMasters/slideMaster1.xml"/><Relationship Id="rId5" Type="http://schemas.openxmlformats.org/officeDocument/2006/relationships/tags" Target="../tags/tag123.xml"/><Relationship Id="rId4" Type="http://schemas.openxmlformats.org/officeDocument/2006/relationships/tags" Target="../tags/tag12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2.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Master" Target="../slideMasters/slideMaster1.xml"/><Relationship Id="rId5" Type="http://schemas.openxmlformats.org/officeDocument/2006/relationships/tags" Target="../tags/tag128.xml"/><Relationship Id="rId4" Type="http://schemas.openxmlformats.org/officeDocument/2006/relationships/tags" Target="../tags/tag12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image" Target="../media/image2.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Master" Target="../slideMasters/slideMaster1.xml"/><Relationship Id="rId5" Type="http://schemas.openxmlformats.org/officeDocument/2006/relationships/tags" Target="../tags/tag133.xml"/><Relationship Id="rId4" Type="http://schemas.openxmlformats.org/officeDocument/2006/relationships/tags" Target="../tags/tag13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2.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slideMaster" Target="../slideMasters/slideMaster1.xml"/><Relationship Id="rId5" Type="http://schemas.openxmlformats.org/officeDocument/2006/relationships/tags" Target="../tags/tag138.xml"/><Relationship Id="rId4" Type="http://schemas.openxmlformats.org/officeDocument/2006/relationships/tags" Target="../tags/tag137.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2.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slideMaster" Target="../slideMasters/slideMaster1.xml"/><Relationship Id="rId5" Type="http://schemas.openxmlformats.org/officeDocument/2006/relationships/tags" Target="../tags/tag143.xml"/><Relationship Id="rId4" Type="http://schemas.openxmlformats.org/officeDocument/2006/relationships/tags" Target="../tags/tag14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image" Target="../media/image2.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slideMaster" Target="../slideMasters/slideMaster1.xml"/><Relationship Id="rId5" Type="http://schemas.openxmlformats.org/officeDocument/2006/relationships/tags" Target="../tags/tag148.xml"/><Relationship Id="rId4" Type="http://schemas.openxmlformats.org/officeDocument/2006/relationships/tags" Target="../tags/tag147.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image" Target="../media/image2.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Master" Target="../slideMasters/slideMaster1.xml"/><Relationship Id="rId5" Type="http://schemas.openxmlformats.org/officeDocument/2006/relationships/tags" Target="../tags/tag162.xml"/><Relationship Id="rId4" Type="http://schemas.openxmlformats.org/officeDocument/2006/relationships/tags" Target="../tags/tag161.xml"/></Relationships>
</file>

<file path=ppt/slideLayouts/_rels/slideLayout3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165.xml"/><Relationship Id="rId7" Type="http://schemas.openxmlformats.org/officeDocument/2006/relationships/slideMaster" Target="../slideMasters/slideMaster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9" Type="http://schemas.openxmlformats.org/officeDocument/2006/relationships/image" Target="../media/image6.emf"/></Relationships>
</file>

<file path=ppt/slideLayouts/_rels/slideLayout3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171.xml"/><Relationship Id="rId7" Type="http://schemas.openxmlformats.org/officeDocument/2006/relationships/slideMaster" Target="../slideMasters/slideMaster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9" Type="http://schemas.openxmlformats.org/officeDocument/2006/relationships/image" Target="../media/image6.emf"/></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7.xml"/><Relationship Id="rId7" Type="http://schemas.openxmlformats.org/officeDocument/2006/relationships/image" Target="../media/image3.emf"/><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78.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81.xml"/><Relationship Id="rId7" Type="http://schemas.openxmlformats.org/officeDocument/2006/relationships/image" Target="../media/image3.emf"/><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82.xml"/><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85.xml"/><Relationship Id="rId7" Type="http://schemas.openxmlformats.org/officeDocument/2006/relationships/image" Target="../media/image3.emf"/><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86.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89.xml"/><Relationship Id="rId7" Type="http://schemas.openxmlformats.org/officeDocument/2006/relationships/image" Target="../media/image3.emf"/><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90.xml"/><Relationship Id="rId9"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93.xml"/><Relationship Id="rId7" Type="http://schemas.openxmlformats.org/officeDocument/2006/relationships/image" Target="../media/image3.emf"/><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94.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97.xml"/><Relationship Id="rId7" Type="http://schemas.openxmlformats.org/officeDocument/2006/relationships/image" Target="../media/image3.emf"/><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98.xml"/><Relationship Id="rId9"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01.xml"/><Relationship Id="rId7" Type="http://schemas.openxmlformats.org/officeDocument/2006/relationships/image" Target="../media/image3.emf"/><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202.xml"/><Relationship Id="rId9"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05.xml"/><Relationship Id="rId7" Type="http://schemas.openxmlformats.org/officeDocument/2006/relationships/image" Target="../media/image3.emf"/><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206.xml"/><Relationship Id="rId9"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slideMaster" Target="../slideMasters/slideMaster1.xml"/><Relationship Id="rId4" Type="http://schemas.openxmlformats.org/officeDocument/2006/relationships/tags" Target="../tags/tag2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34.xml"/><Relationship Id="rId7" Type="http://schemas.openxmlformats.org/officeDocument/2006/relationships/slideMaster" Target="../slideMasters/slideMaster2.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9"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40.xml"/><Relationship Id="rId7" Type="http://schemas.openxmlformats.org/officeDocument/2006/relationships/slideMaster" Target="../slideMasters/slideMaster2.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tags" Target="../tags/tag243.xml"/><Relationship Id="rId5" Type="http://schemas.openxmlformats.org/officeDocument/2006/relationships/tags" Target="../tags/tag242.xml"/><Relationship Id="rId10" Type="http://schemas.openxmlformats.org/officeDocument/2006/relationships/image" Target="../media/image4.png"/><Relationship Id="rId4" Type="http://schemas.openxmlformats.org/officeDocument/2006/relationships/tags" Target="../tags/tag241.xml"/><Relationship Id="rId9" Type="http://schemas.openxmlformats.org/officeDocument/2006/relationships/image" Target="../media/image3.emf"/></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7.xml"/><Relationship Id="rId1" Type="http://schemas.openxmlformats.org/officeDocument/2006/relationships/tags" Target="../tags/tag246.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9.xml"/><Relationship Id="rId1" Type="http://schemas.openxmlformats.org/officeDocument/2006/relationships/tags" Target="../tags/tag248.xml"/><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1.xml"/><Relationship Id="rId1" Type="http://schemas.openxmlformats.org/officeDocument/2006/relationships/tags" Target="../tags/tag250.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54.xml"/><Relationship Id="rId7" Type="http://schemas.openxmlformats.org/officeDocument/2006/relationships/oleObject" Target="../embeddings/oleObject3.bin"/><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slideMaster" Target="../slideMasters/slideMaster2.xml"/><Relationship Id="rId5" Type="http://schemas.openxmlformats.org/officeDocument/2006/relationships/tags" Target="../tags/tag256.xml"/><Relationship Id="rId4" Type="http://schemas.openxmlformats.org/officeDocument/2006/relationships/tags" Target="../tags/tag255.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59.xml"/><Relationship Id="rId7" Type="http://schemas.openxmlformats.org/officeDocument/2006/relationships/oleObject" Target="../embeddings/oleObject3.bin"/><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Master" Target="../slideMasters/slideMaster2.xml"/><Relationship Id="rId5" Type="http://schemas.openxmlformats.org/officeDocument/2006/relationships/tags" Target="../tags/tag261.xml"/><Relationship Id="rId4" Type="http://schemas.openxmlformats.org/officeDocument/2006/relationships/tags" Target="../tags/tag260.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64.xml"/><Relationship Id="rId7" Type="http://schemas.openxmlformats.org/officeDocument/2006/relationships/oleObject" Target="../embeddings/oleObject3.bin"/><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slideMaster" Target="../slideMasters/slideMaster2.xml"/><Relationship Id="rId5" Type="http://schemas.openxmlformats.org/officeDocument/2006/relationships/tags" Target="../tags/tag266.xml"/><Relationship Id="rId4" Type="http://schemas.openxmlformats.org/officeDocument/2006/relationships/tags" Target="../tags/tag265.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69.xml"/><Relationship Id="rId7" Type="http://schemas.openxmlformats.org/officeDocument/2006/relationships/oleObject" Target="../embeddings/oleObject3.bin"/><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slideMaster" Target="../slideMasters/slideMaster2.xml"/><Relationship Id="rId5" Type="http://schemas.openxmlformats.org/officeDocument/2006/relationships/tags" Target="../tags/tag271.xml"/><Relationship Id="rId4" Type="http://schemas.openxmlformats.org/officeDocument/2006/relationships/tags" Target="../tags/tag270.xml"/></Relationships>
</file>

<file path=ppt/slideLayouts/_rels/slideLayout6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74.xml"/><Relationship Id="rId7" Type="http://schemas.openxmlformats.org/officeDocument/2006/relationships/slideMaster" Target="../slideMasters/slideMaster2.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9"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2.png"/><Relationship Id="rId5" Type="http://schemas.openxmlformats.org/officeDocument/2006/relationships/slideMaster" Target="../slideMasters/slideMaster2.xml"/><Relationship Id="rId4" Type="http://schemas.openxmlformats.org/officeDocument/2006/relationships/tags" Target="../tags/tag281.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 Id="rId5" Type="http://schemas.openxmlformats.org/officeDocument/2006/relationships/slideMaster" Target="../slideMasters/slideMaster2.xml"/><Relationship Id="rId4" Type="http://schemas.openxmlformats.org/officeDocument/2006/relationships/tags" Target="../tags/tag285.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 Id="rId5" Type="http://schemas.openxmlformats.org/officeDocument/2006/relationships/slideMaster" Target="../slideMasters/slideMaster2.xml"/><Relationship Id="rId4" Type="http://schemas.openxmlformats.org/officeDocument/2006/relationships/tags" Target="../tags/tag289.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4.xml"/><Relationship Id="rId7" Type="http://schemas.openxmlformats.org/officeDocument/2006/relationships/oleObject" Target="../embeddings/oleObject3.bin"/><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image" Target="../media/image2.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slideMaster" Target="../slideMasters/slideMaster2.xml"/><Relationship Id="rId5" Type="http://schemas.openxmlformats.org/officeDocument/2006/relationships/tags" Target="../tags/tag294.xml"/><Relationship Id="rId4" Type="http://schemas.openxmlformats.org/officeDocument/2006/relationships/tags" Target="../tags/tag293.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97.xml"/><Relationship Id="rId7" Type="http://schemas.openxmlformats.org/officeDocument/2006/relationships/image" Target="../media/image2.png"/><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slideMaster" Target="../slideMasters/slideMaster2.xml"/><Relationship Id="rId5" Type="http://schemas.openxmlformats.org/officeDocument/2006/relationships/tags" Target="../tags/tag299.xml"/><Relationship Id="rId4" Type="http://schemas.openxmlformats.org/officeDocument/2006/relationships/tags" Target="../tags/tag298.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302.xml"/><Relationship Id="rId7" Type="http://schemas.openxmlformats.org/officeDocument/2006/relationships/image" Target="../media/image2.png"/><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slideMaster" Target="../slideMasters/slideMaster2.xml"/><Relationship Id="rId5" Type="http://schemas.openxmlformats.org/officeDocument/2006/relationships/tags" Target="../tags/tag304.xml"/><Relationship Id="rId4" Type="http://schemas.openxmlformats.org/officeDocument/2006/relationships/tags" Target="../tags/tag303.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307.xml"/><Relationship Id="rId7" Type="http://schemas.openxmlformats.org/officeDocument/2006/relationships/image" Target="../media/image2.pn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slideMaster" Target="../slideMasters/slideMaster2.xml"/><Relationship Id="rId5" Type="http://schemas.openxmlformats.org/officeDocument/2006/relationships/tags" Target="../tags/tag309.xml"/><Relationship Id="rId4" Type="http://schemas.openxmlformats.org/officeDocument/2006/relationships/tags" Target="../tags/tag308.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312.xml"/><Relationship Id="rId7" Type="http://schemas.openxmlformats.org/officeDocument/2006/relationships/image" Target="../media/image2.png"/><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slideMaster" Target="../slideMasters/slideMaster2.xml"/><Relationship Id="rId5" Type="http://schemas.openxmlformats.org/officeDocument/2006/relationships/tags" Target="../tags/tag314.xml"/><Relationship Id="rId4" Type="http://schemas.openxmlformats.org/officeDocument/2006/relationships/tags" Target="../tags/tag313.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4"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4"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323.xml"/><Relationship Id="rId7" Type="http://schemas.openxmlformats.org/officeDocument/2006/relationships/image" Target="../media/image2.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slideMaster" Target="../slideMasters/slideMaster2.xml"/><Relationship Id="rId5" Type="http://schemas.openxmlformats.org/officeDocument/2006/relationships/tags" Target="../tags/tag325.xml"/><Relationship Id="rId4" Type="http://schemas.openxmlformats.org/officeDocument/2006/relationships/tags" Target="../tags/tag324.xml"/></Relationships>
</file>

<file path=ppt/slideLayouts/_rels/slideLayout7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328.xml"/><Relationship Id="rId7" Type="http://schemas.openxmlformats.org/officeDocument/2006/relationships/slideMaster" Target="../slideMasters/slideMaster2.xml"/><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9" Type="http://schemas.openxmlformats.org/officeDocument/2006/relationships/image" Target="../media/image6.emf"/></Relationships>
</file>

<file path=ppt/slideLayouts/_rels/slideLayout7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334.xml"/><Relationship Id="rId7" Type="http://schemas.openxmlformats.org/officeDocument/2006/relationships/slideMaster" Target="../slideMasters/slideMaster2.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9"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9.xml"/><Relationship Id="rId7" Type="http://schemas.openxmlformats.org/officeDocument/2006/relationships/oleObject" Target="../embeddings/oleObject3.bin"/><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40.xml"/><Relationship Id="rId7" Type="http://schemas.openxmlformats.org/officeDocument/2006/relationships/image" Target="../media/image3.emf"/><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41.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44.xml"/><Relationship Id="rId7" Type="http://schemas.openxmlformats.org/officeDocument/2006/relationships/image" Target="../media/image3.emf"/><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45.xml"/><Relationship Id="rId9" Type="http://schemas.openxmlformats.org/officeDocument/2006/relationships/image" Target="../media/image9.sv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48.xml"/><Relationship Id="rId7" Type="http://schemas.openxmlformats.org/officeDocument/2006/relationships/image" Target="../media/image3.emf"/><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49.xml"/></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52.xml"/><Relationship Id="rId7" Type="http://schemas.openxmlformats.org/officeDocument/2006/relationships/image" Target="../media/image3.emf"/><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53.xml"/><Relationship Id="rId9" Type="http://schemas.openxmlformats.org/officeDocument/2006/relationships/image" Target="../media/image9.svg"/></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56.xml"/><Relationship Id="rId7" Type="http://schemas.openxmlformats.org/officeDocument/2006/relationships/image" Target="../media/image3.emf"/><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57.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60.xml"/><Relationship Id="rId7" Type="http://schemas.openxmlformats.org/officeDocument/2006/relationships/image" Target="../media/image3.emf"/><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61.xml"/><Relationship Id="rId9" Type="http://schemas.openxmlformats.org/officeDocument/2006/relationships/image" Target="../media/image9.sv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64.xml"/><Relationship Id="rId7" Type="http://schemas.openxmlformats.org/officeDocument/2006/relationships/image" Target="../media/image3.emf"/><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65.xml"/><Relationship Id="rId9" Type="http://schemas.openxmlformats.org/officeDocument/2006/relationships/image" Target="../media/image9.sv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68.xml"/><Relationship Id="rId7" Type="http://schemas.openxmlformats.org/officeDocument/2006/relationships/image" Target="../media/image3.emf"/><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69.xml"/><Relationship Id="rId9" Type="http://schemas.openxmlformats.org/officeDocument/2006/relationships/image" Target="../media/image9.sv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 Id="rId4"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54.xml"/><Relationship Id="rId7" Type="http://schemas.openxmlformats.org/officeDocument/2006/relationships/oleObject" Target="../embeddings/oleObject3.bin"/><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photo">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2" name="Picture Placeholder 2">
            <a:extLst>
              <a:ext uri="{FF2B5EF4-FFF2-40B4-BE49-F238E27FC236}">
                <a16:creationId xmlns:a16="http://schemas.microsoft.com/office/drawing/2014/main" id="{A68B08F2-8B39-5A00-29ED-8819C96195AC}"/>
              </a:ext>
            </a:extLst>
          </p:cNvPr>
          <p:cNvSpPr>
            <a:spLocks noGrp="1"/>
          </p:cNvSpPr>
          <p:nvPr>
            <p:ph type="pic" sz="quarter" idx="10"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600" b="0" i="0" baseline="0">
                <a:latin typeface="Poppins Light" pitchFamily="2" charset="77"/>
                <a:ea typeface="Source Sans Pro" charset="0"/>
                <a:cs typeface="Poppins Light" pitchFamily="2" charset="77"/>
              </a:defRPr>
            </a:lvl1pPr>
          </a:lstStyle>
          <a:p>
            <a:r>
              <a:rPr lang="en-US"/>
              <a:t>Picture</a:t>
            </a:r>
          </a:p>
        </p:txBody>
      </p:sp>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6851"/>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29242"/>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6488"/>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73488"/>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2806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35" name="Picture Placeholder 34">
            <a:extLst>
              <a:ext uri="{FF2B5EF4-FFF2-40B4-BE49-F238E27FC236}">
                <a16:creationId xmlns:a16="http://schemas.microsoft.com/office/drawing/2014/main" id="{F11C631A-0E16-8B1F-5449-582C2CEDC82E}"/>
              </a:ext>
            </a:extLst>
          </p:cNvPr>
          <p:cNvSpPr>
            <a:spLocks noGrp="1"/>
          </p:cNvSpPr>
          <p:nvPr>
            <p:ph type="pic" sz="quarter" idx="14" hasCustomPrompt="1"/>
          </p:nvPr>
        </p:nvSpPr>
        <p:spPr>
          <a:xfrm>
            <a:off x="4845050" y="173038"/>
            <a:ext cx="2501900" cy="2413000"/>
          </a:xfrm>
        </p:spPr>
        <p:txBody>
          <a:bodyPr anchor="ctr"/>
          <a:lstStyle>
            <a:lvl1pPr algn="ctr">
              <a:defRPr/>
            </a:lvl1pPr>
          </a:lstStyle>
          <a:p>
            <a:r>
              <a:rPr lang="fr-FR"/>
              <a:t>Logo </a:t>
            </a:r>
            <a:r>
              <a:rPr lang="fr-FR" err="1"/>
              <a:t>aneo</a:t>
            </a:r>
            <a:endParaRPr lang="fr-FR"/>
          </a:p>
        </p:txBody>
      </p:sp>
    </p:spTree>
    <p:extLst>
      <p:ext uri="{BB962C8B-B14F-4D97-AF65-F5344CB8AC3E}">
        <p14:creationId xmlns:p14="http://schemas.microsoft.com/office/powerpoint/2010/main" val="85211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326824"/>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C4B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292720"/>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4.</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6200000">
            <a:off x="647380" y="1163060"/>
            <a:ext cx="5633308" cy="6206017"/>
            <a:chOff x="3964412" y="3949498"/>
            <a:chExt cx="5838923" cy="6432532"/>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68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291752"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25399"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0923" y="39517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8046300" y="396044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77317"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8" y="573774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4562240" y="5731872"/>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64412" y="9227744"/>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4549953" y="806491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7237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u pleine page avec sous titr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1216530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25240" y="182372"/>
            <a:ext cx="11082528" cy="731520"/>
          </a:xfrm>
        </p:spPr>
        <p:txBody>
          <a:bodyPr vert="horz"/>
          <a:lstStyle>
            <a:lvl1pPr>
              <a:defRPr sz="2400" b="1" i="0">
                <a:latin typeface="Poppins SemiBold" pitchFamily="2" charset="77"/>
                <a:cs typeface="Poppins SemiBold" pitchFamily="2" charset="77"/>
              </a:defRPr>
            </a:lvl1pPr>
          </a:lstStyle>
          <a:p>
            <a:r>
              <a:rPr lang="en-GB"/>
              <a:t>Click to edit Master title style</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6"/>
            </p:custDataLst>
          </p:nvPr>
        </p:nvSpPr>
        <p:spPr>
          <a:xfrm>
            <a:off x="525240" y="903861"/>
            <a:ext cx="11082528" cy="276999"/>
          </a:xfrm>
        </p:spPr>
        <p:txBody>
          <a:bodyPr anchor="ctr" anchorCtr="0"/>
          <a:lstStyle/>
          <a:p>
            <a:r>
              <a:rPr lang="en-GB" sz="1600"/>
              <a:t>Click to edit Master subtitle style</a:t>
            </a:r>
            <a:endParaRPr lang="en-US" sz="1600"/>
          </a:p>
        </p:txBody>
      </p:sp>
      <p:grpSp>
        <p:nvGrpSpPr>
          <p:cNvPr id="4" name="Group 3">
            <a:extLst>
              <a:ext uri="{FF2B5EF4-FFF2-40B4-BE49-F238E27FC236}">
                <a16:creationId xmlns:a16="http://schemas.microsoft.com/office/drawing/2014/main" id="{0A23BFDB-9D9A-05EA-499B-E0AA4C8BBD55}"/>
              </a:ext>
            </a:extLst>
          </p:cNvPr>
          <p:cNvGrpSpPr/>
          <p:nvPr userDrawn="1"/>
        </p:nvGrpSpPr>
        <p:grpSpPr>
          <a:xfrm>
            <a:off x="7999140" y="2408021"/>
            <a:ext cx="4742323" cy="4449979"/>
            <a:chOff x="6373946" y="668483"/>
            <a:chExt cx="4742323" cy="4449979"/>
          </a:xfrm>
          <a:solidFill>
            <a:schemeClr val="bg1">
              <a:lumMod val="95000"/>
              <a:alpha val="65000"/>
            </a:schemeClr>
          </a:solidFill>
        </p:grpSpPr>
        <p:sp>
          <p:nvSpPr>
            <p:cNvPr id="6" name="Pie 5">
              <a:extLst>
                <a:ext uri="{FF2B5EF4-FFF2-40B4-BE49-F238E27FC236}">
                  <a16:creationId xmlns:a16="http://schemas.microsoft.com/office/drawing/2014/main" id="{C67E3CB0-2CC8-78BE-B3E5-4D89AF234DAB}"/>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BB3811C2-79EA-7A73-B744-EB0828D5F222}"/>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43C4726E-6CBC-8492-F8A5-088B531CEF2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Oval 10">
              <a:extLst>
                <a:ext uri="{FF2B5EF4-FFF2-40B4-BE49-F238E27FC236}">
                  <a16:creationId xmlns:a16="http://schemas.microsoft.com/office/drawing/2014/main" id="{49E60E02-ADBD-2F23-42F0-ED4E5F1025E7}"/>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1E391FDD-F703-A67F-3E43-D82540BFE6D2}"/>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A2C03789-B8BB-94FA-BE60-08CAEEBA0FE6}"/>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CA9A4EC-A128-20C8-2BB8-AA064EFD833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81C59904-3DDF-5396-C1D0-5A33A8F250FE}"/>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1F20B554-948B-F9D4-E961-8EAFB2D018A4}"/>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22017EDD-DDA8-B442-3BF4-9340F86BEEC3}"/>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69D69275-60A4-1BD5-B9C8-34BEAE35242D}"/>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4E5B226A-529A-1452-BCA8-F2AFBE0567CC}"/>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216A086A-CC80-350B-9CE8-36B3511F1582}"/>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B197EBEC-D809-39B4-C633-2B6CB1009722}"/>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C7E2599C-4693-36BC-7E01-ADB628C10DCE}"/>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876456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u pleine page sans sous titre">
    <p:spTree>
      <p:nvGrpSpPr>
        <p:cNvPr id="1" name=""/>
        <p:cNvGrpSpPr/>
        <p:nvPr/>
      </p:nvGrpSpPr>
      <p:grpSpPr>
        <a:xfrm>
          <a:off x="0" y="0"/>
          <a:ext cx="0" cy="0"/>
          <a:chOff x="0" y="0"/>
          <a:chExt cx="0" cy="0"/>
        </a:xfrm>
      </p:grpSpPr>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1"/>
            </p:custDataLst>
          </p:nvPr>
        </p:nvSpPr>
        <p:spPr>
          <a:xfrm>
            <a:off x="554736" y="175171"/>
            <a:ext cx="11082528" cy="989512"/>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SlideLogoText">
            <a:extLst>
              <a:ext uri="{FF2B5EF4-FFF2-40B4-BE49-F238E27FC236}">
                <a16:creationId xmlns:a16="http://schemas.microsoft.com/office/drawing/2014/main" id="{2F29CC78-52FA-48EA-D067-C377DB992CA4}"/>
              </a:ext>
            </a:extLst>
          </p:cNvPr>
          <p:cNvSpPr txBox="1"/>
          <p:nvPr userDrawn="1">
            <p:custDataLst>
              <p:tags r:id="rId3"/>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6" name="Slide Number">
            <a:extLst>
              <a:ext uri="{FF2B5EF4-FFF2-40B4-BE49-F238E27FC236}">
                <a16:creationId xmlns:a16="http://schemas.microsoft.com/office/drawing/2014/main" id="{1086A379-29CB-2EC4-091A-4BB5FFB9246E}"/>
              </a:ext>
            </a:extLst>
          </p:cNvPr>
          <p:cNvSpPr>
            <a:spLocks noChangeArrowheads="1"/>
          </p:cNvSpPr>
          <p:nvPr userDrawn="1">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7" name="Image 6">
            <a:extLst>
              <a:ext uri="{FF2B5EF4-FFF2-40B4-BE49-F238E27FC236}">
                <a16:creationId xmlns:a16="http://schemas.microsoft.com/office/drawing/2014/main" id="{8B3DE813-5EF7-000B-44F8-D370260C99F1}"/>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grpSp>
        <p:nvGrpSpPr>
          <p:cNvPr id="3" name="Group 2">
            <a:extLst>
              <a:ext uri="{FF2B5EF4-FFF2-40B4-BE49-F238E27FC236}">
                <a16:creationId xmlns:a16="http://schemas.microsoft.com/office/drawing/2014/main" id="{996691E3-09B6-CF75-50AA-862A830464A4}"/>
              </a:ext>
            </a:extLst>
          </p:cNvPr>
          <p:cNvGrpSpPr/>
          <p:nvPr userDrawn="1"/>
        </p:nvGrpSpPr>
        <p:grpSpPr>
          <a:xfrm>
            <a:off x="7999140" y="3893439"/>
            <a:ext cx="4201035" cy="2964561"/>
            <a:chOff x="6373946" y="2153901"/>
            <a:chExt cx="4201035" cy="2964561"/>
          </a:xfrm>
          <a:solidFill>
            <a:schemeClr val="bg1">
              <a:lumMod val="95000"/>
              <a:alpha val="19974"/>
            </a:schemeClr>
          </a:solidFill>
        </p:grpSpPr>
        <p:sp>
          <p:nvSpPr>
            <p:cNvPr id="5" name="Oval 4">
              <a:extLst>
                <a:ext uri="{FF2B5EF4-FFF2-40B4-BE49-F238E27FC236}">
                  <a16:creationId xmlns:a16="http://schemas.microsoft.com/office/drawing/2014/main" id="{2FCBB959-ABE2-C11F-7F34-F3C4D7053957}"/>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80133C7F-C736-1717-421A-7C0DFEC64600}"/>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7FCBDD76-5F74-AAD9-A996-F2328BEDD57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Pie 7">
              <a:extLst>
                <a:ext uri="{FF2B5EF4-FFF2-40B4-BE49-F238E27FC236}">
                  <a16:creationId xmlns:a16="http://schemas.microsoft.com/office/drawing/2014/main" id="{B799E012-B563-BC51-A99B-64C7BFA80698}"/>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Oval 8">
              <a:extLst>
                <a:ext uri="{FF2B5EF4-FFF2-40B4-BE49-F238E27FC236}">
                  <a16:creationId xmlns:a16="http://schemas.microsoft.com/office/drawing/2014/main" id="{15F1AAEE-344F-22AA-781A-D897693F5D2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B54B0D14-980E-C966-8D24-4F104883145A}"/>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BD396A52-65DA-EE95-57BA-DBC492B8ABA0}"/>
                </a:ext>
              </a:extLst>
            </p:cNvPr>
            <p:cNvSpPr/>
            <p:nvPr/>
          </p:nvSpPr>
          <p:spPr>
            <a:xfrm rot="16200000">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Pie 14">
              <a:extLst>
                <a:ext uri="{FF2B5EF4-FFF2-40B4-BE49-F238E27FC236}">
                  <a16:creationId xmlns:a16="http://schemas.microsoft.com/office/drawing/2014/main" id="{115581C9-7DA9-CE90-CB29-34A547F416DC}"/>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Oval 18">
              <a:extLst>
                <a:ext uri="{FF2B5EF4-FFF2-40B4-BE49-F238E27FC236}">
                  <a16:creationId xmlns:a16="http://schemas.microsoft.com/office/drawing/2014/main" id="{E2BE0F35-F301-5D69-15F2-04BC8C5A6ACA}"/>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AF99A79C-7940-FC25-8984-940842462DD0}"/>
                </a:ext>
              </a:extLst>
            </p:cNvPr>
            <p:cNvSpPr/>
            <p:nvPr userDrawn="1"/>
          </p:nvSpPr>
          <p:spPr>
            <a:xfrm>
              <a:off x="9957895" y="21539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ie 20">
              <a:extLst>
                <a:ext uri="{FF2B5EF4-FFF2-40B4-BE49-F238E27FC236}">
                  <a16:creationId xmlns:a16="http://schemas.microsoft.com/office/drawing/2014/main" id="{D233D8F6-29E7-013A-0271-1D99525E49AD}"/>
                </a:ext>
              </a:extLst>
            </p:cNvPr>
            <p:cNvSpPr/>
            <p:nvPr userDrawn="1"/>
          </p:nvSpPr>
          <p:spPr>
            <a:xfrm>
              <a:off x="9384839" y="27590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CBC9F277-CA71-E6E7-DA87-662E7FE6359B}"/>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169833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 titre, sous-titre + image 50/50">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1125151"/>
            <a:ext cx="4944691"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911982"/>
            <a:ext cx="494469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6448734" y="1103720"/>
            <a:ext cx="4629732" cy="4650559"/>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6BA1997C-9A93-AE55-769A-CC038DCBFD61}"/>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B211D01-D8CC-1E07-A568-1B7F3C7D8A75}"/>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2AE525AC-5B90-46BA-4F1A-B096546CA8C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DE54B198-4CC8-2554-3C8D-D2A540813FAB}"/>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59BC4992-71C3-5B1B-7C33-681618CEF09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8EFDF2B1-DCC2-A508-43FA-205CD1893115}"/>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59865344-E4C5-FC08-1CB0-469214D1F7E2}"/>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F8313BC1-C346-2447-186B-CEBDB41CAA63}"/>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023865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2 3/4 left">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741680"/>
            <a:ext cx="7552944"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528511"/>
            <a:ext cx="7552944"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8854143" y="741680"/>
            <a:ext cx="2701265" cy="5374640"/>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2FBCD42F-7C62-8305-EF28-9E8841C325EF}"/>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99E33DA-B183-BD1F-3463-7EDB38F9831A}"/>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D8E00F0-F474-D742-7DEF-64FE88E4C75C}"/>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821E6D0-CC83-B538-4306-0BBEC0A3A188}"/>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AA371A3C-2E1C-5BFD-6AEC-B733F6F0BDC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393CE362-5E89-8668-328B-4DC9A341879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17C26FC8-188A-27CD-9444-808F9D439D0F}"/>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8C9A2D82-8479-FDDD-63FE-6DF7F28365A9}"/>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355867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u 2 3/4 left">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741680"/>
            <a:ext cx="7552944"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528511"/>
            <a:ext cx="7552944"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grpSp>
        <p:nvGrpSpPr>
          <p:cNvPr id="33" name="Group 32">
            <a:extLst>
              <a:ext uri="{FF2B5EF4-FFF2-40B4-BE49-F238E27FC236}">
                <a16:creationId xmlns:a16="http://schemas.microsoft.com/office/drawing/2014/main" id="{2FBCD42F-7C62-8305-EF28-9E8841C325EF}"/>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99E33DA-B183-BD1F-3463-7EDB38F9831A}"/>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D8E00F0-F474-D742-7DEF-64FE88E4C75C}"/>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821E6D0-CC83-B538-4306-0BBEC0A3A188}"/>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AA371A3C-2E1C-5BFD-6AEC-B733F6F0BDC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393CE362-5E89-8668-328B-4DC9A341879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17C26FC8-188A-27CD-9444-808F9D439D0F}"/>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8C9A2D82-8479-FDDD-63FE-6DF7F28365A9}"/>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 name="Rounded Rectangle 4">
            <a:extLst>
              <a:ext uri="{FF2B5EF4-FFF2-40B4-BE49-F238E27FC236}">
                <a16:creationId xmlns:a16="http://schemas.microsoft.com/office/drawing/2014/main" id="{EA051419-DA62-6173-0C9C-8A9721B1C8A6}"/>
              </a:ext>
            </a:extLst>
          </p:cNvPr>
          <p:cNvSpPr/>
          <p:nvPr userDrawn="1"/>
        </p:nvSpPr>
        <p:spPr>
          <a:xfrm>
            <a:off x="8868745" y="762000"/>
            <a:ext cx="2722880"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8" name="Group 7">
            <a:extLst>
              <a:ext uri="{FF2B5EF4-FFF2-40B4-BE49-F238E27FC236}">
                <a16:creationId xmlns:a16="http://schemas.microsoft.com/office/drawing/2014/main" id="{35622DA6-C36D-2854-3D18-3EA8BCAAA0A8}"/>
              </a:ext>
            </a:extLst>
          </p:cNvPr>
          <p:cNvGrpSpPr/>
          <p:nvPr userDrawn="1"/>
        </p:nvGrpSpPr>
        <p:grpSpPr>
          <a:xfrm rot="5400000">
            <a:off x="8174229" y="2703411"/>
            <a:ext cx="4552623" cy="3161575"/>
            <a:chOff x="5300674" y="1025998"/>
            <a:chExt cx="5854793" cy="4065870"/>
          </a:xfrm>
          <a:solidFill>
            <a:schemeClr val="bg1">
              <a:lumMod val="95000"/>
              <a:alpha val="65000"/>
            </a:schemeClr>
          </a:solidFill>
        </p:grpSpPr>
        <p:sp>
          <p:nvSpPr>
            <p:cNvPr id="9" name="Pie 8">
              <a:extLst>
                <a:ext uri="{FF2B5EF4-FFF2-40B4-BE49-F238E27FC236}">
                  <a16:creationId xmlns:a16="http://schemas.microsoft.com/office/drawing/2014/main" id="{6218694A-8C08-C675-6DD2-79DF5763E36B}"/>
                </a:ext>
              </a:extLst>
            </p:cNvPr>
            <p:cNvSpPr/>
            <p:nvPr/>
          </p:nvSpPr>
          <p:spPr>
            <a:xfrm rot="16200000">
              <a:off x="8773849" y="10259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AD25530A-FB20-9F91-C3E9-12C63D39FA34}"/>
                </a:ext>
              </a:extLst>
            </p:cNvPr>
            <p:cNvSpPr/>
            <p:nvPr/>
          </p:nvSpPr>
          <p:spPr>
            <a:xfrm rot="16200000">
              <a:off x="7075778" y="167276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Pie 11">
              <a:extLst>
                <a:ext uri="{FF2B5EF4-FFF2-40B4-BE49-F238E27FC236}">
                  <a16:creationId xmlns:a16="http://schemas.microsoft.com/office/drawing/2014/main" id="{BEBE5A4F-48CD-F6CD-A5A2-932DA5E2E30C}"/>
                </a:ext>
              </a:extLst>
            </p:cNvPr>
            <p:cNvSpPr/>
            <p:nvPr/>
          </p:nvSpPr>
          <p:spPr>
            <a:xfrm>
              <a:off x="9397905"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Oval 13">
              <a:extLst>
                <a:ext uri="{FF2B5EF4-FFF2-40B4-BE49-F238E27FC236}">
                  <a16:creationId xmlns:a16="http://schemas.microsoft.com/office/drawing/2014/main" id="{D3FFFE03-6107-AC35-9890-74833961C53E}"/>
                </a:ext>
              </a:extLst>
            </p:cNvPr>
            <p:cNvSpPr/>
            <p:nvPr/>
          </p:nvSpPr>
          <p:spPr>
            <a:xfrm>
              <a:off x="6466867" y="224473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731F87AB-5C2D-3AE5-C137-FA108723A8E3}"/>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ie 15">
              <a:extLst>
                <a:ext uri="{FF2B5EF4-FFF2-40B4-BE49-F238E27FC236}">
                  <a16:creationId xmlns:a16="http://schemas.microsoft.com/office/drawing/2014/main" id="{D90383D2-1684-0C81-21A4-1B68FC077862}"/>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5FA452AC-4AD1-A1AE-134B-85056B6CA321}"/>
                </a:ext>
              </a:extLst>
            </p:cNvPr>
            <p:cNvSpPr/>
            <p:nvPr userDrawn="1"/>
          </p:nvSpPr>
          <p:spPr>
            <a:xfrm>
              <a:off x="7075838" y="166306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313EBF5A-3A62-7615-ECFD-AE4B142DEE9F}"/>
                </a:ext>
              </a:extLst>
            </p:cNvPr>
            <p:cNvSpPr/>
            <p:nvPr userDrawn="1"/>
          </p:nvSpPr>
          <p:spPr>
            <a:xfrm>
              <a:off x="5901914" y="160737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EE01B4E1-F38F-0A85-B557-BF5B22E7D566}"/>
                </a:ext>
              </a:extLst>
            </p:cNvPr>
            <p:cNvSpPr/>
            <p:nvPr userDrawn="1"/>
          </p:nvSpPr>
          <p:spPr>
            <a:xfrm>
              <a:off x="7636751" y="159146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7500B235-CB53-E49F-859A-BAC4FB3CC193}"/>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17F3D4D2-60CF-26BE-8B09-9B10BF88A65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6FB4CF6A-CB21-D47E-0CE1-9B09EB3E69B0}"/>
                </a:ext>
              </a:extLst>
            </p:cNvPr>
            <p:cNvSpPr/>
            <p:nvPr userDrawn="1"/>
          </p:nvSpPr>
          <p:spPr>
            <a:xfrm>
              <a:off x="8232537" y="222396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9FBB918-0942-B508-99ED-AC82DA5E102B}"/>
                </a:ext>
              </a:extLst>
            </p:cNvPr>
            <p:cNvSpPr/>
            <p:nvPr userDrawn="1"/>
          </p:nvSpPr>
          <p:spPr>
            <a:xfrm rot="5400000">
              <a:off x="9379153" y="161885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E72DCE9F-7EA4-5CD1-616E-EF71FB2D38DB}"/>
                </a:ext>
              </a:extLst>
            </p:cNvPr>
            <p:cNvSpPr/>
            <p:nvPr userDrawn="1"/>
          </p:nvSpPr>
          <p:spPr>
            <a:xfrm>
              <a:off x="10001180"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4CD3EE3D-B1C6-FE24-2848-13A8CD5382DC}"/>
                </a:ext>
              </a:extLst>
            </p:cNvPr>
            <p:cNvSpPr/>
            <p:nvPr userDrawn="1"/>
          </p:nvSpPr>
          <p:spPr>
            <a:xfrm rot="16200000">
              <a:off x="9355863" y="159338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630B8A33-26D7-A3E6-7781-F32A33C1CEB9}"/>
                </a:ext>
              </a:extLst>
            </p:cNvPr>
            <p:cNvSpPr/>
            <p:nvPr userDrawn="1"/>
          </p:nvSpPr>
          <p:spPr>
            <a:xfrm>
              <a:off x="7667530"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8F1FC23-BF5E-B189-80F9-425102BC6124}"/>
                </a:ext>
              </a:extLst>
            </p:cNvPr>
            <p:cNvSpPr/>
            <p:nvPr userDrawn="1"/>
          </p:nvSpPr>
          <p:spPr>
            <a:xfrm>
              <a:off x="7079559"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8ED02B91-8A6D-ED68-9DAA-A8AF9BA6F9F9}"/>
                </a:ext>
              </a:extLst>
            </p:cNvPr>
            <p:cNvSpPr/>
            <p:nvPr userDrawn="1"/>
          </p:nvSpPr>
          <p:spPr>
            <a:xfrm rot="16200000">
              <a:off x="7079559" y="28421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075915AC-AE3A-29E7-2A57-35803BC1FF87}"/>
                </a:ext>
              </a:extLst>
            </p:cNvPr>
            <p:cNvSpPr/>
            <p:nvPr userDrawn="1"/>
          </p:nvSpPr>
          <p:spPr>
            <a:xfrm rot="16200000">
              <a:off x="5891600" y="230479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Oval 29">
              <a:extLst>
                <a:ext uri="{FF2B5EF4-FFF2-40B4-BE49-F238E27FC236}">
                  <a16:creationId xmlns:a16="http://schemas.microsoft.com/office/drawing/2014/main" id="{278CE7B2-6DF8-83EC-3186-E9D3697ECBBB}"/>
                </a:ext>
              </a:extLst>
            </p:cNvPr>
            <p:cNvSpPr/>
            <p:nvPr userDrawn="1"/>
          </p:nvSpPr>
          <p:spPr>
            <a:xfrm>
              <a:off x="6480202" y="287453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extLst>
                <a:ext uri="{FF2B5EF4-FFF2-40B4-BE49-F238E27FC236}">
                  <a16:creationId xmlns:a16="http://schemas.microsoft.com/office/drawing/2014/main" id="{7F55ABB9-8074-343C-FAC6-CBEFEDA1547A}"/>
                </a:ext>
              </a:extLst>
            </p:cNvPr>
            <p:cNvSpPr/>
            <p:nvPr userDrawn="1"/>
          </p:nvSpPr>
          <p:spPr>
            <a:xfrm>
              <a:off x="5300674" y="160737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16157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ontenu 3/4">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2211134"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2. Slide Title">
            <a:extLst>
              <a:ext uri="{FF2B5EF4-FFF2-40B4-BE49-F238E27FC236}">
                <a16:creationId xmlns:a16="http://schemas.microsoft.com/office/drawing/2014/main" id="{329D87B3-C768-2039-C4D7-DF82A9EDA940}"/>
              </a:ext>
            </a:extLst>
          </p:cNvPr>
          <p:cNvSpPr>
            <a:spLocks noGrp="1"/>
          </p:cNvSpPr>
          <p:nvPr>
            <p:ph type="title"/>
            <p:custDataLst>
              <p:tags r:id="rId4"/>
            </p:custDataLst>
          </p:nvPr>
        </p:nvSpPr>
        <p:spPr>
          <a:xfrm>
            <a:off x="3507148" y="772160"/>
            <a:ext cx="8073306" cy="762000"/>
          </a:xfrm>
        </p:spPr>
        <p:txBody>
          <a:bodyPr>
            <a:noAutofit/>
          </a:bodyPr>
          <a:lstStyle>
            <a:lvl1pPr>
              <a:defRPr/>
            </a:lvl1pPr>
          </a:lstStyle>
          <a:p>
            <a:r>
              <a:rPr lang="en-US"/>
              <a:t>Click to edit Master title style</a:t>
            </a:r>
          </a:p>
        </p:txBody>
      </p:sp>
      <p:sp>
        <p:nvSpPr>
          <p:cNvPr id="6" name="3. Subtitle">
            <a:extLst>
              <a:ext uri="{FF2B5EF4-FFF2-40B4-BE49-F238E27FC236}">
                <a16:creationId xmlns:a16="http://schemas.microsoft.com/office/drawing/2014/main" id="{A3267297-FAA1-7F13-7F27-BDA2A51D355D}"/>
              </a:ext>
            </a:extLst>
          </p:cNvPr>
          <p:cNvSpPr>
            <a:spLocks noGrp="1"/>
          </p:cNvSpPr>
          <p:nvPr>
            <p:ph type="subTitle" idx="1"/>
            <p:custDataLst>
              <p:tags r:id="rId5"/>
            </p:custDataLst>
          </p:nvPr>
        </p:nvSpPr>
        <p:spPr>
          <a:xfrm>
            <a:off x="3507148" y="1615197"/>
            <a:ext cx="8073306"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 name="Text Placeholder 2">
            <a:extLst>
              <a:ext uri="{FF2B5EF4-FFF2-40B4-BE49-F238E27FC236}">
                <a16:creationId xmlns:a16="http://schemas.microsoft.com/office/drawing/2014/main" id="{F6339DDA-5CA2-3394-91F3-7E96A3E9F786}"/>
              </a:ext>
            </a:extLst>
          </p:cNvPr>
          <p:cNvSpPr>
            <a:spLocks noGrp="1"/>
          </p:cNvSpPr>
          <p:nvPr>
            <p:ph type="body" sz="quarter" idx="10"/>
          </p:nvPr>
        </p:nvSpPr>
        <p:spPr>
          <a:xfrm>
            <a:off x="3507148" y="2115503"/>
            <a:ext cx="8073306"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4254684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Contenu Management ">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CC380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ext Placeholder 2">
            <a:extLst>
              <a:ext uri="{FF2B5EF4-FFF2-40B4-BE49-F238E27FC236}">
                <a16:creationId xmlns:a16="http://schemas.microsoft.com/office/drawing/2014/main" id="{60F61DB7-6BD5-C0E2-3A13-A3F7E659D00E}"/>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3" name="Text Placeholder 2">
            <a:extLst>
              <a:ext uri="{FF2B5EF4-FFF2-40B4-BE49-F238E27FC236}">
                <a16:creationId xmlns:a16="http://schemas.microsoft.com/office/drawing/2014/main" id="{5EB7306B-E258-5C51-E34F-9CC24D1A098E}"/>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947283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Contenu Excellence opérationnel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2. Slide Title">
            <a:extLst>
              <a:ext uri="{FF2B5EF4-FFF2-40B4-BE49-F238E27FC236}">
                <a16:creationId xmlns:a16="http://schemas.microsoft.com/office/drawing/2014/main" id="{329D87B3-C768-2039-C4D7-DF82A9EDA940}"/>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6" name="3. Subtitle">
            <a:extLst>
              <a:ext uri="{FF2B5EF4-FFF2-40B4-BE49-F238E27FC236}">
                <a16:creationId xmlns:a16="http://schemas.microsoft.com/office/drawing/2014/main" id="{A3267297-FAA1-7F13-7F27-BDA2A51D355D}"/>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 name="Text Placeholder 2">
            <a:extLst>
              <a:ext uri="{FF2B5EF4-FFF2-40B4-BE49-F238E27FC236}">
                <a16:creationId xmlns:a16="http://schemas.microsoft.com/office/drawing/2014/main" id="{291FCB00-D6B5-6DA8-ADD4-D8A418026480}"/>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2">
            <a:extLst>
              <a:ext uri="{FF2B5EF4-FFF2-40B4-BE49-F238E27FC236}">
                <a16:creationId xmlns:a16="http://schemas.microsoft.com/office/drawing/2014/main" id="{0436565F-9701-C94A-F931-CE9D998AAB6E}"/>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76784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Contenu Pilotage et gestion de projets">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FF6B0A"/>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092EBBEE-7248-B17E-F2C0-433BF4DD5417}"/>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D7B31B32-F20A-38E6-30A3-1EF54688814D}"/>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DB625F38-AFA1-6B6B-C062-7B8B54F88589}"/>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541C8EE2-8DDB-C4AF-830F-DDDE8A4F9580}"/>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4746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bleu">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10B8E0-AA7E-26ED-CF76-5DDF5FD31778}"/>
              </a:ext>
            </a:extLst>
          </p:cNvPr>
          <p:cNvSpPr/>
          <p:nvPr userDrawn="1"/>
        </p:nvSpPr>
        <p:spPr>
          <a:xfrm>
            <a:off x="-1" y="2020"/>
            <a:ext cx="6096000" cy="6865523"/>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9550"/>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31941"/>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9187"/>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grpSp>
        <p:nvGrpSpPr>
          <p:cNvPr id="3" name="Groupe 8">
            <a:extLst>
              <a:ext uri="{FF2B5EF4-FFF2-40B4-BE49-F238E27FC236}">
                <a16:creationId xmlns:a16="http://schemas.microsoft.com/office/drawing/2014/main" id="{B01B0F07-03B0-C345-0C94-F4179A28F838}"/>
              </a:ext>
            </a:extLst>
          </p:cNvPr>
          <p:cNvGrpSpPr/>
          <p:nvPr userDrawn="1"/>
        </p:nvGrpSpPr>
        <p:grpSpPr>
          <a:xfrm>
            <a:off x="4903380" y="353847"/>
            <a:ext cx="2222482" cy="2222482"/>
            <a:chOff x="5556268" y="385597"/>
            <a:chExt cx="1548000" cy="1548000"/>
          </a:xfrm>
        </p:grpSpPr>
        <p:sp>
          <p:nvSpPr>
            <p:cNvPr id="4" name="Ellipse 11">
              <a:extLst>
                <a:ext uri="{FF2B5EF4-FFF2-40B4-BE49-F238E27FC236}">
                  <a16:creationId xmlns:a16="http://schemas.microsoft.com/office/drawing/2014/main" id="{7B25A7BF-4AE0-7DD3-DC75-06F1CED6B77D}"/>
                </a:ext>
              </a:extLst>
            </p:cNvPr>
            <p:cNvSpPr/>
            <p:nvPr/>
          </p:nvSpPr>
          <p:spPr>
            <a:xfrm>
              <a:off x="5556268" y="385597"/>
              <a:ext cx="1548000" cy="1548000"/>
            </a:xfrm>
            <a:prstGeom prst="ellipse">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10">
              <a:extLst>
                <a:ext uri="{FF2B5EF4-FFF2-40B4-BE49-F238E27FC236}">
                  <a16:creationId xmlns:a16="http://schemas.microsoft.com/office/drawing/2014/main" id="{55B8BA2C-7C9F-B995-A8ED-F117F1D6A760}"/>
                </a:ext>
              </a:extLst>
            </p:cNvPr>
            <p:cNvSpPr/>
            <p:nvPr/>
          </p:nvSpPr>
          <p:spPr>
            <a:xfrm>
              <a:off x="5718268" y="547597"/>
              <a:ext cx="1224000" cy="12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Image 7" descr="Une image contenant Caractère coloré, cercle, Graphique, graphisme&#10;&#10;Description générée automatiquement">
            <a:extLst>
              <a:ext uri="{FF2B5EF4-FFF2-40B4-BE49-F238E27FC236}">
                <a16:creationId xmlns:a16="http://schemas.microsoft.com/office/drawing/2014/main" id="{38B8DD4E-5AC0-B21C-41BA-0A6140053BD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534710" y="1046044"/>
            <a:ext cx="959819" cy="838086"/>
          </a:xfrm>
          <a:prstGeom prst="rect">
            <a:avLst/>
          </a:prstGeom>
        </p:spPr>
      </p:pic>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spTree>
    <p:extLst>
      <p:ext uri="{BB962C8B-B14F-4D97-AF65-F5344CB8AC3E}">
        <p14:creationId xmlns:p14="http://schemas.microsoft.com/office/powerpoint/2010/main" val="767087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4_Contenu RS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FF8C3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7F3F1B67-AEB7-6C7B-32BE-F3D0B950A3ED}"/>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3D084611-1731-B097-F90D-33A1E1EAAE0D}"/>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6DADAF4A-4A1E-FF4F-539B-30837941D7F7}"/>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BA0A5E3F-9E0E-560C-F14E-B060FA279360}"/>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546833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Contenu Expérience client et design">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FFB76D"/>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291B1083-0E39-EE24-E142-02CD935E2CAB}"/>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D3958BB6-E439-EAD9-ED79-5C14A82D26B0}"/>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9CB70A82-DD4D-AE5D-3E84-0AE382705288}"/>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6CAF0C72-323A-D498-00D6-5397DECDE4A9}"/>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824260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6_Contenu Développement personnel">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10DD43F7-129A-4C18-5A2E-26B7513BFBDD}"/>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0875CFC0-8939-C8D5-A6FB-8D0730FFFFBF}"/>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9B0FEF3E-07B8-B9D0-21BD-6D273B196CB5}"/>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CC056D52-18B7-6E4C-611A-F0D321192FEF}"/>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329298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7_Contenu Relations interpersonnelles">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0018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EE5F5F1F-CA2A-D49E-D059-C1BA3A85B647}"/>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A62DA6AA-F1C2-CBA4-71C8-05AC81CDBD42}"/>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20C69552-BA94-5C02-2E10-D2C01821833F}"/>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2A969394-6D28-F50C-14A7-41BA7B8E1F77}"/>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01B8D287-93B4-258F-8DA3-C4B774435E84}"/>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613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8_Contenu Care management">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3752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B11071BF-16F0-E822-2246-C15BC5B8B1A5}"/>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28F92DF9-12F6-E5C4-85E0-B4C2B50BA605}"/>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17CE887C-DE66-3D17-1FDA-FE142B698B8C}"/>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CCD701D1-E8D5-BF7C-4378-F2DB9D5535E9}"/>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CD1CAB54-D233-863A-C17B-8A2EE1A3D603}"/>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6163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enu 3/4 oran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FFAF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38773" y="2622928"/>
            <a:ext cx="5099815" cy="2733117"/>
            <a:chOff x="4610036" y="1603601"/>
            <a:chExt cx="6558497" cy="3514861"/>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84839"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5784561"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5784561" y="33168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6"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224139" y="1607376"/>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8597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u 3/4 rou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135754" y="1292149"/>
            <a:ext cx="5099816" cy="3139156"/>
            <a:chOff x="4610035" y="1603601"/>
            <a:chExt cx="6558498" cy="403703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0800000">
              <a:off x="8827433" y="33131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rot="16200000">
              <a:off x="10014246" y="3310755"/>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6" y="392451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651800" y="221980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651800" y="220544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8148779" y="1607377"/>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Pie 49">
              <a:extLst>
                <a:ext uri="{FF2B5EF4-FFF2-40B4-BE49-F238E27FC236}">
                  <a16:creationId xmlns:a16="http://schemas.microsoft.com/office/drawing/2014/main" id="{DB64F1B2-B0E0-9E3F-480E-CA472B4E9434}"/>
                </a:ext>
              </a:extLst>
            </p:cNvPr>
            <p:cNvSpPr/>
            <p:nvPr userDrawn="1"/>
          </p:nvSpPr>
          <p:spPr>
            <a:xfrm>
              <a:off x="8828749" y="448635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32376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ontenu 3/4 bleu">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169732" y="2703411"/>
            <a:ext cx="4552623" cy="3161575"/>
            <a:chOff x="5300674" y="1025998"/>
            <a:chExt cx="5854793" cy="4065870"/>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773849" y="10259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7075778" y="167276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6466867" y="224473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75838" y="166306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5901914" y="160737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1" y="159146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222396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379153" y="161885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01180"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rot="16200000">
              <a:off x="9355863" y="159338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7667530"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079559"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79559" y="28421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891600" y="230479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480202" y="287453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300674" y="160737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38745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Contenu 3/4 turquois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08437" y="2207449"/>
            <a:ext cx="5063326" cy="3620888"/>
            <a:chOff x="4656961" y="2174381"/>
            <a:chExt cx="6511572" cy="465655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5" y="2174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5197363" y="454625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8247967" y="5089420"/>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1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10005013"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4656961"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38219" y="515517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7027593" y="39332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373847" y="512340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5759747" y="565942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9376665" y="50813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64187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u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4475018"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6" y="2884200"/>
            <a:ext cx="3476937"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502664"/>
            <a:ext cx="2961515" cy="2355336"/>
            <a:chOff x="7613466" y="2763126"/>
            <a:chExt cx="2961515" cy="235533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937581"/>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rot="16200000">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230552" y="390581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384839" y="276312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85041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roug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2" name="Group 1">
            <a:extLst>
              <a:ext uri="{FF2B5EF4-FFF2-40B4-BE49-F238E27FC236}">
                <a16:creationId xmlns:a16="http://schemas.microsoft.com/office/drawing/2014/main" id="{F5BED93E-4233-2720-9AFC-E9DDE8DE6F74}"/>
              </a:ext>
            </a:extLst>
          </p:cNvPr>
          <p:cNvGrpSpPr/>
          <p:nvPr userDrawn="1"/>
        </p:nvGrpSpPr>
        <p:grpSpPr>
          <a:xfrm>
            <a:off x="-561814" y="2863505"/>
            <a:ext cx="6284522" cy="4539940"/>
            <a:chOff x="-551654" y="2863505"/>
            <a:chExt cx="6284522" cy="453994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78573" y="3465930"/>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6350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552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78429" y="402412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754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399875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chemeClr val="accent1"/>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2802790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u 1/4 - 3/4">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3220720" cy="6858000"/>
          </a:xfrm>
          <a:prstGeom prst="round1Rect">
            <a:avLst>
              <a:gd name="adj" fmla="val 11713"/>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7" y="2884200"/>
            <a:ext cx="2188464"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492504"/>
            <a:ext cx="3510978" cy="2365496"/>
            <a:chOff x="7613466" y="2752966"/>
            <a:chExt cx="3510978" cy="236549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819370"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275296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rot="16200000">
              <a:off x="8222377" y="3947385"/>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411463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u 1/4 - 3/4">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3220720" cy="6858000"/>
          </a:xfrm>
          <a:prstGeom prst="round1Rect">
            <a:avLst>
              <a:gd name="adj" fmla="val 11713"/>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7" y="2884200"/>
            <a:ext cx="2188464" cy="694944"/>
          </a:xfrm>
          <a:prstGeom prst="rect">
            <a:avLst/>
          </a:prstGeom>
        </p:spPr>
        <p:txBody>
          <a:bodyPr anchor="t">
            <a:noAutofit/>
          </a:bodyPr>
          <a:lstStyle>
            <a:lvl1pPr>
              <a:lnSpc>
                <a:spcPct val="90000"/>
              </a:lnSpc>
              <a:defRPr>
                <a:ln w="6350" cap="flat">
                  <a:noFill/>
                  <a:miter lim="800000"/>
                </a:ln>
                <a:solidFill>
                  <a:schemeClr val="bg1"/>
                </a:solidFill>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492504"/>
            <a:ext cx="3510978" cy="2365496"/>
            <a:chOff x="7613466" y="2752966"/>
            <a:chExt cx="3510978" cy="236549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819370"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275296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rot="16200000">
              <a:off x="8222377" y="3947385"/>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399232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u02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flipH="1">
            <a:off x="7731212" y="0"/>
            <a:ext cx="4475019"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11" name="Group 10">
            <a:extLst>
              <a:ext uri="{FF2B5EF4-FFF2-40B4-BE49-F238E27FC236}">
                <a16:creationId xmlns:a16="http://schemas.microsoft.com/office/drawing/2014/main" id="{86E500A6-8944-AD7B-9286-BABC348DBD77}"/>
              </a:ext>
            </a:extLst>
          </p:cNvPr>
          <p:cNvGrpSpPr/>
          <p:nvPr/>
        </p:nvGrpSpPr>
        <p:grpSpPr>
          <a:xfrm rot="10800000">
            <a:off x="-564921" y="3931336"/>
            <a:ext cx="2906746" cy="3491087"/>
            <a:chOff x="8222377" y="3356943"/>
            <a:chExt cx="2906746" cy="3491087"/>
          </a:xfrm>
        </p:grpSpPr>
        <p:sp>
          <p:nvSpPr>
            <p:cNvPr id="14" name="Oval 13">
              <a:extLst>
                <a:ext uri="{FF2B5EF4-FFF2-40B4-BE49-F238E27FC236}">
                  <a16:creationId xmlns:a16="http://schemas.microsoft.com/office/drawing/2014/main" id="{B3C2AD4D-A32B-59F2-A7BA-AF8C815047D3}"/>
                </a:ext>
              </a:extLst>
            </p:cNvPr>
            <p:cNvSpPr/>
            <p:nvPr/>
          </p:nvSpPr>
          <p:spPr>
            <a:xfrm>
              <a:off x="9966070" y="5664443"/>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8795432"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9975822" y="392951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5088739"/>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a:off x="9394595"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Pie 2">
              <a:extLst>
                <a:ext uri="{FF2B5EF4-FFF2-40B4-BE49-F238E27FC236}">
                  <a16:creationId xmlns:a16="http://schemas.microsoft.com/office/drawing/2014/main" id="{E72F4A53-436B-5FE0-8138-63B8AEA282FB}"/>
                </a:ext>
              </a:extLst>
            </p:cNvPr>
            <p:cNvSpPr/>
            <p:nvPr userDrawn="1"/>
          </p:nvSpPr>
          <p:spPr>
            <a:xfrm rot="16200000">
              <a:off x="9384830"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14E69251-7F15-806F-F8E9-A050503A667E}"/>
                </a:ext>
              </a:extLst>
            </p:cNvPr>
            <p:cNvSpPr/>
            <p:nvPr userDrawn="1"/>
          </p:nvSpPr>
          <p:spPr>
            <a:xfrm rot="16200000">
              <a:off x="9974836" y="56937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59D7AF07-C9CC-EA47-0FFE-F40E0E136BA7}"/>
                </a:ext>
              </a:extLst>
            </p:cNvPr>
            <p:cNvSpPr/>
            <p:nvPr userDrawn="1"/>
          </p:nvSpPr>
          <p:spPr>
            <a:xfrm rot="16200000">
              <a:off x="8816596" y="5082366"/>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8" name="2. Slide Title">
            <a:extLst>
              <a:ext uri="{FF2B5EF4-FFF2-40B4-BE49-F238E27FC236}">
                <a16:creationId xmlns:a16="http://schemas.microsoft.com/office/drawing/2014/main" id="{BA672F80-2B89-6052-3425-6D3E8598DB9C}"/>
              </a:ext>
            </a:extLst>
          </p:cNvPr>
          <p:cNvSpPr>
            <a:spLocks noGrp="1"/>
          </p:cNvSpPr>
          <p:nvPr>
            <p:ph type="title"/>
            <p:custDataLst>
              <p:tags r:id="rId3"/>
            </p:custDataLst>
          </p:nvPr>
        </p:nvSpPr>
        <p:spPr>
          <a:xfrm>
            <a:off x="554736" y="175171"/>
            <a:ext cx="6658864" cy="738721"/>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sp>
        <p:nvSpPr>
          <p:cNvPr id="9" name="SlideLogoText">
            <a:extLst>
              <a:ext uri="{FF2B5EF4-FFF2-40B4-BE49-F238E27FC236}">
                <a16:creationId xmlns:a16="http://schemas.microsoft.com/office/drawing/2014/main" id="{4BABAAD5-B510-EA77-F25C-3003D9D889DA}"/>
              </a:ext>
            </a:extLst>
          </p:cNvPr>
          <p:cNvSpPr txBox="1"/>
          <p:nvPr userDrawn="1">
            <p:custDataLst>
              <p:tags r:id="rId4"/>
            </p:custDataLst>
          </p:nvPr>
        </p:nvSpPr>
        <p:spPr>
          <a:xfrm>
            <a:off x="11448465" y="6498754"/>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pic>
        <p:nvPicPr>
          <p:cNvPr id="12" name="Image 6">
            <a:extLst>
              <a:ext uri="{FF2B5EF4-FFF2-40B4-BE49-F238E27FC236}">
                <a16:creationId xmlns:a16="http://schemas.microsoft.com/office/drawing/2014/main" id="{4175CD35-4B81-5AD7-3022-87BE7D27B657}"/>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13" name="Slide Number">
            <a:extLst>
              <a:ext uri="{FF2B5EF4-FFF2-40B4-BE49-F238E27FC236}">
                <a16:creationId xmlns:a16="http://schemas.microsoft.com/office/drawing/2014/main" id="{CFFA1F0E-421B-5E33-A57B-D118FD67869C}"/>
              </a:ext>
            </a:extLst>
          </p:cNvPr>
          <p:cNvSpPr>
            <a:spLocks noChangeArrowheads="1"/>
          </p:cNvSpPr>
          <p:nvPr userDrawn="1">
            <p:custDataLst>
              <p:tags r:id="rId5"/>
            </p:custDataLst>
          </p:nvPr>
        </p:nvSpPr>
        <p:spPr bwMode="black">
          <a:xfrm>
            <a:off x="11708490" y="6498127"/>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8881874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6"/>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4" name="Group 3">
            <a:extLst>
              <a:ext uri="{FF2B5EF4-FFF2-40B4-BE49-F238E27FC236}">
                <a16:creationId xmlns:a16="http://schemas.microsoft.com/office/drawing/2014/main" id="{9DFDCFFA-CC74-1274-3276-8D05074689D7}"/>
              </a:ext>
            </a:extLst>
          </p:cNvPr>
          <p:cNvGrpSpPr/>
          <p:nvPr userDrawn="1"/>
        </p:nvGrpSpPr>
        <p:grpSpPr>
          <a:xfrm>
            <a:off x="8019460" y="2418181"/>
            <a:ext cx="4742323" cy="4449979"/>
            <a:chOff x="6373946" y="668483"/>
            <a:chExt cx="4742323" cy="4449979"/>
          </a:xfrm>
          <a:solidFill>
            <a:schemeClr val="bg1">
              <a:lumMod val="95000"/>
              <a:alpha val="65000"/>
            </a:schemeClr>
          </a:solidFill>
        </p:grpSpPr>
        <p:sp>
          <p:nvSpPr>
            <p:cNvPr id="5" name="Pie 4">
              <a:extLst>
                <a:ext uri="{FF2B5EF4-FFF2-40B4-BE49-F238E27FC236}">
                  <a16:creationId xmlns:a16="http://schemas.microsoft.com/office/drawing/2014/main" id="{5E3C4F15-F556-00BF-47FF-22ADA874437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BFCA121B-8640-83F0-D6D8-E995D7E408BA}"/>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13457D99-4299-A0AD-48AE-72C4CEC78E2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Oval 12">
              <a:extLst>
                <a:ext uri="{FF2B5EF4-FFF2-40B4-BE49-F238E27FC236}">
                  <a16:creationId xmlns:a16="http://schemas.microsoft.com/office/drawing/2014/main" id="{763A6943-DB87-8F8C-BF7E-D553A313998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DF198A8-3F13-0877-783F-0D7673B11508}"/>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750F01D7-6E64-0B18-3F11-F2D50D170BB4}"/>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54DAFBA-A717-3760-4768-610313E793E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380F2AE3-E597-CE84-3995-877B5CDE1D1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C1DFFB60-7595-564C-AA0B-616F5C2702C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C6AD460C-085A-72CB-DA1A-A1A308360EB2}"/>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7FDB65AF-73FE-B7A1-E389-A465A83E35D7}"/>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AE714151-C540-2BA1-3152-C951DC104232}"/>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5DEE2B99-DC36-6F6F-FC10-906A9823A6B7}"/>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E0DAE3EE-C0DF-C476-6134-1CEDE6689635}"/>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ACD4D8D6-6B3A-CBB8-CBF4-35EC12C90446}"/>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902153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itation + visue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5. Source" hidden="1">
            <a:extLst>
              <a:ext uri="{FF2B5EF4-FFF2-40B4-BE49-F238E27FC236}">
                <a16:creationId xmlns:a16="http://schemas.microsoft.com/office/drawing/2014/main" id="{97195F4E-ECA7-41A9-AFF3-0C4DAD103DA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4" name="Group 3">
            <a:extLst>
              <a:ext uri="{FF2B5EF4-FFF2-40B4-BE49-F238E27FC236}">
                <a16:creationId xmlns:a16="http://schemas.microsoft.com/office/drawing/2014/main" id="{9DFDCFFA-CC74-1274-3276-8D05074689D7}"/>
              </a:ext>
            </a:extLst>
          </p:cNvPr>
          <p:cNvGrpSpPr/>
          <p:nvPr userDrawn="1"/>
        </p:nvGrpSpPr>
        <p:grpSpPr>
          <a:xfrm>
            <a:off x="8019460" y="2418181"/>
            <a:ext cx="4742323" cy="4449979"/>
            <a:chOff x="6373946" y="668483"/>
            <a:chExt cx="4742323" cy="4449979"/>
          </a:xfrm>
          <a:solidFill>
            <a:schemeClr val="bg1">
              <a:lumMod val="95000"/>
              <a:alpha val="65000"/>
            </a:schemeClr>
          </a:solidFill>
        </p:grpSpPr>
        <p:sp>
          <p:nvSpPr>
            <p:cNvPr id="5" name="Pie 4">
              <a:extLst>
                <a:ext uri="{FF2B5EF4-FFF2-40B4-BE49-F238E27FC236}">
                  <a16:creationId xmlns:a16="http://schemas.microsoft.com/office/drawing/2014/main" id="{5E3C4F15-F556-00BF-47FF-22ADA874437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BFCA121B-8640-83F0-D6D8-E995D7E408BA}"/>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13457D99-4299-A0AD-48AE-72C4CEC78E2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Oval 12">
              <a:extLst>
                <a:ext uri="{FF2B5EF4-FFF2-40B4-BE49-F238E27FC236}">
                  <a16:creationId xmlns:a16="http://schemas.microsoft.com/office/drawing/2014/main" id="{763A6943-DB87-8F8C-BF7E-D553A313998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DF198A8-3F13-0877-783F-0D7673B11508}"/>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750F01D7-6E64-0B18-3F11-F2D50D170BB4}"/>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54DAFBA-A717-3760-4768-610313E793E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380F2AE3-E597-CE84-3995-877B5CDE1D1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C1DFFB60-7595-564C-AA0B-616F5C2702C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C6AD460C-085A-72CB-DA1A-A1A308360EB2}"/>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7FDB65AF-73FE-B7A1-E389-A465A83E35D7}"/>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AE714151-C540-2BA1-3152-C951DC104232}"/>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5DEE2B99-DC36-6F6F-FC10-906A9823A6B7}"/>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E0DAE3EE-C0DF-C476-6134-1CEDE6689635}"/>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ACD4D8D6-6B3A-CBB8-CBF4-35EC12C90446}"/>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6" name="Picture Placeholder 25">
            <a:extLst>
              <a:ext uri="{FF2B5EF4-FFF2-40B4-BE49-F238E27FC236}">
                <a16:creationId xmlns:a16="http://schemas.microsoft.com/office/drawing/2014/main" id="{6274C17F-E5E7-711E-0B5E-BB0D7E4D8321}"/>
              </a:ext>
            </a:extLst>
          </p:cNvPr>
          <p:cNvSpPr>
            <a:spLocks noGrp="1"/>
          </p:cNvSpPr>
          <p:nvPr>
            <p:ph type="pic" sz="quarter" idx="10"/>
          </p:nvPr>
        </p:nvSpPr>
        <p:spPr>
          <a:xfrm>
            <a:off x="0" y="0"/>
            <a:ext cx="12192000" cy="6867525"/>
          </a:xfrm>
        </p:spPr>
        <p:txBody>
          <a:bodyPr/>
          <a:lstStyle/>
          <a:p>
            <a:endParaRPr lang="fr-FR"/>
          </a:p>
        </p:txBody>
      </p:sp>
      <p:sp>
        <p:nvSpPr>
          <p:cNvPr id="32" name="2. Slide Title">
            <a:extLst>
              <a:ext uri="{FF2B5EF4-FFF2-40B4-BE49-F238E27FC236}">
                <a16:creationId xmlns:a16="http://schemas.microsoft.com/office/drawing/2014/main" id="{5915C145-981E-59B4-A45D-5056651E6288}"/>
              </a:ext>
            </a:extLst>
          </p:cNvPr>
          <p:cNvSpPr>
            <a:spLocks noGrp="1"/>
          </p:cNvSpPr>
          <p:nvPr>
            <p:ph type="title" hasCustomPrompt="1"/>
            <p:custDataLst>
              <p:tags r:id="rId5"/>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33" name="3. Subtitle">
            <a:extLst>
              <a:ext uri="{FF2B5EF4-FFF2-40B4-BE49-F238E27FC236}">
                <a16:creationId xmlns:a16="http://schemas.microsoft.com/office/drawing/2014/main" id="{0C75F943-2F16-AFC4-B607-7309C8609957}"/>
              </a:ext>
            </a:extLst>
          </p:cNvPr>
          <p:cNvSpPr>
            <a:spLocks noGrp="1"/>
          </p:cNvSpPr>
          <p:nvPr>
            <p:ph type="subTitle" idx="1" hasCustomPrompt="1"/>
            <p:custDataLst>
              <p:tags r:id="rId6"/>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Tree>
    <p:extLst>
      <p:ext uri="{BB962C8B-B14F-4D97-AF65-F5344CB8AC3E}">
        <p14:creationId xmlns:p14="http://schemas.microsoft.com/office/powerpoint/2010/main" val="33270422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Merci bleu">
    <p:bg>
      <p:bgPr>
        <a:solidFill>
          <a:srgbClr val="000F9F"/>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2" name="Picture 31" descr="A close up of a logo&#10;&#10;Description automatically generated">
            <a:extLst>
              <a:ext uri="{FF2B5EF4-FFF2-40B4-BE49-F238E27FC236}">
                <a16:creationId xmlns:a16="http://schemas.microsoft.com/office/drawing/2014/main" id="{FF4132B6-6FE3-CDD9-0BC9-7C08BEDB921B}"/>
              </a:ext>
            </a:extLst>
          </p:cNvPr>
          <p:cNvPicPr>
            <a:picLocks noChangeAspect="1"/>
          </p:cNvPicPr>
          <p:nvPr userDrawn="1"/>
        </p:nvPicPr>
        <p:blipFill>
          <a:blip r:embed="rId8"/>
          <a:stretch>
            <a:fillRect/>
          </a:stretch>
        </p:blipFill>
        <p:spPr>
          <a:xfrm>
            <a:off x="7492398" y="4552393"/>
            <a:ext cx="1154288" cy="322301"/>
          </a:xfrm>
          <a:prstGeom prst="rect">
            <a:avLst/>
          </a:prstGeom>
        </p:spPr>
      </p:pic>
      <p:sp>
        <p:nvSpPr>
          <p:cNvPr id="33" name="TextBox 32">
            <a:extLst>
              <a:ext uri="{FF2B5EF4-FFF2-40B4-BE49-F238E27FC236}">
                <a16:creationId xmlns:a16="http://schemas.microsoft.com/office/drawing/2014/main" id="{F7E83E80-85ED-DAF7-E685-4A3C14C2DF73}"/>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3787811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erci orange">
    <p:bg>
      <p:bgPr>
        <a:solidFill>
          <a:schemeClr val="accent2"/>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 name="Picture 31">
            <a:extLst>
              <a:ext uri="{FF2B5EF4-FFF2-40B4-BE49-F238E27FC236}">
                <a16:creationId xmlns:a16="http://schemas.microsoft.com/office/drawing/2014/main" id="{9DE0CEC1-EE1C-7337-E369-CF0F8EF7AEA3}"/>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4" name="TextBox 3">
            <a:extLst>
              <a:ext uri="{FF2B5EF4-FFF2-40B4-BE49-F238E27FC236}">
                <a16:creationId xmlns:a16="http://schemas.microsoft.com/office/drawing/2014/main" id="{CE6DF8FD-4655-3009-5C9C-42061EA4BC7C}"/>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3271185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erci turquoise">
    <p:bg>
      <p:bgPr>
        <a:solidFill>
          <a:srgbClr val="00C4B3"/>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4" name="Picture 3" descr="A close up of a logo&#10;&#10;Description automatically generated">
            <a:extLst>
              <a:ext uri="{FF2B5EF4-FFF2-40B4-BE49-F238E27FC236}">
                <a16:creationId xmlns:a16="http://schemas.microsoft.com/office/drawing/2014/main" id="{060C5CDC-4912-DD80-D426-E71576B24A54}"/>
              </a:ext>
            </a:extLst>
          </p:cNvPr>
          <p:cNvPicPr>
            <a:picLocks noChangeAspect="1"/>
          </p:cNvPicPr>
          <p:nvPr userDrawn="1"/>
        </p:nvPicPr>
        <p:blipFill>
          <a:blip r:embed="rId8"/>
          <a:stretch>
            <a:fillRect/>
          </a:stretch>
        </p:blipFill>
        <p:spPr>
          <a:xfrm>
            <a:off x="7492398" y="4552393"/>
            <a:ext cx="1154288" cy="322301"/>
          </a:xfrm>
          <a:prstGeom prst="rect">
            <a:avLst/>
          </a:prstGeom>
        </p:spPr>
      </p:pic>
      <p:sp>
        <p:nvSpPr>
          <p:cNvPr id="5" name="TextBox 4">
            <a:extLst>
              <a:ext uri="{FF2B5EF4-FFF2-40B4-BE49-F238E27FC236}">
                <a16:creationId xmlns:a16="http://schemas.microsoft.com/office/drawing/2014/main" id="{0E43B799-0EC7-3419-4772-716F8C9A2584}"/>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38274434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Merci rouge">
    <p:bg>
      <p:bgPr>
        <a:solidFill>
          <a:schemeClr val="accent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2" name="Picture 31">
            <a:extLst>
              <a:ext uri="{FF2B5EF4-FFF2-40B4-BE49-F238E27FC236}">
                <a16:creationId xmlns:a16="http://schemas.microsoft.com/office/drawing/2014/main" id="{FF4132B6-6FE3-CDD9-0BC9-7C08BEDB921B}"/>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34" name="TextBox 33">
            <a:extLst>
              <a:ext uri="{FF2B5EF4-FFF2-40B4-BE49-F238E27FC236}">
                <a16:creationId xmlns:a16="http://schemas.microsoft.com/office/drawing/2014/main" id="{E85CE634-2D91-5BCA-D0D6-801652449FC1}"/>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34703534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Merci + contact bleu">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41" name="Text Placeholder 40">
            <a:extLst>
              <a:ext uri="{FF2B5EF4-FFF2-40B4-BE49-F238E27FC236}">
                <a16:creationId xmlns:a16="http://schemas.microsoft.com/office/drawing/2014/main" id="{F179C33B-41F2-512D-98AD-2B93E2366CC6}"/>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3" name="Text Placeholder 40">
            <a:extLst>
              <a:ext uri="{FF2B5EF4-FFF2-40B4-BE49-F238E27FC236}">
                <a16:creationId xmlns:a16="http://schemas.microsoft.com/office/drawing/2014/main" id="{32FF05D7-FD60-7B83-B998-2443F1BC8DC4}"/>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5" name="Text Placeholder 40">
            <a:extLst>
              <a:ext uri="{FF2B5EF4-FFF2-40B4-BE49-F238E27FC236}">
                <a16:creationId xmlns:a16="http://schemas.microsoft.com/office/drawing/2014/main" id="{3ADA2723-663F-E528-4432-FDE677361506}"/>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46" name="Text Placeholder 40">
            <a:extLst>
              <a:ext uri="{FF2B5EF4-FFF2-40B4-BE49-F238E27FC236}">
                <a16:creationId xmlns:a16="http://schemas.microsoft.com/office/drawing/2014/main" id="{8FD9FCE9-BD4E-EEB0-4F93-886A7D82C809}"/>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47" name="Text Placeholder 40">
            <a:extLst>
              <a:ext uri="{FF2B5EF4-FFF2-40B4-BE49-F238E27FC236}">
                <a16:creationId xmlns:a16="http://schemas.microsoft.com/office/drawing/2014/main" id="{B09300E9-488C-64EB-08C1-0C6BF062480F}"/>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8" name="Text Placeholder 40">
            <a:extLst>
              <a:ext uri="{FF2B5EF4-FFF2-40B4-BE49-F238E27FC236}">
                <a16:creationId xmlns:a16="http://schemas.microsoft.com/office/drawing/2014/main" id="{C6DF8CF2-7FF2-5CEB-53B2-40801BF6D2BD}"/>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9" name="Text Placeholder 40">
            <a:extLst>
              <a:ext uri="{FF2B5EF4-FFF2-40B4-BE49-F238E27FC236}">
                <a16:creationId xmlns:a16="http://schemas.microsoft.com/office/drawing/2014/main" id="{CC32562D-EEAE-677D-D1BC-7C876FFC97BC}"/>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50" name="Text Placeholder 40">
            <a:extLst>
              <a:ext uri="{FF2B5EF4-FFF2-40B4-BE49-F238E27FC236}">
                <a16:creationId xmlns:a16="http://schemas.microsoft.com/office/drawing/2014/main" id="{650F93C2-6959-0B52-0E04-C3A89238F010}"/>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7" name="Picture 76" descr="A close up of a logo&#10;&#10;Description automatically generated">
            <a:extLst>
              <a:ext uri="{FF2B5EF4-FFF2-40B4-BE49-F238E27FC236}">
                <a16:creationId xmlns:a16="http://schemas.microsoft.com/office/drawing/2014/main" id="{D46ED5D7-6317-45CA-5E13-4B37EB0D8DBA}"/>
              </a:ext>
            </a:extLst>
          </p:cNvPr>
          <p:cNvPicPr>
            <a:picLocks noChangeAspect="1"/>
          </p:cNvPicPr>
          <p:nvPr userDrawn="1"/>
        </p:nvPicPr>
        <p:blipFill>
          <a:blip r:embed="rId8"/>
          <a:stretch>
            <a:fillRect/>
          </a:stretch>
        </p:blipFill>
        <p:spPr>
          <a:xfrm>
            <a:off x="6542452" y="5043837"/>
            <a:ext cx="1154288" cy="322301"/>
          </a:xfrm>
          <a:prstGeom prst="rect">
            <a:avLst/>
          </a:prstGeom>
        </p:spPr>
      </p:pic>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
        <p:nvSpPr>
          <p:cNvPr id="79" name="Title">
            <a:extLst>
              <a:ext uri="{FF2B5EF4-FFF2-40B4-BE49-F238E27FC236}">
                <a16:creationId xmlns:a16="http://schemas.microsoft.com/office/drawing/2014/main" id="{F9DFD4BE-1CF9-0D51-8F83-ACE6EF9CBD66}"/>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334775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jaun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73665"/>
            <a:ext cx="6284522" cy="4529780"/>
            <a:chOff x="-551654" y="2873665"/>
            <a:chExt cx="6284522" cy="452978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3995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3667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55770"/>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695475"/>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7366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4081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40059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1396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5516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0891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66153" y="2901684"/>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chemeClr val="accent2"/>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0" name="TextBox 9">
            <a:extLst>
              <a:ext uri="{FF2B5EF4-FFF2-40B4-BE49-F238E27FC236}">
                <a16:creationId xmlns:a16="http://schemas.microsoft.com/office/drawing/2014/main" id="{3484543A-642E-B39E-D03B-A5BD49B8BBAD}"/>
              </a:ext>
            </a:extLst>
          </p:cNvPr>
          <p:cNvSpPr txBox="1"/>
          <p:nvPr userDrawn="1"/>
        </p:nvSpPr>
        <p:spPr>
          <a:xfrm>
            <a:off x="-650240" y="19202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4097241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Merci + contact oran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F15CB981-C79D-8C4C-BB74-033440D4EF2E}"/>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C3ABA982-B595-4122-8481-DC07FBA5561F}"/>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720ADE98-268C-9BC6-62A2-3F03E4081D91}"/>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CAF6891-3C4E-9B31-A55E-0EB7D9389B62}"/>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56BAB8EC-BA4F-BA61-1B9B-7F57FA3E142D}"/>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65A9EF73-233C-B82A-6EF7-E61F47CC6192}"/>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5EC38197-5DC2-4296-290A-7E9F9372B0F9}"/>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4F164B05-62A1-48FF-24C6-0EF1AB13F3B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785D6313-A261-1DC1-79B7-12003930C9F1}"/>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B9144FE4-78CA-2863-5F5A-E714E93816B5}"/>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1875396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Merci + contact turquois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8F88A598-0FBD-8F3C-F474-0BACD7A71A2C}"/>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09EF4742-6F26-1181-54AF-5A2F4099503C}"/>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E94B60D1-12F1-A836-BB94-33E2A364AFF9}"/>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6B958E8-937C-C36A-F3DB-0375C1CD348A}"/>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F39C7451-FB28-142E-B75F-4D218615462C}"/>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185B3B2-F125-8731-AA68-611E00E02344}"/>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2BB2E293-2985-6879-B6FB-1EDC37FACAC4}"/>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3D033CC9-3DE6-C3EE-2366-D71F8413DF7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F7826FC-2AD4-CBDE-5952-FB4A5E1EB7C2}"/>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475F7A7A-79A7-2B15-5E20-1AA9CE53A28C}"/>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4804658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Merci + contact rou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FF5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17829E14-AE32-98A3-94FD-C6389016EA5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84B6053A-5210-40EF-3BE2-BAA5C6EAEDA3}"/>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B136093C-2B3B-4F93-82D0-5284DB40F382}"/>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7D390082-4849-5B63-A7A9-8B3AC8FAED17}"/>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30263B74-0DB2-AEA2-8FBB-E9021C79F320}"/>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22AAB2C-52AF-31F7-3D24-777F3676B79B}"/>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39B01B43-44B6-850E-40D6-5B708B921E27}"/>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D327FE7B-052C-65B0-485D-EFF2D821C3C3}"/>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718C10C-15E9-D9DE-8FEC-680766BFD908}"/>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71DA8393-7319-7935-A9A5-67B8B844314E}"/>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4689012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7A53B827-6C22-4C2B-B833-920545CD06B6}" type="datetimeFigureOut">
              <a:rPr lang="fr-FR" smtClean="0"/>
              <a:t>23/09/2025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D64C43-E45B-433E-ABAE-B26B4B5D2BA0}" type="slidenum">
              <a:rPr lang="fr-FR" smtClean="0"/>
              <a:t>‹N°›</a:t>
            </a:fld>
            <a:endParaRPr lang="fr-FR"/>
          </a:p>
        </p:txBody>
      </p:sp>
    </p:spTree>
    <p:extLst>
      <p:ext uri="{BB962C8B-B14F-4D97-AF65-F5344CB8AC3E}">
        <p14:creationId xmlns:p14="http://schemas.microsoft.com/office/powerpoint/2010/main" val="1079962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Disposition personnalisée">
    <p:spTree>
      <p:nvGrpSpPr>
        <p:cNvPr id="1" name=""/>
        <p:cNvGrpSpPr/>
        <p:nvPr/>
      </p:nvGrpSpPr>
      <p:grpSpPr>
        <a:xfrm>
          <a:off x="0" y="0"/>
          <a:ext cx="0" cy="0"/>
          <a:chOff x="0" y="0"/>
          <a:chExt cx="0" cy="0"/>
        </a:xfrm>
      </p:grpSpPr>
      <p:grpSp>
        <p:nvGrpSpPr>
          <p:cNvPr id="17" name="Groupe 16"/>
          <p:cNvGrpSpPr/>
          <p:nvPr userDrawn="1"/>
        </p:nvGrpSpPr>
        <p:grpSpPr>
          <a:xfrm>
            <a:off x="335360" y="186984"/>
            <a:ext cx="4697137" cy="505712"/>
            <a:chOff x="272480" y="186984"/>
            <a:chExt cx="3816424" cy="505712"/>
          </a:xfrm>
        </p:grpSpPr>
        <p:pic>
          <p:nvPicPr>
            <p:cNvPr id="20" name="Imag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2480" y="186984"/>
              <a:ext cx="1393528" cy="477781"/>
            </a:xfrm>
            <a:prstGeom prst="rect">
              <a:avLst/>
            </a:prstGeom>
          </p:spPr>
        </p:pic>
        <p:grpSp>
          <p:nvGrpSpPr>
            <p:cNvPr id="22" name="Groupe 21"/>
            <p:cNvGrpSpPr/>
            <p:nvPr userDrawn="1"/>
          </p:nvGrpSpPr>
          <p:grpSpPr>
            <a:xfrm>
              <a:off x="1926642" y="208749"/>
              <a:ext cx="2162262" cy="483947"/>
              <a:chOff x="1926642" y="208749"/>
              <a:chExt cx="2162262" cy="483947"/>
            </a:xfrm>
          </p:grpSpPr>
          <p:sp>
            <p:nvSpPr>
              <p:cNvPr id="23" name="Title Placeholder 1"/>
              <p:cNvSpPr txBox="1">
                <a:spLocks/>
              </p:cNvSpPr>
              <p:nvPr userDrawn="1"/>
            </p:nvSpPr>
            <p:spPr>
              <a:xfrm>
                <a:off x="1926642" y="208749"/>
                <a:ext cx="2162262" cy="331547"/>
              </a:xfrm>
              <a:prstGeom prst="rect">
                <a:avLst/>
              </a:prstGeom>
            </p:spPr>
            <p:txBody>
              <a:bodyPr vert="horz" lIns="0" tIns="45720" rIns="91440" bIns="45720" rtlCol="0" anchor="t">
                <a:normAutofit/>
              </a:bodyPr>
              <a:lstStyle>
                <a:lvl1pPr algn="ctr" defTabSz="914400" rtl="0" eaLnBrk="1" latinLnBrk="0" hangingPunct="1">
                  <a:spcBef>
                    <a:spcPct val="0"/>
                  </a:spcBef>
                  <a:buNone/>
                  <a:defRPr sz="3700" b="1" kern="1200">
                    <a:solidFill>
                      <a:schemeClr val="tx1"/>
                    </a:solidFill>
                    <a:latin typeface="Montserrat" panose="02000505000000020004" pitchFamily="2" charset="0"/>
                    <a:ea typeface="+mj-ea"/>
                    <a:cs typeface="+mj-cs"/>
                  </a:defRPr>
                </a:lvl1pPr>
              </a:lstStyle>
              <a:p>
                <a:pPr algn="l"/>
                <a:r>
                  <a:rPr lang="en-US" sz="1200">
                    <a:solidFill>
                      <a:schemeClr val="bg1"/>
                    </a:solidFill>
                    <a:latin typeface="Argentum Sans" pitchFamily="2" charset="0"/>
                  </a:rPr>
                  <a:t>MEMOIRE TECHNIQUE</a:t>
                </a:r>
              </a:p>
            </p:txBody>
          </p:sp>
          <p:sp>
            <p:nvSpPr>
              <p:cNvPr id="24" name="Title Placeholder 1"/>
              <p:cNvSpPr txBox="1">
                <a:spLocks/>
              </p:cNvSpPr>
              <p:nvPr userDrawn="1"/>
            </p:nvSpPr>
            <p:spPr>
              <a:xfrm>
                <a:off x="1926642" y="361149"/>
                <a:ext cx="2162262" cy="331547"/>
              </a:xfrm>
              <a:prstGeom prst="rect">
                <a:avLst/>
              </a:prstGeom>
            </p:spPr>
            <p:txBody>
              <a:bodyPr vert="horz" lIns="0" tIns="45720" rIns="91440" bIns="45720" rtlCol="0" anchor="t">
                <a:normAutofit/>
              </a:bodyPr>
              <a:lstStyle>
                <a:lvl1pPr algn="ctr" defTabSz="914400" rtl="0" eaLnBrk="1" latinLnBrk="0" hangingPunct="1">
                  <a:spcBef>
                    <a:spcPct val="0"/>
                  </a:spcBef>
                  <a:buNone/>
                  <a:defRPr sz="3700" b="1" kern="1200">
                    <a:solidFill>
                      <a:schemeClr val="tx1"/>
                    </a:solidFill>
                    <a:latin typeface="Montserrat" panose="02000505000000020004" pitchFamily="2" charset="0"/>
                    <a:ea typeface="+mj-ea"/>
                    <a:cs typeface="+mj-cs"/>
                  </a:defRPr>
                </a:lvl1pPr>
              </a:lstStyle>
              <a:p>
                <a:pPr algn="l"/>
                <a:r>
                  <a:rPr lang="fr-FR" sz="900" b="0">
                    <a:solidFill>
                      <a:schemeClr val="bg1"/>
                    </a:solidFill>
                    <a:latin typeface="Lato" panose="020F0502020204030203" pitchFamily="34" charset="0"/>
                    <a:ea typeface="Lato" panose="020F0502020204030203" pitchFamily="34" charset="0"/>
                    <a:cs typeface="Lato" panose="020F0502020204030203" pitchFamily="34" charset="0"/>
                  </a:rPr>
                  <a:t>www.excellensformation.com</a:t>
                </a:r>
              </a:p>
            </p:txBody>
          </p:sp>
          <p:pic>
            <p:nvPicPr>
              <p:cNvPr id="25" name="Imag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6642" y="570978"/>
                <a:ext cx="506078" cy="87562"/>
              </a:xfrm>
              <a:prstGeom prst="rect">
                <a:avLst/>
              </a:prstGeom>
            </p:spPr>
          </p:pic>
        </p:grpSp>
      </p:grpSp>
      <p:sp>
        <p:nvSpPr>
          <p:cNvPr id="61" name="Espace réservé du numéro de diapositive 5"/>
          <p:cNvSpPr>
            <a:spLocks noGrp="1"/>
          </p:cNvSpPr>
          <p:nvPr>
            <p:ph type="sldNum" sz="quarter" idx="12"/>
          </p:nvPr>
        </p:nvSpPr>
        <p:spPr>
          <a:xfrm>
            <a:off x="11708339" y="6477377"/>
            <a:ext cx="700638" cy="365125"/>
          </a:xfrm>
          <a:prstGeom prst="rect">
            <a:avLst/>
          </a:prstGeom>
        </p:spPr>
        <p:txBody>
          <a:bodyPr/>
          <a:lstStyle>
            <a:lvl1pPr algn="l">
              <a:defRPr sz="800">
                <a:solidFill>
                  <a:schemeClr val="accent1"/>
                </a:solidFill>
                <a:latin typeface="Poppins" pitchFamily="2" charset="77"/>
                <a:ea typeface="Lato" panose="020F0502020204030203" pitchFamily="34" charset="0"/>
                <a:cs typeface="Poppins" pitchFamily="2" charset="77"/>
              </a:defRPr>
            </a:lvl1pPr>
          </a:lstStyle>
          <a:p>
            <a:fld id="{00A86354-CF5A-4015-8D9B-1337E5A92E53}" type="slidenum">
              <a:rPr lang="fr-FR" smtClean="0"/>
              <a:pPr/>
              <a:t>‹N°›</a:t>
            </a:fld>
            <a:endParaRPr lang="fr-FR"/>
          </a:p>
        </p:txBody>
      </p:sp>
      <p:grpSp>
        <p:nvGrpSpPr>
          <p:cNvPr id="62" name="Group 36"/>
          <p:cNvGrpSpPr>
            <a:grpSpLocks noChangeAspect="1"/>
          </p:cNvGrpSpPr>
          <p:nvPr userDrawn="1"/>
        </p:nvGrpSpPr>
        <p:grpSpPr bwMode="white">
          <a:xfrm>
            <a:off x="601236" y="224696"/>
            <a:ext cx="1843593" cy="468000"/>
            <a:chOff x="276" y="144"/>
            <a:chExt cx="1882" cy="588"/>
          </a:xfrm>
        </p:grpSpPr>
        <p:sp>
          <p:nvSpPr>
            <p:cNvPr id="63" name="AutoShape 35"/>
            <p:cNvSpPr>
              <a:spLocks noChangeAspect="1" noChangeArrowheads="1" noTextEdit="1"/>
            </p:cNvSpPr>
            <p:nvPr userDrawn="1"/>
          </p:nvSpPr>
          <p:spPr bwMode="white">
            <a:xfrm>
              <a:off x="276" y="258"/>
              <a:ext cx="188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4" name="Freeform 37"/>
            <p:cNvSpPr>
              <a:spLocks/>
            </p:cNvSpPr>
            <p:nvPr userDrawn="1"/>
          </p:nvSpPr>
          <p:spPr bwMode="white">
            <a:xfrm>
              <a:off x="994" y="218"/>
              <a:ext cx="152" cy="178"/>
            </a:xfrm>
            <a:custGeom>
              <a:avLst/>
              <a:gdLst>
                <a:gd name="T0" fmla="*/ 88 w 152"/>
                <a:gd name="T1" fmla="*/ 88 h 178"/>
                <a:gd name="T2" fmla="*/ 120 w 152"/>
                <a:gd name="T3" fmla="*/ 52 h 178"/>
                <a:gd name="T4" fmla="*/ 130 w 152"/>
                <a:gd name="T5" fmla="*/ 40 h 178"/>
                <a:gd name="T6" fmla="*/ 138 w 152"/>
                <a:gd name="T7" fmla="*/ 24 h 178"/>
                <a:gd name="T8" fmla="*/ 138 w 152"/>
                <a:gd name="T9" fmla="*/ 16 h 178"/>
                <a:gd name="T10" fmla="*/ 134 w 152"/>
                <a:gd name="T11" fmla="*/ 4 h 178"/>
                <a:gd name="T12" fmla="*/ 124 w 152"/>
                <a:gd name="T13" fmla="*/ 0 h 178"/>
                <a:gd name="T14" fmla="*/ 116 w 152"/>
                <a:gd name="T15" fmla="*/ 0 h 178"/>
                <a:gd name="T16" fmla="*/ 100 w 152"/>
                <a:gd name="T17" fmla="*/ 32 h 178"/>
                <a:gd name="T18" fmla="*/ 88 w 152"/>
                <a:gd name="T19" fmla="*/ 48 h 178"/>
                <a:gd name="T20" fmla="*/ 74 w 152"/>
                <a:gd name="T21" fmla="*/ 64 h 178"/>
                <a:gd name="T22" fmla="*/ 44 w 152"/>
                <a:gd name="T23" fmla="*/ 16 h 178"/>
                <a:gd name="T24" fmla="*/ 34 w 152"/>
                <a:gd name="T25" fmla="*/ 4 h 178"/>
                <a:gd name="T26" fmla="*/ 18 w 152"/>
                <a:gd name="T27" fmla="*/ 0 h 178"/>
                <a:gd name="T28" fmla="*/ 0 w 152"/>
                <a:gd name="T29" fmla="*/ 2 h 178"/>
                <a:gd name="T30" fmla="*/ 20 w 152"/>
                <a:gd name="T31" fmla="*/ 32 h 178"/>
                <a:gd name="T32" fmla="*/ 52 w 152"/>
                <a:gd name="T33" fmla="*/ 82 h 178"/>
                <a:gd name="T34" fmla="*/ 26 w 152"/>
                <a:gd name="T35" fmla="*/ 110 h 178"/>
                <a:gd name="T36" fmla="*/ 6 w 152"/>
                <a:gd name="T37" fmla="*/ 140 h 178"/>
                <a:gd name="T38" fmla="*/ 2 w 152"/>
                <a:gd name="T39" fmla="*/ 152 h 178"/>
                <a:gd name="T40" fmla="*/ 0 w 152"/>
                <a:gd name="T41" fmla="*/ 162 h 178"/>
                <a:gd name="T42" fmla="*/ 4 w 152"/>
                <a:gd name="T43" fmla="*/ 174 h 178"/>
                <a:gd name="T44" fmla="*/ 12 w 152"/>
                <a:gd name="T45" fmla="*/ 176 h 178"/>
                <a:gd name="T46" fmla="*/ 26 w 152"/>
                <a:gd name="T47" fmla="*/ 176 h 178"/>
                <a:gd name="T48" fmla="*/ 32 w 152"/>
                <a:gd name="T49" fmla="*/ 158 h 178"/>
                <a:gd name="T50" fmla="*/ 54 w 152"/>
                <a:gd name="T51" fmla="*/ 122 h 178"/>
                <a:gd name="T52" fmla="*/ 68 w 152"/>
                <a:gd name="T53" fmla="*/ 108 h 178"/>
                <a:gd name="T54" fmla="*/ 104 w 152"/>
                <a:gd name="T55" fmla="*/ 158 h 178"/>
                <a:gd name="T56" fmla="*/ 112 w 152"/>
                <a:gd name="T57" fmla="*/ 168 h 178"/>
                <a:gd name="T58" fmla="*/ 128 w 152"/>
                <a:gd name="T59" fmla="*/ 178 h 178"/>
                <a:gd name="T60" fmla="*/ 138 w 152"/>
                <a:gd name="T61" fmla="*/ 178 h 178"/>
                <a:gd name="T62" fmla="*/ 148 w 152"/>
                <a:gd name="T63" fmla="*/ 176 h 178"/>
                <a:gd name="T64" fmla="*/ 152 w 152"/>
                <a:gd name="T65" fmla="*/ 166 h 178"/>
                <a:gd name="T66" fmla="*/ 146 w 152"/>
                <a:gd name="T67" fmla="*/ 164 h 178"/>
                <a:gd name="T68" fmla="*/ 132 w 152"/>
                <a:gd name="T69" fmla="*/ 148 h 178"/>
                <a:gd name="T70" fmla="*/ 122 w 152"/>
                <a:gd name="T71" fmla="*/ 1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78">
                  <a:moveTo>
                    <a:pt x="122" y="134"/>
                  </a:moveTo>
                  <a:lnTo>
                    <a:pt x="88" y="88"/>
                  </a:lnTo>
                  <a:lnTo>
                    <a:pt x="88" y="88"/>
                  </a:lnTo>
                  <a:lnTo>
                    <a:pt x="120" y="52"/>
                  </a:lnTo>
                  <a:lnTo>
                    <a:pt x="120" y="52"/>
                  </a:lnTo>
                  <a:lnTo>
                    <a:pt x="130" y="40"/>
                  </a:lnTo>
                  <a:lnTo>
                    <a:pt x="136" y="32"/>
                  </a:lnTo>
                  <a:lnTo>
                    <a:pt x="138" y="24"/>
                  </a:lnTo>
                  <a:lnTo>
                    <a:pt x="138" y="16"/>
                  </a:lnTo>
                  <a:lnTo>
                    <a:pt x="138" y="16"/>
                  </a:lnTo>
                  <a:lnTo>
                    <a:pt x="138" y="10"/>
                  </a:lnTo>
                  <a:lnTo>
                    <a:pt x="134" y="4"/>
                  </a:lnTo>
                  <a:lnTo>
                    <a:pt x="130" y="0"/>
                  </a:lnTo>
                  <a:lnTo>
                    <a:pt x="124" y="0"/>
                  </a:lnTo>
                  <a:lnTo>
                    <a:pt x="116" y="0"/>
                  </a:lnTo>
                  <a:lnTo>
                    <a:pt x="116" y="0"/>
                  </a:lnTo>
                  <a:lnTo>
                    <a:pt x="112" y="14"/>
                  </a:lnTo>
                  <a:lnTo>
                    <a:pt x="100" y="32"/>
                  </a:lnTo>
                  <a:lnTo>
                    <a:pt x="100" y="32"/>
                  </a:lnTo>
                  <a:lnTo>
                    <a:pt x="88" y="48"/>
                  </a:lnTo>
                  <a:lnTo>
                    <a:pt x="74" y="64"/>
                  </a:lnTo>
                  <a:lnTo>
                    <a:pt x="74" y="64"/>
                  </a:lnTo>
                  <a:lnTo>
                    <a:pt x="44" y="16"/>
                  </a:lnTo>
                  <a:lnTo>
                    <a:pt x="44" y="16"/>
                  </a:lnTo>
                  <a:lnTo>
                    <a:pt x="38" y="10"/>
                  </a:lnTo>
                  <a:lnTo>
                    <a:pt x="34" y="4"/>
                  </a:lnTo>
                  <a:lnTo>
                    <a:pt x="26" y="0"/>
                  </a:lnTo>
                  <a:lnTo>
                    <a:pt x="18" y="0"/>
                  </a:lnTo>
                  <a:lnTo>
                    <a:pt x="0" y="0"/>
                  </a:lnTo>
                  <a:lnTo>
                    <a:pt x="0" y="2"/>
                  </a:lnTo>
                  <a:lnTo>
                    <a:pt x="0" y="2"/>
                  </a:lnTo>
                  <a:lnTo>
                    <a:pt x="20" y="32"/>
                  </a:lnTo>
                  <a:lnTo>
                    <a:pt x="20" y="32"/>
                  </a:lnTo>
                  <a:lnTo>
                    <a:pt x="52" y="82"/>
                  </a:lnTo>
                  <a:lnTo>
                    <a:pt x="52" y="82"/>
                  </a:lnTo>
                  <a:lnTo>
                    <a:pt x="26" y="110"/>
                  </a:lnTo>
                  <a:lnTo>
                    <a:pt x="16" y="126"/>
                  </a:lnTo>
                  <a:lnTo>
                    <a:pt x="6" y="140"/>
                  </a:lnTo>
                  <a:lnTo>
                    <a:pt x="6" y="140"/>
                  </a:lnTo>
                  <a:lnTo>
                    <a:pt x="2" y="152"/>
                  </a:lnTo>
                  <a:lnTo>
                    <a:pt x="0" y="162"/>
                  </a:lnTo>
                  <a:lnTo>
                    <a:pt x="0" y="162"/>
                  </a:lnTo>
                  <a:lnTo>
                    <a:pt x="2" y="168"/>
                  </a:lnTo>
                  <a:lnTo>
                    <a:pt x="4" y="174"/>
                  </a:lnTo>
                  <a:lnTo>
                    <a:pt x="8" y="176"/>
                  </a:lnTo>
                  <a:lnTo>
                    <a:pt x="12" y="176"/>
                  </a:lnTo>
                  <a:lnTo>
                    <a:pt x="26" y="176"/>
                  </a:lnTo>
                  <a:lnTo>
                    <a:pt x="26" y="176"/>
                  </a:lnTo>
                  <a:lnTo>
                    <a:pt x="28" y="166"/>
                  </a:lnTo>
                  <a:lnTo>
                    <a:pt x="32" y="158"/>
                  </a:lnTo>
                  <a:lnTo>
                    <a:pt x="42" y="138"/>
                  </a:lnTo>
                  <a:lnTo>
                    <a:pt x="54" y="122"/>
                  </a:lnTo>
                  <a:lnTo>
                    <a:pt x="68" y="108"/>
                  </a:lnTo>
                  <a:lnTo>
                    <a:pt x="68" y="108"/>
                  </a:lnTo>
                  <a:lnTo>
                    <a:pt x="84" y="132"/>
                  </a:lnTo>
                  <a:lnTo>
                    <a:pt x="104" y="158"/>
                  </a:lnTo>
                  <a:lnTo>
                    <a:pt x="104" y="158"/>
                  </a:lnTo>
                  <a:lnTo>
                    <a:pt x="112" y="168"/>
                  </a:lnTo>
                  <a:lnTo>
                    <a:pt x="120" y="174"/>
                  </a:lnTo>
                  <a:lnTo>
                    <a:pt x="128" y="178"/>
                  </a:lnTo>
                  <a:lnTo>
                    <a:pt x="138" y="178"/>
                  </a:lnTo>
                  <a:lnTo>
                    <a:pt x="138" y="178"/>
                  </a:lnTo>
                  <a:lnTo>
                    <a:pt x="144" y="178"/>
                  </a:lnTo>
                  <a:lnTo>
                    <a:pt x="148" y="176"/>
                  </a:lnTo>
                  <a:lnTo>
                    <a:pt x="152" y="170"/>
                  </a:lnTo>
                  <a:lnTo>
                    <a:pt x="152" y="166"/>
                  </a:lnTo>
                  <a:lnTo>
                    <a:pt x="152" y="166"/>
                  </a:lnTo>
                  <a:lnTo>
                    <a:pt x="146" y="164"/>
                  </a:lnTo>
                  <a:lnTo>
                    <a:pt x="140" y="158"/>
                  </a:lnTo>
                  <a:lnTo>
                    <a:pt x="132" y="148"/>
                  </a:lnTo>
                  <a:lnTo>
                    <a:pt x="122" y="134"/>
                  </a:lnTo>
                  <a:lnTo>
                    <a:pt x="122"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5" name="Freeform 38"/>
            <p:cNvSpPr>
              <a:spLocks/>
            </p:cNvSpPr>
            <p:nvPr userDrawn="1"/>
          </p:nvSpPr>
          <p:spPr bwMode="white">
            <a:xfrm>
              <a:off x="1156" y="214"/>
              <a:ext cx="136" cy="184"/>
            </a:xfrm>
            <a:custGeom>
              <a:avLst/>
              <a:gdLst>
                <a:gd name="T0" fmla="*/ 88 w 136"/>
                <a:gd name="T1" fmla="*/ 0 h 184"/>
                <a:gd name="T2" fmla="*/ 50 w 136"/>
                <a:gd name="T3" fmla="*/ 8 h 184"/>
                <a:gd name="T4" fmla="*/ 24 w 136"/>
                <a:gd name="T5" fmla="*/ 28 h 184"/>
                <a:gd name="T6" fmla="*/ 6 w 136"/>
                <a:gd name="T7" fmla="*/ 58 h 184"/>
                <a:gd name="T8" fmla="*/ 0 w 136"/>
                <a:gd name="T9" fmla="*/ 94 h 184"/>
                <a:gd name="T10" fmla="*/ 2 w 136"/>
                <a:gd name="T11" fmla="*/ 114 h 184"/>
                <a:gd name="T12" fmla="*/ 16 w 136"/>
                <a:gd name="T13" fmla="*/ 148 h 184"/>
                <a:gd name="T14" fmla="*/ 40 w 136"/>
                <a:gd name="T15" fmla="*/ 170 h 184"/>
                <a:gd name="T16" fmla="*/ 70 w 136"/>
                <a:gd name="T17" fmla="*/ 182 h 184"/>
                <a:gd name="T18" fmla="*/ 84 w 136"/>
                <a:gd name="T19" fmla="*/ 184 h 184"/>
                <a:gd name="T20" fmla="*/ 108 w 136"/>
                <a:gd name="T21" fmla="*/ 180 h 184"/>
                <a:gd name="T22" fmla="*/ 124 w 136"/>
                <a:gd name="T23" fmla="*/ 172 h 184"/>
                <a:gd name="T24" fmla="*/ 132 w 136"/>
                <a:gd name="T25" fmla="*/ 162 h 184"/>
                <a:gd name="T26" fmla="*/ 136 w 136"/>
                <a:gd name="T27" fmla="*/ 154 h 184"/>
                <a:gd name="T28" fmla="*/ 134 w 136"/>
                <a:gd name="T29" fmla="*/ 140 h 184"/>
                <a:gd name="T30" fmla="*/ 126 w 136"/>
                <a:gd name="T31" fmla="*/ 148 h 184"/>
                <a:gd name="T32" fmla="*/ 104 w 136"/>
                <a:gd name="T33" fmla="*/ 156 h 184"/>
                <a:gd name="T34" fmla="*/ 90 w 136"/>
                <a:gd name="T35" fmla="*/ 156 h 184"/>
                <a:gd name="T36" fmla="*/ 68 w 136"/>
                <a:gd name="T37" fmla="*/ 152 h 184"/>
                <a:gd name="T38" fmla="*/ 50 w 136"/>
                <a:gd name="T39" fmla="*/ 140 h 184"/>
                <a:gd name="T40" fmla="*/ 36 w 136"/>
                <a:gd name="T41" fmla="*/ 120 h 184"/>
                <a:gd name="T42" fmla="*/ 30 w 136"/>
                <a:gd name="T43" fmla="*/ 90 h 184"/>
                <a:gd name="T44" fmla="*/ 32 w 136"/>
                <a:gd name="T45" fmla="*/ 76 h 184"/>
                <a:gd name="T46" fmla="*/ 40 w 136"/>
                <a:gd name="T47" fmla="*/ 54 h 184"/>
                <a:gd name="T48" fmla="*/ 54 w 136"/>
                <a:gd name="T49" fmla="*/ 38 h 184"/>
                <a:gd name="T50" fmla="*/ 76 w 136"/>
                <a:gd name="T51" fmla="*/ 30 h 184"/>
                <a:gd name="T52" fmla="*/ 88 w 136"/>
                <a:gd name="T53" fmla="*/ 28 h 184"/>
                <a:gd name="T54" fmla="*/ 116 w 136"/>
                <a:gd name="T55" fmla="*/ 34 h 184"/>
                <a:gd name="T56" fmla="*/ 130 w 136"/>
                <a:gd name="T57" fmla="*/ 46 h 184"/>
                <a:gd name="T58" fmla="*/ 136 w 136"/>
                <a:gd name="T59" fmla="*/ 52 h 184"/>
                <a:gd name="T60" fmla="*/ 136 w 136"/>
                <a:gd name="T61" fmla="*/ 38 h 184"/>
                <a:gd name="T62" fmla="*/ 132 w 136"/>
                <a:gd name="T63" fmla="*/ 22 h 184"/>
                <a:gd name="T64" fmla="*/ 122 w 136"/>
                <a:gd name="T65" fmla="*/ 10 h 184"/>
                <a:gd name="T66" fmla="*/ 106 w 136"/>
                <a:gd name="T67" fmla="*/ 2 h 184"/>
                <a:gd name="T68" fmla="*/ 88 w 136"/>
                <a:gd name="T6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84">
                  <a:moveTo>
                    <a:pt x="88" y="0"/>
                  </a:moveTo>
                  <a:lnTo>
                    <a:pt x="88" y="0"/>
                  </a:lnTo>
                  <a:lnTo>
                    <a:pt x="68" y="2"/>
                  </a:lnTo>
                  <a:lnTo>
                    <a:pt x="50" y="8"/>
                  </a:lnTo>
                  <a:lnTo>
                    <a:pt x="36" y="16"/>
                  </a:lnTo>
                  <a:lnTo>
                    <a:pt x="24" y="28"/>
                  </a:lnTo>
                  <a:lnTo>
                    <a:pt x="12" y="42"/>
                  </a:lnTo>
                  <a:lnTo>
                    <a:pt x="6" y="58"/>
                  </a:lnTo>
                  <a:lnTo>
                    <a:pt x="0" y="76"/>
                  </a:lnTo>
                  <a:lnTo>
                    <a:pt x="0" y="94"/>
                  </a:lnTo>
                  <a:lnTo>
                    <a:pt x="0" y="94"/>
                  </a:lnTo>
                  <a:lnTo>
                    <a:pt x="2" y="114"/>
                  </a:lnTo>
                  <a:lnTo>
                    <a:pt x="8" y="132"/>
                  </a:lnTo>
                  <a:lnTo>
                    <a:pt x="16" y="148"/>
                  </a:lnTo>
                  <a:lnTo>
                    <a:pt x="28" y="160"/>
                  </a:lnTo>
                  <a:lnTo>
                    <a:pt x="40" y="170"/>
                  </a:lnTo>
                  <a:lnTo>
                    <a:pt x="56" y="178"/>
                  </a:lnTo>
                  <a:lnTo>
                    <a:pt x="70" y="182"/>
                  </a:lnTo>
                  <a:lnTo>
                    <a:pt x="84" y="184"/>
                  </a:lnTo>
                  <a:lnTo>
                    <a:pt x="84" y="184"/>
                  </a:lnTo>
                  <a:lnTo>
                    <a:pt x="98" y="184"/>
                  </a:lnTo>
                  <a:lnTo>
                    <a:pt x="108" y="180"/>
                  </a:lnTo>
                  <a:lnTo>
                    <a:pt x="118" y="178"/>
                  </a:lnTo>
                  <a:lnTo>
                    <a:pt x="124" y="172"/>
                  </a:lnTo>
                  <a:lnTo>
                    <a:pt x="130" y="168"/>
                  </a:lnTo>
                  <a:lnTo>
                    <a:pt x="132" y="162"/>
                  </a:lnTo>
                  <a:lnTo>
                    <a:pt x="134" y="158"/>
                  </a:lnTo>
                  <a:lnTo>
                    <a:pt x="136" y="154"/>
                  </a:lnTo>
                  <a:lnTo>
                    <a:pt x="136" y="140"/>
                  </a:lnTo>
                  <a:lnTo>
                    <a:pt x="134" y="140"/>
                  </a:lnTo>
                  <a:lnTo>
                    <a:pt x="134" y="140"/>
                  </a:lnTo>
                  <a:lnTo>
                    <a:pt x="126" y="148"/>
                  </a:lnTo>
                  <a:lnTo>
                    <a:pt x="116" y="152"/>
                  </a:lnTo>
                  <a:lnTo>
                    <a:pt x="104" y="156"/>
                  </a:lnTo>
                  <a:lnTo>
                    <a:pt x="90" y="156"/>
                  </a:lnTo>
                  <a:lnTo>
                    <a:pt x="90" y="156"/>
                  </a:lnTo>
                  <a:lnTo>
                    <a:pt x="78" y="156"/>
                  </a:lnTo>
                  <a:lnTo>
                    <a:pt x="68" y="152"/>
                  </a:lnTo>
                  <a:lnTo>
                    <a:pt x="58" y="148"/>
                  </a:lnTo>
                  <a:lnTo>
                    <a:pt x="50" y="140"/>
                  </a:lnTo>
                  <a:lnTo>
                    <a:pt x="42" y="132"/>
                  </a:lnTo>
                  <a:lnTo>
                    <a:pt x="36" y="120"/>
                  </a:lnTo>
                  <a:lnTo>
                    <a:pt x="32" y="106"/>
                  </a:lnTo>
                  <a:lnTo>
                    <a:pt x="30" y="90"/>
                  </a:lnTo>
                  <a:lnTo>
                    <a:pt x="30" y="90"/>
                  </a:lnTo>
                  <a:lnTo>
                    <a:pt x="32" y="76"/>
                  </a:lnTo>
                  <a:lnTo>
                    <a:pt x="34" y="64"/>
                  </a:lnTo>
                  <a:lnTo>
                    <a:pt x="40" y="54"/>
                  </a:lnTo>
                  <a:lnTo>
                    <a:pt x="46" y="46"/>
                  </a:lnTo>
                  <a:lnTo>
                    <a:pt x="54" y="38"/>
                  </a:lnTo>
                  <a:lnTo>
                    <a:pt x="64" y="32"/>
                  </a:lnTo>
                  <a:lnTo>
                    <a:pt x="76" y="30"/>
                  </a:lnTo>
                  <a:lnTo>
                    <a:pt x="88" y="28"/>
                  </a:lnTo>
                  <a:lnTo>
                    <a:pt x="88" y="28"/>
                  </a:lnTo>
                  <a:lnTo>
                    <a:pt x="102" y="30"/>
                  </a:lnTo>
                  <a:lnTo>
                    <a:pt x="116" y="34"/>
                  </a:lnTo>
                  <a:lnTo>
                    <a:pt x="126" y="42"/>
                  </a:lnTo>
                  <a:lnTo>
                    <a:pt x="130" y="46"/>
                  </a:lnTo>
                  <a:lnTo>
                    <a:pt x="134" y="52"/>
                  </a:lnTo>
                  <a:lnTo>
                    <a:pt x="136" y="52"/>
                  </a:lnTo>
                  <a:lnTo>
                    <a:pt x="136" y="38"/>
                  </a:lnTo>
                  <a:lnTo>
                    <a:pt x="136" y="38"/>
                  </a:lnTo>
                  <a:lnTo>
                    <a:pt x="134" y="30"/>
                  </a:lnTo>
                  <a:lnTo>
                    <a:pt x="132" y="22"/>
                  </a:lnTo>
                  <a:lnTo>
                    <a:pt x="128" y="16"/>
                  </a:lnTo>
                  <a:lnTo>
                    <a:pt x="122" y="10"/>
                  </a:lnTo>
                  <a:lnTo>
                    <a:pt x="114" y="6"/>
                  </a:lnTo>
                  <a:lnTo>
                    <a:pt x="106" y="2"/>
                  </a:lnTo>
                  <a:lnTo>
                    <a:pt x="96" y="0"/>
                  </a:lnTo>
                  <a:lnTo>
                    <a:pt x="88" y="0"/>
                  </a:lnTo>
                  <a:lnTo>
                    <a:pt x="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6" name="Freeform 39"/>
            <p:cNvSpPr>
              <a:spLocks noEditPoints="1"/>
            </p:cNvSpPr>
            <p:nvPr userDrawn="1"/>
          </p:nvSpPr>
          <p:spPr bwMode="white">
            <a:xfrm>
              <a:off x="1310" y="214"/>
              <a:ext cx="150" cy="184"/>
            </a:xfrm>
            <a:custGeom>
              <a:avLst/>
              <a:gdLst>
                <a:gd name="T0" fmla="*/ 150 w 150"/>
                <a:gd name="T1" fmla="*/ 62 h 184"/>
                <a:gd name="T2" fmla="*/ 144 w 150"/>
                <a:gd name="T3" fmla="*/ 38 h 184"/>
                <a:gd name="T4" fmla="*/ 130 w 150"/>
                <a:gd name="T5" fmla="*/ 18 h 184"/>
                <a:gd name="T6" fmla="*/ 108 w 150"/>
                <a:gd name="T7" fmla="*/ 4 h 184"/>
                <a:gd name="T8" fmla="*/ 82 w 150"/>
                <a:gd name="T9" fmla="*/ 0 h 184"/>
                <a:gd name="T10" fmla="*/ 66 w 150"/>
                <a:gd name="T11" fmla="*/ 2 h 184"/>
                <a:gd name="T12" fmla="*/ 36 w 150"/>
                <a:gd name="T13" fmla="*/ 14 h 184"/>
                <a:gd name="T14" fmla="*/ 14 w 150"/>
                <a:gd name="T15" fmla="*/ 40 h 184"/>
                <a:gd name="T16" fmla="*/ 2 w 150"/>
                <a:gd name="T17" fmla="*/ 74 h 184"/>
                <a:gd name="T18" fmla="*/ 0 w 150"/>
                <a:gd name="T19" fmla="*/ 96 h 184"/>
                <a:gd name="T20" fmla="*/ 6 w 150"/>
                <a:gd name="T21" fmla="*/ 130 h 184"/>
                <a:gd name="T22" fmla="*/ 24 w 150"/>
                <a:gd name="T23" fmla="*/ 160 h 184"/>
                <a:gd name="T24" fmla="*/ 50 w 150"/>
                <a:gd name="T25" fmla="*/ 178 h 184"/>
                <a:gd name="T26" fmla="*/ 84 w 150"/>
                <a:gd name="T27" fmla="*/ 184 h 184"/>
                <a:gd name="T28" fmla="*/ 98 w 150"/>
                <a:gd name="T29" fmla="*/ 184 h 184"/>
                <a:gd name="T30" fmla="*/ 120 w 150"/>
                <a:gd name="T31" fmla="*/ 178 h 184"/>
                <a:gd name="T32" fmla="*/ 134 w 150"/>
                <a:gd name="T33" fmla="*/ 170 h 184"/>
                <a:gd name="T34" fmla="*/ 142 w 150"/>
                <a:gd name="T35" fmla="*/ 158 h 184"/>
                <a:gd name="T36" fmla="*/ 142 w 150"/>
                <a:gd name="T37" fmla="*/ 138 h 184"/>
                <a:gd name="T38" fmla="*/ 142 w 150"/>
                <a:gd name="T39" fmla="*/ 138 h 184"/>
                <a:gd name="T40" fmla="*/ 120 w 150"/>
                <a:gd name="T41" fmla="*/ 150 h 184"/>
                <a:gd name="T42" fmla="*/ 88 w 150"/>
                <a:gd name="T43" fmla="*/ 156 h 184"/>
                <a:gd name="T44" fmla="*/ 76 w 150"/>
                <a:gd name="T45" fmla="*/ 156 h 184"/>
                <a:gd name="T46" fmla="*/ 56 w 150"/>
                <a:gd name="T47" fmla="*/ 148 h 184"/>
                <a:gd name="T48" fmla="*/ 42 w 150"/>
                <a:gd name="T49" fmla="*/ 134 h 184"/>
                <a:gd name="T50" fmla="*/ 32 w 150"/>
                <a:gd name="T51" fmla="*/ 116 h 184"/>
                <a:gd name="T52" fmla="*/ 74 w 150"/>
                <a:gd name="T53" fmla="*/ 106 h 184"/>
                <a:gd name="T54" fmla="*/ 96 w 150"/>
                <a:gd name="T55" fmla="*/ 106 h 184"/>
                <a:gd name="T56" fmla="*/ 126 w 150"/>
                <a:gd name="T57" fmla="*/ 100 h 184"/>
                <a:gd name="T58" fmla="*/ 142 w 150"/>
                <a:gd name="T59" fmla="*/ 90 h 184"/>
                <a:gd name="T60" fmla="*/ 150 w 150"/>
                <a:gd name="T61" fmla="*/ 72 h 184"/>
                <a:gd name="T62" fmla="*/ 150 w 150"/>
                <a:gd name="T63" fmla="*/ 62 h 184"/>
                <a:gd name="T64" fmla="*/ 30 w 150"/>
                <a:gd name="T65" fmla="*/ 74 h 184"/>
                <a:gd name="T66" fmla="*/ 32 w 150"/>
                <a:gd name="T67" fmla="*/ 66 h 184"/>
                <a:gd name="T68" fmla="*/ 38 w 150"/>
                <a:gd name="T69" fmla="*/ 50 h 184"/>
                <a:gd name="T70" fmla="*/ 52 w 150"/>
                <a:gd name="T71" fmla="*/ 36 h 184"/>
                <a:gd name="T72" fmla="*/ 70 w 150"/>
                <a:gd name="T73" fmla="*/ 28 h 184"/>
                <a:gd name="T74" fmla="*/ 80 w 150"/>
                <a:gd name="T75" fmla="*/ 28 h 184"/>
                <a:gd name="T76" fmla="*/ 98 w 150"/>
                <a:gd name="T77" fmla="*/ 30 h 184"/>
                <a:gd name="T78" fmla="*/ 110 w 150"/>
                <a:gd name="T79" fmla="*/ 38 h 184"/>
                <a:gd name="T80" fmla="*/ 118 w 150"/>
                <a:gd name="T81" fmla="*/ 50 h 184"/>
                <a:gd name="T82" fmla="*/ 120 w 150"/>
                <a:gd name="T83" fmla="*/ 64 h 184"/>
                <a:gd name="T84" fmla="*/ 120 w 150"/>
                <a:gd name="T85" fmla="*/ 68 h 184"/>
                <a:gd name="T86" fmla="*/ 116 w 150"/>
                <a:gd name="T87" fmla="*/ 74 h 184"/>
                <a:gd name="T88" fmla="*/ 96 w 150"/>
                <a:gd name="T89" fmla="*/ 80 h 184"/>
                <a:gd name="T90" fmla="*/ 30 w 150"/>
                <a:gd name="T91" fmla="*/ 8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84">
                  <a:moveTo>
                    <a:pt x="150" y="62"/>
                  </a:moveTo>
                  <a:lnTo>
                    <a:pt x="150" y="62"/>
                  </a:lnTo>
                  <a:lnTo>
                    <a:pt x="148" y="48"/>
                  </a:lnTo>
                  <a:lnTo>
                    <a:pt x="144" y="38"/>
                  </a:lnTo>
                  <a:lnTo>
                    <a:pt x="138" y="26"/>
                  </a:lnTo>
                  <a:lnTo>
                    <a:pt x="130" y="18"/>
                  </a:lnTo>
                  <a:lnTo>
                    <a:pt x="120" y="10"/>
                  </a:lnTo>
                  <a:lnTo>
                    <a:pt x="108" y="4"/>
                  </a:lnTo>
                  <a:lnTo>
                    <a:pt x="96" y="2"/>
                  </a:lnTo>
                  <a:lnTo>
                    <a:pt x="82" y="0"/>
                  </a:lnTo>
                  <a:lnTo>
                    <a:pt x="82" y="0"/>
                  </a:lnTo>
                  <a:lnTo>
                    <a:pt x="66" y="2"/>
                  </a:lnTo>
                  <a:lnTo>
                    <a:pt x="50" y="6"/>
                  </a:lnTo>
                  <a:lnTo>
                    <a:pt x="36" y="14"/>
                  </a:lnTo>
                  <a:lnTo>
                    <a:pt x="24" y="26"/>
                  </a:lnTo>
                  <a:lnTo>
                    <a:pt x="14" y="40"/>
                  </a:lnTo>
                  <a:lnTo>
                    <a:pt x="6" y="56"/>
                  </a:lnTo>
                  <a:lnTo>
                    <a:pt x="2" y="74"/>
                  </a:lnTo>
                  <a:lnTo>
                    <a:pt x="0" y="96"/>
                  </a:lnTo>
                  <a:lnTo>
                    <a:pt x="0" y="96"/>
                  </a:lnTo>
                  <a:lnTo>
                    <a:pt x="2" y="114"/>
                  </a:lnTo>
                  <a:lnTo>
                    <a:pt x="6" y="130"/>
                  </a:lnTo>
                  <a:lnTo>
                    <a:pt x="14" y="146"/>
                  </a:lnTo>
                  <a:lnTo>
                    <a:pt x="24" y="160"/>
                  </a:lnTo>
                  <a:lnTo>
                    <a:pt x="36" y="170"/>
                  </a:lnTo>
                  <a:lnTo>
                    <a:pt x="50" y="178"/>
                  </a:lnTo>
                  <a:lnTo>
                    <a:pt x="66" y="182"/>
                  </a:lnTo>
                  <a:lnTo>
                    <a:pt x="84" y="184"/>
                  </a:lnTo>
                  <a:lnTo>
                    <a:pt x="84" y="184"/>
                  </a:lnTo>
                  <a:lnTo>
                    <a:pt x="98" y="184"/>
                  </a:lnTo>
                  <a:lnTo>
                    <a:pt x="110" y="182"/>
                  </a:lnTo>
                  <a:lnTo>
                    <a:pt x="120" y="178"/>
                  </a:lnTo>
                  <a:lnTo>
                    <a:pt x="128" y="174"/>
                  </a:lnTo>
                  <a:lnTo>
                    <a:pt x="134" y="170"/>
                  </a:lnTo>
                  <a:lnTo>
                    <a:pt x="140" y="164"/>
                  </a:lnTo>
                  <a:lnTo>
                    <a:pt x="142" y="158"/>
                  </a:lnTo>
                  <a:lnTo>
                    <a:pt x="142" y="152"/>
                  </a:lnTo>
                  <a:lnTo>
                    <a:pt x="142" y="138"/>
                  </a:lnTo>
                  <a:lnTo>
                    <a:pt x="142" y="138"/>
                  </a:lnTo>
                  <a:lnTo>
                    <a:pt x="142" y="138"/>
                  </a:lnTo>
                  <a:lnTo>
                    <a:pt x="132" y="144"/>
                  </a:lnTo>
                  <a:lnTo>
                    <a:pt x="120" y="150"/>
                  </a:lnTo>
                  <a:lnTo>
                    <a:pt x="106" y="154"/>
                  </a:lnTo>
                  <a:lnTo>
                    <a:pt x="88" y="156"/>
                  </a:lnTo>
                  <a:lnTo>
                    <a:pt x="88" y="156"/>
                  </a:lnTo>
                  <a:lnTo>
                    <a:pt x="76" y="156"/>
                  </a:lnTo>
                  <a:lnTo>
                    <a:pt x="66" y="152"/>
                  </a:lnTo>
                  <a:lnTo>
                    <a:pt x="56" y="148"/>
                  </a:lnTo>
                  <a:lnTo>
                    <a:pt x="48" y="142"/>
                  </a:lnTo>
                  <a:lnTo>
                    <a:pt x="42" y="134"/>
                  </a:lnTo>
                  <a:lnTo>
                    <a:pt x="36" y="126"/>
                  </a:lnTo>
                  <a:lnTo>
                    <a:pt x="32" y="116"/>
                  </a:lnTo>
                  <a:lnTo>
                    <a:pt x="30" y="106"/>
                  </a:lnTo>
                  <a:lnTo>
                    <a:pt x="74" y="106"/>
                  </a:lnTo>
                  <a:lnTo>
                    <a:pt x="74" y="106"/>
                  </a:lnTo>
                  <a:lnTo>
                    <a:pt x="96" y="106"/>
                  </a:lnTo>
                  <a:lnTo>
                    <a:pt x="112" y="104"/>
                  </a:lnTo>
                  <a:lnTo>
                    <a:pt x="126" y="100"/>
                  </a:lnTo>
                  <a:lnTo>
                    <a:pt x="136" y="96"/>
                  </a:lnTo>
                  <a:lnTo>
                    <a:pt x="142" y="90"/>
                  </a:lnTo>
                  <a:lnTo>
                    <a:pt x="146" y="82"/>
                  </a:lnTo>
                  <a:lnTo>
                    <a:pt x="150" y="72"/>
                  </a:lnTo>
                  <a:lnTo>
                    <a:pt x="150" y="62"/>
                  </a:lnTo>
                  <a:lnTo>
                    <a:pt x="150" y="62"/>
                  </a:lnTo>
                  <a:close/>
                  <a:moveTo>
                    <a:pt x="30" y="82"/>
                  </a:moveTo>
                  <a:lnTo>
                    <a:pt x="30" y="74"/>
                  </a:lnTo>
                  <a:lnTo>
                    <a:pt x="30" y="74"/>
                  </a:lnTo>
                  <a:lnTo>
                    <a:pt x="32" y="66"/>
                  </a:lnTo>
                  <a:lnTo>
                    <a:pt x="34" y="58"/>
                  </a:lnTo>
                  <a:lnTo>
                    <a:pt x="38" y="50"/>
                  </a:lnTo>
                  <a:lnTo>
                    <a:pt x="44" y="42"/>
                  </a:lnTo>
                  <a:lnTo>
                    <a:pt x="52" y="36"/>
                  </a:lnTo>
                  <a:lnTo>
                    <a:pt x="60" y="32"/>
                  </a:lnTo>
                  <a:lnTo>
                    <a:pt x="70" y="28"/>
                  </a:lnTo>
                  <a:lnTo>
                    <a:pt x="80" y="28"/>
                  </a:lnTo>
                  <a:lnTo>
                    <a:pt x="80" y="28"/>
                  </a:lnTo>
                  <a:lnTo>
                    <a:pt x="90" y="28"/>
                  </a:lnTo>
                  <a:lnTo>
                    <a:pt x="98" y="30"/>
                  </a:lnTo>
                  <a:lnTo>
                    <a:pt x="104" y="34"/>
                  </a:lnTo>
                  <a:lnTo>
                    <a:pt x="110" y="38"/>
                  </a:lnTo>
                  <a:lnTo>
                    <a:pt x="116" y="44"/>
                  </a:lnTo>
                  <a:lnTo>
                    <a:pt x="118" y="50"/>
                  </a:lnTo>
                  <a:lnTo>
                    <a:pt x="120" y="56"/>
                  </a:lnTo>
                  <a:lnTo>
                    <a:pt x="120" y="64"/>
                  </a:lnTo>
                  <a:lnTo>
                    <a:pt x="120" y="64"/>
                  </a:lnTo>
                  <a:lnTo>
                    <a:pt x="120" y="68"/>
                  </a:lnTo>
                  <a:lnTo>
                    <a:pt x="118" y="72"/>
                  </a:lnTo>
                  <a:lnTo>
                    <a:pt x="116" y="74"/>
                  </a:lnTo>
                  <a:lnTo>
                    <a:pt x="112" y="78"/>
                  </a:lnTo>
                  <a:lnTo>
                    <a:pt x="96" y="80"/>
                  </a:lnTo>
                  <a:lnTo>
                    <a:pt x="70" y="82"/>
                  </a:lnTo>
                  <a:lnTo>
                    <a:pt x="30"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7" name="Freeform 40"/>
            <p:cNvSpPr>
              <a:spLocks/>
            </p:cNvSpPr>
            <p:nvPr userDrawn="1"/>
          </p:nvSpPr>
          <p:spPr bwMode="white">
            <a:xfrm>
              <a:off x="1488" y="156"/>
              <a:ext cx="78" cy="240"/>
            </a:xfrm>
            <a:custGeom>
              <a:avLst/>
              <a:gdLst>
                <a:gd name="T0" fmla="*/ 32 w 78"/>
                <a:gd name="T1" fmla="*/ 184 h 240"/>
                <a:gd name="T2" fmla="*/ 32 w 78"/>
                <a:gd name="T3" fmla="*/ 22 h 240"/>
                <a:gd name="T4" fmla="*/ 32 w 78"/>
                <a:gd name="T5" fmla="*/ 22 h 240"/>
                <a:gd name="T6" fmla="*/ 30 w 78"/>
                <a:gd name="T7" fmla="*/ 12 h 240"/>
                <a:gd name="T8" fmla="*/ 26 w 78"/>
                <a:gd name="T9" fmla="*/ 6 h 240"/>
                <a:gd name="T10" fmla="*/ 18 w 78"/>
                <a:gd name="T11" fmla="*/ 2 h 240"/>
                <a:gd name="T12" fmla="*/ 10 w 78"/>
                <a:gd name="T13" fmla="*/ 0 h 240"/>
                <a:gd name="T14" fmla="*/ 0 w 78"/>
                <a:gd name="T15" fmla="*/ 0 h 240"/>
                <a:gd name="T16" fmla="*/ 0 w 78"/>
                <a:gd name="T17" fmla="*/ 188 h 240"/>
                <a:gd name="T18" fmla="*/ 0 w 78"/>
                <a:gd name="T19" fmla="*/ 188 h 240"/>
                <a:gd name="T20" fmla="*/ 2 w 78"/>
                <a:gd name="T21" fmla="*/ 200 h 240"/>
                <a:gd name="T22" fmla="*/ 4 w 78"/>
                <a:gd name="T23" fmla="*/ 210 h 240"/>
                <a:gd name="T24" fmla="*/ 8 w 78"/>
                <a:gd name="T25" fmla="*/ 220 h 240"/>
                <a:gd name="T26" fmla="*/ 14 w 78"/>
                <a:gd name="T27" fmla="*/ 228 h 240"/>
                <a:gd name="T28" fmla="*/ 22 w 78"/>
                <a:gd name="T29" fmla="*/ 232 h 240"/>
                <a:gd name="T30" fmla="*/ 32 w 78"/>
                <a:gd name="T31" fmla="*/ 238 h 240"/>
                <a:gd name="T32" fmla="*/ 42 w 78"/>
                <a:gd name="T33" fmla="*/ 240 h 240"/>
                <a:gd name="T34" fmla="*/ 54 w 78"/>
                <a:gd name="T35" fmla="*/ 240 h 240"/>
                <a:gd name="T36" fmla="*/ 54 w 78"/>
                <a:gd name="T37" fmla="*/ 240 h 240"/>
                <a:gd name="T38" fmla="*/ 64 w 78"/>
                <a:gd name="T39" fmla="*/ 240 h 240"/>
                <a:gd name="T40" fmla="*/ 72 w 78"/>
                <a:gd name="T41" fmla="*/ 236 h 240"/>
                <a:gd name="T42" fmla="*/ 78 w 78"/>
                <a:gd name="T43" fmla="*/ 230 h 240"/>
                <a:gd name="T44" fmla="*/ 78 w 78"/>
                <a:gd name="T45" fmla="*/ 222 h 240"/>
                <a:gd name="T46" fmla="*/ 78 w 78"/>
                <a:gd name="T47" fmla="*/ 212 h 240"/>
                <a:gd name="T48" fmla="*/ 58 w 78"/>
                <a:gd name="T49" fmla="*/ 212 h 240"/>
                <a:gd name="T50" fmla="*/ 58 w 78"/>
                <a:gd name="T51" fmla="*/ 212 h 240"/>
                <a:gd name="T52" fmla="*/ 48 w 78"/>
                <a:gd name="T53" fmla="*/ 212 h 240"/>
                <a:gd name="T54" fmla="*/ 38 w 78"/>
                <a:gd name="T55" fmla="*/ 206 h 240"/>
                <a:gd name="T56" fmla="*/ 36 w 78"/>
                <a:gd name="T57" fmla="*/ 202 h 240"/>
                <a:gd name="T58" fmla="*/ 34 w 78"/>
                <a:gd name="T59" fmla="*/ 198 h 240"/>
                <a:gd name="T60" fmla="*/ 32 w 78"/>
                <a:gd name="T61" fmla="*/ 192 h 240"/>
                <a:gd name="T62" fmla="*/ 32 w 78"/>
                <a:gd name="T63" fmla="*/ 184 h 240"/>
                <a:gd name="T64" fmla="*/ 32 w 78"/>
                <a:gd name="T65"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240">
                  <a:moveTo>
                    <a:pt x="32" y="184"/>
                  </a:moveTo>
                  <a:lnTo>
                    <a:pt x="32" y="22"/>
                  </a:lnTo>
                  <a:lnTo>
                    <a:pt x="32" y="22"/>
                  </a:lnTo>
                  <a:lnTo>
                    <a:pt x="30" y="12"/>
                  </a:lnTo>
                  <a:lnTo>
                    <a:pt x="26" y="6"/>
                  </a:lnTo>
                  <a:lnTo>
                    <a:pt x="18" y="2"/>
                  </a:lnTo>
                  <a:lnTo>
                    <a:pt x="10" y="0"/>
                  </a:lnTo>
                  <a:lnTo>
                    <a:pt x="0" y="0"/>
                  </a:lnTo>
                  <a:lnTo>
                    <a:pt x="0" y="188"/>
                  </a:lnTo>
                  <a:lnTo>
                    <a:pt x="0" y="188"/>
                  </a:lnTo>
                  <a:lnTo>
                    <a:pt x="2" y="200"/>
                  </a:lnTo>
                  <a:lnTo>
                    <a:pt x="4" y="210"/>
                  </a:lnTo>
                  <a:lnTo>
                    <a:pt x="8" y="220"/>
                  </a:lnTo>
                  <a:lnTo>
                    <a:pt x="14" y="228"/>
                  </a:lnTo>
                  <a:lnTo>
                    <a:pt x="22" y="232"/>
                  </a:lnTo>
                  <a:lnTo>
                    <a:pt x="32" y="238"/>
                  </a:lnTo>
                  <a:lnTo>
                    <a:pt x="42" y="240"/>
                  </a:lnTo>
                  <a:lnTo>
                    <a:pt x="54" y="240"/>
                  </a:lnTo>
                  <a:lnTo>
                    <a:pt x="54" y="240"/>
                  </a:lnTo>
                  <a:lnTo>
                    <a:pt x="64" y="240"/>
                  </a:lnTo>
                  <a:lnTo>
                    <a:pt x="72" y="236"/>
                  </a:lnTo>
                  <a:lnTo>
                    <a:pt x="78" y="230"/>
                  </a:lnTo>
                  <a:lnTo>
                    <a:pt x="78" y="222"/>
                  </a:lnTo>
                  <a:lnTo>
                    <a:pt x="78" y="212"/>
                  </a:lnTo>
                  <a:lnTo>
                    <a:pt x="58" y="212"/>
                  </a:lnTo>
                  <a:lnTo>
                    <a:pt x="58" y="212"/>
                  </a:lnTo>
                  <a:lnTo>
                    <a:pt x="48" y="212"/>
                  </a:lnTo>
                  <a:lnTo>
                    <a:pt x="38" y="206"/>
                  </a:lnTo>
                  <a:lnTo>
                    <a:pt x="36" y="202"/>
                  </a:lnTo>
                  <a:lnTo>
                    <a:pt x="34" y="198"/>
                  </a:lnTo>
                  <a:lnTo>
                    <a:pt x="32" y="192"/>
                  </a:lnTo>
                  <a:lnTo>
                    <a:pt x="32" y="184"/>
                  </a:lnTo>
                  <a:lnTo>
                    <a:pt x="32"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8" name="Freeform 41"/>
            <p:cNvSpPr>
              <a:spLocks/>
            </p:cNvSpPr>
            <p:nvPr userDrawn="1"/>
          </p:nvSpPr>
          <p:spPr bwMode="white">
            <a:xfrm>
              <a:off x="1586" y="156"/>
              <a:ext cx="78" cy="240"/>
            </a:xfrm>
            <a:custGeom>
              <a:avLst/>
              <a:gdLst>
                <a:gd name="T0" fmla="*/ 32 w 78"/>
                <a:gd name="T1" fmla="*/ 184 h 240"/>
                <a:gd name="T2" fmla="*/ 32 w 78"/>
                <a:gd name="T3" fmla="*/ 22 h 240"/>
                <a:gd name="T4" fmla="*/ 32 w 78"/>
                <a:gd name="T5" fmla="*/ 22 h 240"/>
                <a:gd name="T6" fmla="*/ 30 w 78"/>
                <a:gd name="T7" fmla="*/ 12 h 240"/>
                <a:gd name="T8" fmla="*/ 26 w 78"/>
                <a:gd name="T9" fmla="*/ 6 h 240"/>
                <a:gd name="T10" fmla="*/ 18 w 78"/>
                <a:gd name="T11" fmla="*/ 2 h 240"/>
                <a:gd name="T12" fmla="*/ 10 w 78"/>
                <a:gd name="T13" fmla="*/ 0 h 240"/>
                <a:gd name="T14" fmla="*/ 0 w 78"/>
                <a:gd name="T15" fmla="*/ 0 h 240"/>
                <a:gd name="T16" fmla="*/ 0 w 78"/>
                <a:gd name="T17" fmla="*/ 188 h 240"/>
                <a:gd name="T18" fmla="*/ 0 w 78"/>
                <a:gd name="T19" fmla="*/ 188 h 240"/>
                <a:gd name="T20" fmla="*/ 2 w 78"/>
                <a:gd name="T21" fmla="*/ 200 h 240"/>
                <a:gd name="T22" fmla="*/ 4 w 78"/>
                <a:gd name="T23" fmla="*/ 210 h 240"/>
                <a:gd name="T24" fmla="*/ 8 w 78"/>
                <a:gd name="T25" fmla="*/ 220 h 240"/>
                <a:gd name="T26" fmla="*/ 14 w 78"/>
                <a:gd name="T27" fmla="*/ 228 h 240"/>
                <a:gd name="T28" fmla="*/ 22 w 78"/>
                <a:gd name="T29" fmla="*/ 232 h 240"/>
                <a:gd name="T30" fmla="*/ 32 w 78"/>
                <a:gd name="T31" fmla="*/ 238 h 240"/>
                <a:gd name="T32" fmla="*/ 42 w 78"/>
                <a:gd name="T33" fmla="*/ 240 h 240"/>
                <a:gd name="T34" fmla="*/ 54 w 78"/>
                <a:gd name="T35" fmla="*/ 240 h 240"/>
                <a:gd name="T36" fmla="*/ 54 w 78"/>
                <a:gd name="T37" fmla="*/ 240 h 240"/>
                <a:gd name="T38" fmla="*/ 64 w 78"/>
                <a:gd name="T39" fmla="*/ 240 h 240"/>
                <a:gd name="T40" fmla="*/ 72 w 78"/>
                <a:gd name="T41" fmla="*/ 236 h 240"/>
                <a:gd name="T42" fmla="*/ 78 w 78"/>
                <a:gd name="T43" fmla="*/ 230 h 240"/>
                <a:gd name="T44" fmla="*/ 78 w 78"/>
                <a:gd name="T45" fmla="*/ 222 h 240"/>
                <a:gd name="T46" fmla="*/ 78 w 78"/>
                <a:gd name="T47" fmla="*/ 212 h 240"/>
                <a:gd name="T48" fmla="*/ 58 w 78"/>
                <a:gd name="T49" fmla="*/ 212 h 240"/>
                <a:gd name="T50" fmla="*/ 58 w 78"/>
                <a:gd name="T51" fmla="*/ 212 h 240"/>
                <a:gd name="T52" fmla="*/ 48 w 78"/>
                <a:gd name="T53" fmla="*/ 212 h 240"/>
                <a:gd name="T54" fmla="*/ 38 w 78"/>
                <a:gd name="T55" fmla="*/ 206 h 240"/>
                <a:gd name="T56" fmla="*/ 36 w 78"/>
                <a:gd name="T57" fmla="*/ 202 h 240"/>
                <a:gd name="T58" fmla="*/ 34 w 78"/>
                <a:gd name="T59" fmla="*/ 198 h 240"/>
                <a:gd name="T60" fmla="*/ 32 w 78"/>
                <a:gd name="T61" fmla="*/ 192 h 240"/>
                <a:gd name="T62" fmla="*/ 32 w 78"/>
                <a:gd name="T63" fmla="*/ 184 h 240"/>
                <a:gd name="T64" fmla="*/ 32 w 78"/>
                <a:gd name="T65"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240">
                  <a:moveTo>
                    <a:pt x="32" y="184"/>
                  </a:moveTo>
                  <a:lnTo>
                    <a:pt x="32" y="22"/>
                  </a:lnTo>
                  <a:lnTo>
                    <a:pt x="32" y="22"/>
                  </a:lnTo>
                  <a:lnTo>
                    <a:pt x="30" y="12"/>
                  </a:lnTo>
                  <a:lnTo>
                    <a:pt x="26" y="6"/>
                  </a:lnTo>
                  <a:lnTo>
                    <a:pt x="18" y="2"/>
                  </a:lnTo>
                  <a:lnTo>
                    <a:pt x="10" y="0"/>
                  </a:lnTo>
                  <a:lnTo>
                    <a:pt x="0" y="0"/>
                  </a:lnTo>
                  <a:lnTo>
                    <a:pt x="0" y="188"/>
                  </a:lnTo>
                  <a:lnTo>
                    <a:pt x="0" y="188"/>
                  </a:lnTo>
                  <a:lnTo>
                    <a:pt x="2" y="200"/>
                  </a:lnTo>
                  <a:lnTo>
                    <a:pt x="4" y="210"/>
                  </a:lnTo>
                  <a:lnTo>
                    <a:pt x="8" y="220"/>
                  </a:lnTo>
                  <a:lnTo>
                    <a:pt x="14" y="228"/>
                  </a:lnTo>
                  <a:lnTo>
                    <a:pt x="22" y="232"/>
                  </a:lnTo>
                  <a:lnTo>
                    <a:pt x="32" y="238"/>
                  </a:lnTo>
                  <a:lnTo>
                    <a:pt x="42" y="240"/>
                  </a:lnTo>
                  <a:lnTo>
                    <a:pt x="54" y="240"/>
                  </a:lnTo>
                  <a:lnTo>
                    <a:pt x="54" y="240"/>
                  </a:lnTo>
                  <a:lnTo>
                    <a:pt x="64" y="240"/>
                  </a:lnTo>
                  <a:lnTo>
                    <a:pt x="72" y="236"/>
                  </a:lnTo>
                  <a:lnTo>
                    <a:pt x="78" y="230"/>
                  </a:lnTo>
                  <a:lnTo>
                    <a:pt x="78" y="222"/>
                  </a:lnTo>
                  <a:lnTo>
                    <a:pt x="78" y="212"/>
                  </a:lnTo>
                  <a:lnTo>
                    <a:pt x="58" y="212"/>
                  </a:lnTo>
                  <a:lnTo>
                    <a:pt x="58" y="212"/>
                  </a:lnTo>
                  <a:lnTo>
                    <a:pt x="48" y="212"/>
                  </a:lnTo>
                  <a:lnTo>
                    <a:pt x="38" y="206"/>
                  </a:lnTo>
                  <a:lnTo>
                    <a:pt x="36" y="202"/>
                  </a:lnTo>
                  <a:lnTo>
                    <a:pt x="34" y="198"/>
                  </a:lnTo>
                  <a:lnTo>
                    <a:pt x="32" y="192"/>
                  </a:lnTo>
                  <a:lnTo>
                    <a:pt x="32" y="184"/>
                  </a:lnTo>
                  <a:lnTo>
                    <a:pt x="32"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9" name="Freeform 42"/>
            <p:cNvSpPr>
              <a:spLocks noEditPoints="1"/>
            </p:cNvSpPr>
            <p:nvPr userDrawn="1"/>
          </p:nvSpPr>
          <p:spPr bwMode="white">
            <a:xfrm>
              <a:off x="1676" y="214"/>
              <a:ext cx="150" cy="184"/>
            </a:xfrm>
            <a:custGeom>
              <a:avLst/>
              <a:gdLst>
                <a:gd name="T0" fmla="*/ 150 w 150"/>
                <a:gd name="T1" fmla="*/ 62 h 184"/>
                <a:gd name="T2" fmla="*/ 144 w 150"/>
                <a:gd name="T3" fmla="*/ 38 h 184"/>
                <a:gd name="T4" fmla="*/ 130 w 150"/>
                <a:gd name="T5" fmla="*/ 18 h 184"/>
                <a:gd name="T6" fmla="*/ 108 w 150"/>
                <a:gd name="T7" fmla="*/ 4 h 184"/>
                <a:gd name="T8" fmla="*/ 84 w 150"/>
                <a:gd name="T9" fmla="*/ 0 h 184"/>
                <a:gd name="T10" fmla="*/ 66 w 150"/>
                <a:gd name="T11" fmla="*/ 2 h 184"/>
                <a:gd name="T12" fmla="*/ 36 w 150"/>
                <a:gd name="T13" fmla="*/ 14 h 184"/>
                <a:gd name="T14" fmla="*/ 14 w 150"/>
                <a:gd name="T15" fmla="*/ 40 h 184"/>
                <a:gd name="T16" fmla="*/ 2 w 150"/>
                <a:gd name="T17" fmla="*/ 74 h 184"/>
                <a:gd name="T18" fmla="*/ 0 w 150"/>
                <a:gd name="T19" fmla="*/ 96 h 184"/>
                <a:gd name="T20" fmla="*/ 6 w 150"/>
                <a:gd name="T21" fmla="*/ 130 h 184"/>
                <a:gd name="T22" fmla="*/ 24 w 150"/>
                <a:gd name="T23" fmla="*/ 160 h 184"/>
                <a:gd name="T24" fmla="*/ 50 w 150"/>
                <a:gd name="T25" fmla="*/ 178 h 184"/>
                <a:gd name="T26" fmla="*/ 84 w 150"/>
                <a:gd name="T27" fmla="*/ 184 h 184"/>
                <a:gd name="T28" fmla="*/ 98 w 150"/>
                <a:gd name="T29" fmla="*/ 184 h 184"/>
                <a:gd name="T30" fmla="*/ 120 w 150"/>
                <a:gd name="T31" fmla="*/ 178 h 184"/>
                <a:gd name="T32" fmla="*/ 134 w 150"/>
                <a:gd name="T33" fmla="*/ 170 h 184"/>
                <a:gd name="T34" fmla="*/ 142 w 150"/>
                <a:gd name="T35" fmla="*/ 158 h 184"/>
                <a:gd name="T36" fmla="*/ 144 w 150"/>
                <a:gd name="T37" fmla="*/ 138 h 184"/>
                <a:gd name="T38" fmla="*/ 142 w 150"/>
                <a:gd name="T39" fmla="*/ 138 h 184"/>
                <a:gd name="T40" fmla="*/ 122 w 150"/>
                <a:gd name="T41" fmla="*/ 150 h 184"/>
                <a:gd name="T42" fmla="*/ 88 w 150"/>
                <a:gd name="T43" fmla="*/ 156 h 184"/>
                <a:gd name="T44" fmla="*/ 76 w 150"/>
                <a:gd name="T45" fmla="*/ 156 h 184"/>
                <a:gd name="T46" fmla="*/ 56 w 150"/>
                <a:gd name="T47" fmla="*/ 148 h 184"/>
                <a:gd name="T48" fmla="*/ 42 w 150"/>
                <a:gd name="T49" fmla="*/ 134 h 184"/>
                <a:gd name="T50" fmla="*/ 34 w 150"/>
                <a:gd name="T51" fmla="*/ 116 h 184"/>
                <a:gd name="T52" fmla="*/ 74 w 150"/>
                <a:gd name="T53" fmla="*/ 106 h 184"/>
                <a:gd name="T54" fmla="*/ 96 w 150"/>
                <a:gd name="T55" fmla="*/ 106 h 184"/>
                <a:gd name="T56" fmla="*/ 126 w 150"/>
                <a:gd name="T57" fmla="*/ 100 h 184"/>
                <a:gd name="T58" fmla="*/ 142 w 150"/>
                <a:gd name="T59" fmla="*/ 90 h 184"/>
                <a:gd name="T60" fmla="*/ 150 w 150"/>
                <a:gd name="T61" fmla="*/ 72 h 184"/>
                <a:gd name="T62" fmla="*/ 150 w 150"/>
                <a:gd name="T63" fmla="*/ 62 h 184"/>
                <a:gd name="T64" fmla="*/ 32 w 150"/>
                <a:gd name="T65" fmla="*/ 74 h 184"/>
                <a:gd name="T66" fmla="*/ 32 w 150"/>
                <a:gd name="T67" fmla="*/ 66 h 184"/>
                <a:gd name="T68" fmla="*/ 40 w 150"/>
                <a:gd name="T69" fmla="*/ 50 h 184"/>
                <a:gd name="T70" fmla="*/ 52 w 150"/>
                <a:gd name="T71" fmla="*/ 36 h 184"/>
                <a:gd name="T72" fmla="*/ 70 w 150"/>
                <a:gd name="T73" fmla="*/ 28 h 184"/>
                <a:gd name="T74" fmla="*/ 80 w 150"/>
                <a:gd name="T75" fmla="*/ 28 h 184"/>
                <a:gd name="T76" fmla="*/ 98 w 150"/>
                <a:gd name="T77" fmla="*/ 30 h 184"/>
                <a:gd name="T78" fmla="*/ 110 w 150"/>
                <a:gd name="T79" fmla="*/ 38 h 184"/>
                <a:gd name="T80" fmla="*/ 118 w 150"/>
                <a:gd name="T81" fmla="*/ 50 h 184"/>
                <a:gd name="T82" fmla="*/ 122 w 150"/>
                <a:gd name="T83" fmla="*/ 64 h 184"/>
                <a:gd name="T84" fmla="*/ 120 w 150"/>
                <a:gd name="T85" fmla="*/ 68 h 184"/>
                <a:gd name="T86" fmla="*/ 116 w 150"/>
                <a:gd name="T87" fmla="*/ 74 h 184"/>
                <a:gd name="T88" fmla="*/ 96 w 150"/>
                <a:gd name="T89" fmla="*/ 80 h 184"/>
                <a:gd name="T90" fmla="*/ 30 w 150"/>
                <a:gd name="T91" fmla="*/ 8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84">
                  <a:moveTo>
                    <a:pt x="150" y="62"/>
                  </a:moveTo>
                  <a:lnTo>
                    <a:pt x="150" y="62"/>
                  </a:lnTo>
                  <a:lnTo>
                    <a:pt x="148" y="48"/>
                  </a:lnTo>
                  <a:lnTo>
                    <a:pt x="144" y="38"/>
                  </a:lnTo>
                  <a:lnTo>
                    <a:pt x="138" y="26"/>
                  </a:lnTo>
                  <a:lnTo>
                    <a:pt x="130" y="18"/>
                  </a:lnTo>
                  <a:lnTo>
                    <a:pt x="120" y="10"/>
                  </a:lnTo>
                  <a:lnTo>
                    <a:pt x="108" y="4"/>
                  </a:lnTo>
                  <a:lnTo>
                    <a:pt x="96" y="2"/>
                  </a:lnTo>
                  <a:lnTo>
                    <a:pt x="84" y="0"/>
                  </a:lnTo>
                  <a:lnTo>
                    <a:pt x="84" y="0"/>
                  </a:lnTo>
                  <a:lnTo>
                    <a:pt x="66" y="2"/>
                  </a:lnTo>
                  <a:lnTo>
                    <a:pt x="50" y="6"/>
                  </a:lnTo>
                  <a:lnTo>
                    <a:pt x="36" y="14"/>
                  </a:lnTo>
                  <a:lnTo>
                    <a:pt x="24" y="26"/>
                  </a:lnTo>
                  <a:lnTo>
                    <a:pt x="14" y="40"/>
                  </a:lnTo>
                  <a:lnTo>
                    <a:pt x="6" y="56"/>
                  </a:lnTo>
                  <a:lnTo>
                    <a:pt x="2" y="74"/>
                  </a:lnTo>
                  <a:lnTo>
                    <a:pt x="0" y="96"/>
                  </a:lnTo>
                  <a:lnTo>
                    <a:pt x="0" y="96"/>
                  </a:lnTo>
                  <a:lnTo>
                    <a:pt x="2" y="114"/>
                  </a:lnTo>
                  <a:lnTo>
                    <a:pt x="6" y="130"/>
                  </a:lnTo>
                  <a:lnTo>
                    <a:pt x="14" y="146"/>
                  </a:lnTo>
                  <a:lnTo>
                    <a:pt x="24" y="160"/>
                  </a:lnTo>
                  <a:lnTo>
                    <a:pt x="36" y="170"/>
                  </a:lnTo>
                  <a:lnTo>
                    <a:pt x="50" y="178"/>
                  </a:lnTo>
                  <a:lnTo>
                    <a:pt x="66" y="182"/>
                  </a:lnTo>
                  <a:lnTo>
                    <a:pt x="84" y="184"/>
                  </a:lnTo>
                  <a:lnTo>
                    <a:pt x="84" y="184"/>
                  </a:lnTo>
                  <a:lnTo>
                    <a:pt x="98" y="184"/>
                  </a:lnTo>
                  <a:lnTo>
                    <a:pt x="110" y="182"/>
                  </a:lnTo>
                  <a:lnTo>
                    <a:pt x="120" y="178"/>
                  </a:lnTo>
                  <a:lnTo>
                    <a:pt x="128" y="174"/>
                  </a:lnTo>
                  <a:lnTo>
                    <a:pt x="134" y="170"/>
                  </a:lnTo>
                  <a:lnTo>
                    <a:pt x="140" y="164"/>
                  </a:lnTo>
                  <a:lnTo>
                    <a:pt x="142" y="158"/>
                  </a:lnTo>
                  <a:lnTo>
                    <a:pt x="144" y="152"/>
                  </a:lnTo>
                  <a:lnTo>
                    <a:pt x="144" y="138"/>
                  </a:lnTo>
                  <a:lnTo>
                    <a:pt x="142" y="138"/>
                  </a:lnTo>
                  <a:lnTo>
                    <a:pt x="142" y="138"/>
                  </a:lnTo>
                  <a:lnTo>
                    <a:pt x="132" y="144"/>
                  </a:lnTo>
                  <a:lnTo>
                    <a:pt x="122" y="150"/>
                  </a:lnTo>
                  <a:lnTo>
                    <a:pt x="106" y="154"/>
                  </a:lnTo>
                  <a:lnTo>
                    <a:pt x="88" y="156"/>
                  </a:lnTo>
                  <a:lnTo>
                    <a:pt x="88" y="156"/>
                  </a:lnTo>
                  <a:lnTo>
                    <a:pt x="76" y="156"/>
                  </a:lnTo>
                  <a:lnTo>
                    <a:pt x="66" y="152"/>
                  </a:lnTo>
                  <a:lnTo>
                    <a:pt x="56" y="148"/>
                  </a:lnTo>
                  <a:lnTo>
                    <a:pt x="48" y="142"/>
                  </a:lnTo>
                  <a:lnTo>
                    <a:pt x="42" y="134"/>
                  </a:lnTo>
                  <a:lnTo>
                    <a:pt x="36" y="126"/>
                  </a:lnTo>
                  <a:lnTo>
                    <a:pt x="34" y="116"/>
                  </a:lnTo>
                  <a:lnTo>
                    <a:pt x="32" y="106"/>
                  </a:lnTo>
                  <a:lnTo>
                    <a:pt x="74" y="106"/>
                  </a:lnTo>
                  <a:lnTo>
                    <a:pt x="74" y="106"/>
                  </a:lnTo>
                  <a:lnTo>
                    <a:pt x="96" y="106"/>
                  </a:lnTo>
                  <a:lnTo>
                    <a:pt x="112" y="104"/>
                  </a:lnTo>
                  <a:lnTo>
                    <a:pt x="126" y="100"/>
                  </a:lnTo>
                  <a:lnTo>
                    <a:pt x="136" y="96"/>
                  </a:lnTo>
                  <a:lnTo>
                    <a:pt x="142" y="90"/>
                  </a:lnTo>
                  <a:lnTo>
                    <a:pt x="148" y="82"/>
                  </a:lnTo>
                  <a:lnTo>
                    <a:pt x="150" y="72"/>
                  </a:lnTo>
                  <a:lnTo>
                    <a:pt x="150" y="62"/>
                  </a:lnTo>
                  <a:lnTo>
                    <a:pt x="150" y="62"/>
                  </a:lnTo>
                  <a:close/>
                  <a:moveTo>
                    <a:pt x="30" y="82"/>
                  </a:moveTo>
                  <a:lnTo>
                    <a:pt x="32" y="74"/>
                  </a:lnTo>
                  <a:lnTo>
                    <a:pt x="32" y="74"/>
                  </a:lnTo>
                  <a:lnTo>
                    <a:pt x="32" y="66"/>
                  </a:lnTo>
                  <a:lnTo>
                    <a:pt x="36" y="58"/>
                  </a:lnTo>
                  <a:lnTo>
                    <a:pt x="40" y="50"/>
                  </a:lnTo>
                  <a:lnTo>
                    <a:pt x="44" y="42"/>
                  </a:lnTo>
                  <a:lnTo>
                    <a:pt x="52" y="36"/>
                  </a:lnTo>
                  <a:lnTo>
                    <a:pt x="60" y="32"/>
                  </a:lnTo>
                  <a:lnTo>
                    <a:pt x="70" y="28"/>
                  </a:lnTo>
                  <a:lnTo>
                    <a:pt x="80" y="28"/>
                  </a:lnTo>
                  <a:lnTo>
                    <a:pt x="80" y="28"/>
                  </a:lnTo>
                  <a:lnTo>
                    <a:pt x="90" y="28"/>
                  </a:lnTo>
                  <a:lnTo>
                    <a:pt x="98" y="30"/>
                  </a:lnTo>
                  <a:lnTo>
                    <a:pt x="106" y="34"/>
                  </a:lnTo>
                  <a:lnTo>
                    <a:pt x="110" y="38"/>
                  </a:lnTo>
                  <a:lnTo>
                    <a:pt x="116" y="44"/>
                  </a:lnTo>
                  <a:lnTo>
                    <a:pt x="118" y="50"/>
                  </a:lnTo>
                  <a:lnTo>
                    <a:pt x="120" y="56"/>
                  </a:lnTo>
                  <a:lnTo>
                    <a:pt x="122" y="64"/>
                  </a:lnTo>
                  <a:lnTo>
                    <a:pt x="122" y="64"/>
                  </a:lnTo>
                  <a:lnTo>
                    <a:pt x="120" y="68"/>
                  </a:lnTo>
                  <a:lnTo>
                    <a:pt x="120" y="72"/>
                  </a:lnTo>
                  <a:lnTo>
                    <a:pt x="116" y="74"/>
                  </a:lnTo>
                  <a:lnTo>
                    <a:pt x="112" y="78"/>
                  </a:lnTo>
                  <a:lnTo>
                    <a:pt x="96" y="80"/>
                  </a:lnTo>
                  <a:lnTo>
                    <a:pt x="70" y="82"/>
                  </a:lnTo>
                  <a:lnTo>
                    <a:pt x="30"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0" name="Freeform 43"/>
            <p:cNvSpPr>
              <a:spLocks/>
            </p:cNvSpPr>
            <p:nvPr userDrawn="1"/>
          </p:nvSpPr>
          <p:spPr bwMode="white">
            <a:xfrm>
              <a:off x="1852" y="214"/>
              <a:ext cx="146" cy="180"/>
            </a:xfrm>
            <a:custGeom>
              <a:avLst/>
              <a:gdLst>
                <a:gd name="T0" fmla="*/ 74 w 146"/>
                <a:gd name="T1" fmla="*/ 0 h 180"/>
                <a:gd name="T2" fmla="*/ 74 w 146"/>
                <a:gd name="T3" fmla="*/ 0 h 180"/>
                <a:gd name="T4" fmla="*/ 58 w 146"/>
                <a:gd name="T5" fmla="*/ 2 h 180"/>
                <a:gd name="T6" fmla="*/ 44 w 146"/>
                <a:gd name="T7" fmla="*/ 6 h 180"/>
                <a:gd name="T8" fmla="*/ 32 w 146"/>
                <a:gd name="T9" fmla="*/ 12 h 180"/>
                <a:gd name="T10" fmla="*/ 20 w 146"/>
                <a:gd name="T11" fmla="*/ 20 h 180"/>
                <a:gd name="T12" fmla="*/ 12 w 146"/>
                <a:gd name="T13" fmla="*/ 32 h 180"/>
                <a:gd name="T14" fmla="*/ 4 w 146"/>
                <a:gd name="T15" fmla="*/ 46 h 180"/>
                <a:gd name="T16" fmla="*/ 0 w 146"/>
                <a:gd name="T17" fmla="*/ 62 h 180"/>
                <a:gd name="T18" fmla="*/ 0 w 146"/>
                <a:gd name="T19" fmla="*/ 78 h 180"/>
                <a:gd name="T20" fmla="*/ 0 w 146"/>
                <a:gd name="T21" fmla="*/ 160 h 180"/>
                <a:gd name="T22" fmla="*/ 0 w 146"/>
                <a:gd name="T23" fmla="*/ 160 h 180"/>
                <a:gd name="T24" fmla="*/ 0 w 146"/>
                <a:gd name="T25" fmla="*/ 170 h 180"/>
                <a:gd name="T26" fmla="*/ 4 w 146"/>
                <a:gd name="T27" fmla="*/ 176 h 180"/>
                <a:gd name="T28" fmla="*/ 10 w 146"/>
                <a:gd name="T29" fmla="*/ 180 h 180"/>
                <a:gd name="T30" fmla="*/ 18 w 146"/>
                <a:gd name="T31" fmla="*/ 180 h 180"/>
                <a:gd name="T32" fmla="*/ 30 w 146"/>
                <a:gd name="T33" fmla="*/ 180 h 180"/>
                <a:gd name="T34" fmla="*/ 30 w 146"/>
                <a:gd name="T35" fmla="*/ 80 h 180"/>
                <a:gd name="T36" fmla="*/ 30 w 146"/>
                <a:gd name="T37" fmla="*/ 80 h 180"/>
                <a:gd name="T38" fmla="*/ 30 w 146"/>
                <a:gd name="T39" fmla="*/ 68 h 180"/>
                <a:gd name="T40" fmla="*/ 32 w 146"/>
                <a:gd name="T41" fmla="*/ 56 h 180"/>
                <a:gd name="T42" fmla="*/ 36 w 146"/>
                <a:gd name="T43" fmla="*/ 48 h 180"/>
                <a:gd name="T44" fmla="*/ 40 w 146"/>
                <a:gd name="T45" fmla="*/ 40 h 180"/>
                <a:gd name="T46" fmla="*/ 46 w 146"/>
                <a:gd name="T47" fmla="*/ 36 h 180"/>
                <a:gd name="T48" fmla="*/ 54 w 146"/>
                <a:gd name="T49" fmla="*/ 32 h 180"/>
                <a:gd name="T50" fmla="*/ 62 w 146"/>
                <a:gd name="T51" fmla="*/ 30 h 180"/>
                <a:gd name="T52" fmla="*/ 72 w 146"/>
                <a:gd name="T53" fmla="*/ 28 h 180"/>
                <a:gd name="T54" fmla="*/ 72 w 146"/>
                <a:gd name="T55" fmla="*/ 28 h 180"/>
                <a:gd name="T56" fmla="*/ 82 w 146"/>
                <a:gd name="T57" fmla="*/ 30 h 180"/>
                <a:gd name="T58" fmla="*/ 92 w 146"/>
                <a:gd name="T59" fmla="*/ 32 h 180"/>
                <a:gd name="T60" fmla="*/ 100 w 146"/>
                <a:gd name="T61" fmla="*/ 34 h 180"/>
                <a:gd name="T62" fmla="*/ 106 w 146"/>
                <a:gd name="T63" fmla="*/ 40 h 180"/>
                <a:gd name="T64" fmla="*/ 110 w 146"/>
                <a:gd name="T65" fmla="*/ 48 h 180"/>
                <a:gd name="T66" fmla="*/ 114 w 146"/>
                <a:gd name="T67" fmla="*/ 56 h 180"/>
                <a:gd name="T68" fmla="*/ 116 w 146"/>
                <a:gd name="T69" fmla="*/ 66 h 180"/>
                <a:gd name="T70" fmla="*/ 116 w 146"/>
                <a:gd name="T71" fmla="*/ 80 h 180"/>
                <a:gd name="T72" fmla="*/ 116 w 146"/>
                <a:gd name="T73" fmla="*/ 162 h 180"/>
                <a:gd name="T74" fmla="*/ 116 w 146"/>
                <a:gd name="T75" fmla="*/ 162 h 180"/>
                <a:gd name="T76" fmla="*/ 118 w 146"/>
                <a:gd name="T77" fmla="*/ 170 h 180"/>
                <a:gd name="T78" fmla="*/ 122 w 146"/>
                <a:gd name="T79" fmla="*/ 176 h 180"/>
                <a:gd name="T80" fmla="*/ 128 w 146"/>
                <a:gd name="T81" fmla="*/ 180 h 180"/>
                <a:gd name="T82" fmla="*/ 136 w 146"/>
                <a:gd name="T83" fmla="*/ 180 h 180"/>
                <a:gd name="T84" fmla="*/ 146 w 146"/>
                <a:gd name="T85" fmla="*/ 180 h 180"/>
                <a:gd name="T86" fmla="*/ 146 w 146"/>
                <a:gd name="T87" fmla="*/ 78 h 180"/>
                <a:gd name="T88" fmla="*/ 146 w 146"/>
                <a:gd name="T89" fmla="*/ 78 h 180"/>
                <a:gd name="T90" fmla="*/ 146 w 146"/>
                <a:gd name="T91" fmla="*/ 60 h 180"/>
                <a:gd name="T92" fmla="*/ 142 w 146"/>
                <a:gd name="T93" fmla="*/ 44 h 180"/>
                <a:gd name="T94" fmla="*/ 136 w 146"/>
                <a:gd name="T95" fmla="*/ 30 h 180"/>
                <a:gd name="T96" fmla="*/ 128 w 146"/>
                <a:gd name="T97" fmla="*/ 20 h 180"/>
                <a:gd name="T98" fmla="*/ 118 w 146"/>
                <a:gd name="T99" fmla="*/ 10 h 180"/>
                <a:gd name="T100" fmla="*/ 104 w 146"/>
                <a:gd name="T101" fmla="*/ 4 h 180"/>
                <a:gd name="T102" fmla="*/ 90 w 146"/>
                <a:gd name="T103" fmla="*/ 2 h 180"/>
                <a:gd name="T104" fmla="*/ 74 w 146"/>
                <a:gd name="T105" fmla="*/ 0 h 180"/>
                <a:gd name="T106" fmla="*/ 74 w 146"/>
                <a:gd name="T10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80">
                  <a:moveTo>
                    <a:pt x="74" y="0"/>
                  </a:moveTo>
                  <a:lnTo>
                    <a:pt x="74" y="0"/>
                  </a:lnTo>
                  <a:lnTo>
                    <a:pt x="58" y="2"/>
                  </a:lnTo>
                  <a:lnTo>
                    <a:pt x="44" y="6"/>
                  </a:lnTo>
                  <a:lnTo>
                    <a:pt x="32" y="12"/>
                  </a:lnTo>
                  <a:lnTo>
                    <a:pt x="20" y="20"/>
                  </a:lnTo>
                  <a:lnTo>
                    <a:pt x="12" y="32"/>
                  </a:lnTo>
                  <a:lnTo>
                    <a:pt x="4" y="46"/>
                  </a:lnTo>
                  <a:lnTo>
                    <a:pt x="0" y="62"/>
                  </a:lnTo>
                  <a:lnTo>
                    <a:pt x="0" y="78"/>
                  </a:lnTo>
                  <a:lnTo>
                    <a:pt x="0" y="160"/>
                  </a:lnTo>
                  <a:lnTo>
                    <a:pt x="0" y="160"/>
                  </a:lnTo>
                  <a:lnTo>
                    <a:pt x="0" y="170"/>
                  </a:lnTo>
                  <a:lnTo>
                    <a:pt x="4" y="176"/>
                  </a:lnTo>
                  <a:lnTo>
                    <a:pt x="10" y="180"/>
                  </a:lnTo>
                  <a:lnTo>
                    <a:pt x="18" y="180"/>
                  </a:lnTo>
                  <a:lnTo>
                    <a:pt x="30" y="180"/>
                  </a:lnTo>
                  <a:lnTo>
                    <a:pt x="30" y="80"/>
                  </a:lnTo>
                  <a:lnTo>
                    <a:pt x="30" y="80"/>
                  </a:lnTo>
                  <a:lnTo>
                    <a:pt x="30" y="68"/>
                  </a:lnTo>
                  <a:lnTo>
                    <a:pt x="32" y="56"/>
                  </a:lnTo>
                  <a:lnTo>
                    <a:pt x="36" y="48"/>
                  </a:lnTo>
                  <a:lnTo>
                    <a:pt x="40" y="40"/>
                  </a:lnTo>
                  <a:lnTo>
                    <a:pt x="46" y="36"/>
                  </a:lnTo>
                  <a:lnTo>
                    <a:pt x="54" y="32"/>
                  </a:lnTo>
                  <a:lnTo>
                    <a:pt x="62" y="30"/>
                  </a:lnTo>
                  <a:lnTo>
                    <a:pt x="72" y="28"/>
                  </a:lnTo>
                  <a:lnTo>
                    <a:pt x="72" y="28"/>
                  </a:lnTo>
                  <a:lnTo>
                    <a:pt x="82" y="30"/>
                  </a:lnTo>
                  <a:lnTo>
                    <a:pt x="92" y="32"/>
                  </a:lnTo>
                  <a:lnTo>
                    <a:pt x="100" y="34"/>
                  </a:lnTo>
                  <a:lnTo>
                    <a:pt x="106" y="40"/>
                  </a:lnTo>
                  <a:lnTo>
                    <a:pt x="110" y="48"/>
                  </a:lnTo>
                  <a:lnTo>
                    <a:pt x="114" y="56"/>
                  </a:lnTo>
                  <a:lnTo>
                    <a:pt x="116" y="66"/>
                  </a:lnTo>
                  <a:lnTo>
                    <a:pt x="116" y="80"/>
                  </a:lnTo>
                  <a:lnTo>
                    <a:pt x="116" y="162"/>
                  </a:lnTo>
                  <a:lnTo>
                    <a:pt x="116" y="162"/>
                  </a:lnTo>
                  <a:lnTo>
                    <a:pt x="118" y="170"/>
                  </a:lnTo>
                  <a:lnTo>
                    <a:pt x="122" y="176"/>
                  </a:lnTo>
                  <a:lnTo>
                    <a:pt x="128" y="180"/>
                  </a:lnTo>
                  <a:lnTo>
                    <a:pt x="136" y="180"/>
                  </a:lnTo>
                  <a:lnTo>
                    <a:pt x="146" y="180"/>
                  </a:lnTo>
                  <a:lnTo>
                    <a:pt x="146" y="78"/>
                  </a:lnTo>
                  <a:lnTo>
                    <a:pt x="146" y="78"/>
                  </a:lnTo>
                  <a:lnTo>
                    <a:pt x="146" y="60"/>
                  </a:lnTo>
                  <a:lnTo>
                    <a:pt x="142" y="44"/>
                  </a:lnTo>
                  <a:lnTo>
                    <a:pt x="136" y="30"/>
                  </a:lnTo>
                  <a:lnTo>
                    <a:pt x="128" y="20"/>
                  </a:lnTo>
                  <a:lnTo>
                    <a:pt x="118" y="10"/>
                  </a:lnTo>
                  <a:lnTo>
                    <a:pt x="104" y="4"/>
                  </a:lnTo>
                  <a:lnTo>
                    <a:pt x="90" y="2"/>
                  </a:lnTo>
                  <a:lnTo>
                    <a:pt x="74"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1" name="Freeform 44"/>
            <p:cNvSpPr>
              <a:spLocks/>
            </p:cNvSpPr>
            <p:nvPr userDrawn="1"/>
          </p:nvSpPr>
          <p:spPr bwMode="white">
            <a:xfrm>
              <a:off x="2030" y="214"/>
              <a:ext cx="128" cy="184"/>
            </a:xfrm>
            <a:custGeom>
              <a:avLst/>
              <a:gdLst>
                <a:gd name="T0" fmla="*/ 76 w 128"/>
                <a:gd name="T1" fmla="*/ 78 h 184"/>
                <a:gd name="T2" fmla="*/ 40 w 128"/>
                <a:gd name="T3" fmla="*/ 68 h 184"/>
                <a:gd name="T4" fmla="*/ 34 w 128"/>
                <a:gd name="T5" fmla="*/ 62 h 184"/>
                <a:gd name="T6" fmla="*/ 32 w 128"/>
                <a:gd name="T7" fmla="*/ 54 h 184"/>
                <a:gd name="T8" fmla="*/ 34 w 128"/>
                <a:gd name="T9" fmla="*/ 44 h 184"/>
                <a:gd name="T10" fmla="*/ 42 w 128"/>
                <a:gd name="T11" fmla="*/ 36 h 184"/>
                <a:gd name="T12" fmla="*/ 54 w 128"/>
                <a:gd name="T13" fmla="*/ 30 h 184"/>
                <a:gd name="T14" fmla="*/ 74 w 128"/>
                <a:gd name="T15" fmla="*/ 28 h 184"/>
                <a:gd name="T16" fmla="*/ 102 w 128"/>
                <a:gd name="T17" fmla="*/ 34 h 184"/>
                <a:gd name="T18" fmla="*/ 122 w 128"/>
                <a:gd name="T19" fmla="*/ 46 h 184"/>
                <a:gd name="T20" fmla="*/ 124 w 128"/>
                <a:gd name="T21" fmla="*/ 34 h 184"/>
                <a:gd name="T22" fmla="*/ 122 w 128"/>
                <a:gd name="T23" fmla="*/ 26 h 184"/>
                <a:gd name="T24" fmla="*/ 114 w 128"/>
                <a:gd name="T25" fmla="*/ 14 h 184"/>
                <a:gd name="T26" fmla="*/ 100 w 128"/>
                <a:gd name="T27" fmla="*/ 4 h 184"/>
                <a:gd name="T28" fmla="*/ 72 w 128"/>
                <a:gd name="T29" fmla="*/ 0 h 184"/>
                <a:gd name="T30" fmla="*/ 56 w 128"/>
                <a:gd name="T31" fmla="*/ 2 h 184"/>
                <a:gd name="T32" fmla="*/ 30 w 128"/>
                <a:gd name="T33" fmla="*/ 10 h 184"/>
                <a:gd name="T34" fmla="*/ 12 w 128"/>
                <a:gd name="T35" fmla="*/ 26 h 184"/>
                <a:gd name="T36" fmla="*/ 2 w 128"/>
                <a:gd name="T37" fmla="*/ 44 h 184"/>
                <a:gd name="T38" fmla="*/ 0 w 128"/>
                <a:gd name="T39" fmla="*/ 56 h 184"/>
                <a:gd name="T40" fmla="*/ 4 w 128"/>
                <a:gd name="T41" fmla="*/ 72 h 184"/>
                <a:gd name="T42" fmla="*/ 12 w 128"/>
                <a:gd name="T43" fmla="*/ 86 h 184"/>
                <a:gd name="T44" fmla="*/ 28 w 128"/>
                <a:gd name="T45" fmla="*/ 94 h 184"/>
                <a:gd name="T46" fmla="*/ 50 w 128"/>
                <a:gd name="T47" fmla="*/ 100 h 184"/>
                <a:gd name="T48" fmla="*/ 88 w 128"/>
                <a:gd name="T49" fmla="*/ 114 h 184"/>
                <a:gd name="T50" fmla="*/ 94 w 128"/>
                <a:gd name="T51" fmla="*/ 120 h 184"/>
                <a:gd name="T52" fmla="*/ 96 w 128"/>
                <a:gd name="T53" fmla="*/ 130 h 184"/>
                <a:gd name="T54" fmla="*/ 94 w 128"/>
                <a:gd name="T55" fmla="*/ 142 h 184"/>
                <a:gd name="T56" fmla="*/ 88 w 128"/>
                <a:gd name="T57" fmla="*/ 150 h 184"/>
                <a:gd name="T58" fmla="*/ 76 w 128"/>
                <a:gd name="T59" fmla="*/ 154 h 184"/>
                <a:gd name="T60" fmla="*/ 58 w 128"/>
                <a:gd name="T61" fmla="*/ 156 h 184"/>
                <a:gd name="T62" fmla="*/ 28 w 128"/>
                <a:gd name="T63" fmla="*/ 150 h 184"/>
                <a:gd name="T64" fmla="*/ 6 w 128"/>
                <a:gd name="T65" fmla="*/ 136 h 184"/>
                <a:gd name="T66" fmla="*/ 4 w 128"/>
                <a:gd name="T67" fmla="*/ 150 h 184"/>
                <a:gd name="T68" fmla="*/ 6 w 128"/>
                <a:gd name="T69" fmla="*/ 156 h 184"/>
                <a:gd name="T70" fmla="*/ 14 w 128"/>
                <a:gd name="T71" fmla="*/ 170 h 184"/>
                <a:gd name="T72" fmla="*/ 28 w 128"/>
                <a:gd name="T73" fmla="*/ 178 h 184"/>
                <a:gd name="T74" fmla="*/ 48 w 128"/>
                <a:gd name="T75" fmla="*/ 184 h 184"/>
                <a:gd name="T76" fmla="*/ 58 w 128"/>
                <a:gd name="T77" fmla="*/ 184 h 184"/>
                <a:gd name="T78" fmla="*/ 86 w 128"/>
                <a:gd name="T79" fmla="*/ 180 h 184"/>
                <a:gd name="T80" fmla="*/ 108 w 128"/>
                <a:gd name="T81" fmla="*/ 170 h 184"/>
                <a:gd name="T82" fmla="*/ 122 w 128"/>
                <a:gd name="T83" fmla="*/ 152 h 184"/>
                <a:gd name="T84" fmla="*/ 128 w 128"/>
                <a:gd name="T85" fmla="*/ 128 h 184"/>
                <a:gd name="T86" fmla="*/ 126 w 128"/>
                <a:gd name="T87" fmla="*/ 118 h 184"/>
                <a:gd name="T88" fmla="*/ 120 w 128"/>
                <a:gd name="T89" fmla="*/ 102 h 184"/>
                <a:gd name="T90" fmla="*/ 108 w 128"/>
                <a:gd name="T91" fmla="*/ 90 h 184"/>
                <a:gd name="T92" fmla="*/ 88 w 128"/>
                <a:gd name="T93" fmla="*/ 82 h 184"/>
                <a:gd name="T94" fmla="*/ 76 w 128"/>
                <a:gd name="T95"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84">
                  <a:moveTo>
                    <a:pt x="76" y="78"/>
                  </a:moveTo>
                  <a:lnTo>
                    <a:pt x="76" y="78"/>
                  </a:lnTo>
                  <a:lnTo>
                    <a:pt x="52" y="74"/>
                  </a:lnTo>
                  <a:lnTo>
                    <a:pt x="40" y="68"/>
                  </a:lnTo>
                  <a:lnTo>
                    <a:pt x="36" y="64"/>
                  </a:lnTo>
                  <a:lnTo>
                    <a:pt x="34" y="62"/>
                  </a:lnTo>
                  <a:lnTo>
                    <a:pt x="32" y="54"/>
                  </a:lnTo>
                  <a:lnTo>
                    <a:pt x="32" y="54"/>
                  </a:lnTo>
                  <a:lnTo>
                    <a:pt x="32" y="48"/>
                  </a:lnTo>
                  <a:lnTo>
                    <a:pt x="34" y="44"/>
                  </a:lnTo>
                  <a:lnTo>
                    <a:pt x="36" y="40"/>
                  </a:lnTo>
                  <a:lnTo>
                    <a:pt x="42" y="36"/>
                  </a:lnTo>
                  <a:lnTo>
                    <a:pt x="48" y="32"/>
                  </a:lnTo>
                  <a:lnTo>
                    <a:pt x="54" y="30"/>
                  </a:lnTo>
                  <a:lnTo>
                    <a:pt x="74" y="28"/>
                  </a:lnTo>
                  <a:lnTo>
                    <a:pt x="74" y="28"/>
                  </a:lnTo>
                  <a:lnTo>
                    <a:pt x="88" y="30"/>
                  </a:lnTo>
                  <a:lnTo>
                    <a:pt x="102" y="34"/>
                  </a:lnTo>
                  <a:lnTo>
                    <a:pt x="114" y="40"/>
                  </a:lnTo>
                  <a:lnTo>
                    <a:pt x="122" y="46"/>
                  </a:lnTo>
                  <a:lnTo>
                    <a:pt x="124" y="46"/>
                  </a:lnTo>
                  <a:lnTo>
                    <a:pt x="124" y="34"/>
                  </a:lnTo>
                  <a:lnTo>
                    <a:pt x="124" y="34"/>
                  </a:lnTo>
                  <a:lnTo>
                    <a:pt x="122" y="26"/>
                  </a:lnTo>
                  <a:lnTo>
                    <a:pt x="118" y="20"/>
                  </a:lnTo>
                  <a:lnTo>
                    <a:pt x="114" y="14"/>
                  </a:lnTo>
                  <a:lnTo>
                    <a:pt x="108" y="8"/>
                  </a:lnTo>
                  <a:lnTo>
                    <a:pt x="100" y="4"/>
                  </a:lnTo>
                  <a:lnTo>
                    <a:pt x="90" y="2"/>
                  </a:lnTo>
                  <a:lnTo>
                    <a:pt x="72" y="0"/>
                  </a:lnTo>
                  <a:lnTo>
                    <a:pt x="72" y="0"/>
                  </a:lnTo>
                  <a:lnTo>
                    <a:pt x="56" y="2"/>
                  </a:lnTo>
                  <a:lnTo>
                    <a:pt x="42" y="4"/>
                  </a:lnTo>
                  <a:lnTo>
                    <a:pt x="30" y="10"/>
                  </a:lnTo>
                  <a:lnTo>
                    <a:pt x="20" y="16"/>
                  </a:lnTo>
                  <a:lnTo>
                    <a:pt x="12" y="26"/>
                  </a:lnTo>
                  <a:lnTo>
                    <a:pt x="6" y="34"/>
                  </a:lnTo>
                  <a:lnTo>
                    <a:pt x="2" y="44"/>
                  </a:lnTo>
                  <a:lnTo>
                    <a:pt x="0" y="56"/>
                  </a:lnTo>
                  <a:lnTo>
                    <a:pt x="0" y="56"/>
                  </a:lnTo>
                  <a:lnTo>
                    <a:pt x="2" y="64"/>
                  </a:lnTo>
                  <a:lnTo>
                    <a:pt x="4" y="72"/>
                  </a:lnTo>
                  <a:lnTo>
                    <a:pt x="8" y="80"/>
                  </a:lnTo>
                  <a:lnTo>
                    <a:pt x="12" y="86"/>
                  </a:lnTo>
                  <a:lnTo>
                    <a:pt x="20" y="90"/>
                  </a:lnTo>
                  <a:lnTo>
                    <a:pt x="28" y="94"/>
                  </a:lnTo>
                  <a:lnTo>
                    <a:pt x="50" y="100"/>
                  </a:lnTo>
                  <a:lnTo>
                    <a:pt x="50" y="100"/>
                  </a:lnTo>
                  <a:lnTo>
                    <a:pt x="74" y="106"/>
                  </a:lnTo>
                  <a:lnTo>
                    <a:pt x="88" y="114"/>
                  </a:lnTo>
                  <a:lnTo>
                    <a:pt x="92" y="116"/>
                  </a:lnTo>
                  <a:lnTo>
                    <a:pt x="94" y="120"/>
                  </a:lnTo>
                  <a:lnTo>
                    <a:pt x="96" y="130"/>
                  </a:lnTo>
                  <a:lnTo>
                    <a:pt x="96" y="130"/>
                  </a:lnTo>
                  <a:lnTo>
                    <a:pt x="96" y="136"/>
                  </a:lnTo>
                  <a:lnTo>
                    <a:pt x="94" y="142"/>
                  </a:lnTo>
                  <a:lnTo>
                    <a:pt x="92" y="146"/>
                  </a:lnTo>
                  <a:lnTo>
                    <a:pt x="88" y="150"/>
                  </a:lnTo>
                  <a:lnTo>
                    <a:pt x="82" y="152"/>
                  </a:lnTo>
                  <a:lnTo>
                    <a:pt x="76" y="154"/>
                  </a:lnTo>
                  <a:lnTo>
                    <a:pt x="58" y="156"/>
                  </a:lnTo>
                  <a:lnTo>
                    <a:pt x="58" y="156"/>
                  </a:lnTo>
                  <a:lnTo>
                    <a:pt x="42" y="154"/>
                  </a:lnTo>
                  <a:lnTo>
                    <a:pt x="28" y="150"/>
                  </a:lnTo>
                  <a:lnTo>
                    <a:pt x="16" y="144"/>
                  </a:lnTo>
                  <a:lnTo>
                    <a:pt x="6" y="136"/>
                  </a:lnTo>
                  <a:lnTo>
                    <a:pt x="4" y="136"/>
                  </a:lnTo>
                  <a:lnTo>
                    <a:pt x="4" y="150"/>
                  </a:lnTo>
                  <a:lnTo>
                    <a:pt x="4" y="150"/>
                  </a:lnTo>
                  <a:lnTo>
                    <a:pt x="6" y="156"/>
                  </a:lnTo>
                  <a:lnTo>
                    <a:pt x="8" y="164"/>
                  </a:lnTo>
                  <a:lnTo>
                    <a:pt x="14" y="170"/>
                  </a:lnTo>
                  <a:lnTo>
                    <a:pt x="20" y="174"/>
                  </a:lnTo>
                  <a:lnTo>
                    <a:pt x="28" y="178"/>
                  </a:lnTo>
                  <a:lnTo>
                    <a:pt x="38" y="182"/>
                  </a:lnTo>
                  <a:lnTo>
                    <a:pt x="48" y="184"/>
                  </a:lnTo>
                  <a:lnTo>
                    <a:pt x="58" y="184"/>
                  </a:lnTo>
                  <a:lnTo>
                    <a:pt x="58" y="184"/>
                  </a:lnTo>
                  <a:lnTo>
                    <a:pt x="72" y="184"/>
                  </a:lnTo>
                  <a:lnTo>
                    <a:pt x="86" y="180"/>
                  </a:lnTo>
                  <a:lnTo>
                    <a:pt x="98" y="176"/>
                  </a:lnTo>
                  <a:lnTo>
                    <a:pt x="108" y="170"/>
                  </a:lnTo>
                  <a:lnTo>
                    <a:pt x="116" y="162"/>
                  </a:lnTo>
                  <a:lnTo>
                    <a:pt x="122" y="152"/>
                  </a:lnTo>
                  <a:lnTo>
                    <a:pt x="126" y="140"/>
                  </a:lnTo>
                  <a:lnTo>
                    <a:pt x="128" y="128"/>
                  </a:lnTo>
                  <a:lnTo>
                    <a:pt x="128" y="128"/>
                  </a:lnTo>
                  <a:lnTo>
                    <a:pt x="126" y="118"/>
                  </a:lnTo>
                  <a:lnTo>
                    <a:pt x="124" y="110"/>
                  </a:lnTo>
                  <a:lnTo>
                    <a:pt x="120" y="102"/>
                  </a:lnTo>
                  <a:lnTo>
                    <a:pt x="114" y="96"/>
                  </a:lnTo>
                  <a:lnTo>
                    <a:pt x="108" y="90"/>
                  </a:lnTo>
                  <a:lnTo>
                    <a:pt x="98" y="86"/>
                  </a:lnTo>
                  <a:lnTo>
                    <a:pt x="88" y="82"/>
                  </a:lnTo>
                  <a:lnTo>
                    <a:pt x="76" y="78"/>
                  </a:lnTo>
                  <a:lnTo>
                    <a:pt x="7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2" name="Freeform 45"/>
            <p:cNvSpPr>
              <a:spLocks/>
            </p:cNvSpPr>
            <p:nvPr userDrawn="1"/>
          </p:nvSpPr>
          <p:spPr bwMode="white">
            <a:xfrm>
              <a:off x="840" y="170"/>
              <a:ext cx="134" cy="226"/>
            </a:xfrm>
            <a:custGeom>
              <a:avLst/>
              <a:gdLst>
                <a:gd name="T0" fmla="*/ 0 w 134"/>
                <a:gd name="T1" fmla="*/ 26 h 226"/>
                <a:gd name="T2" fmla="*/ 0 w 134"/>
                <a:gd name="T3" fmla="*/ 180 h 226"/>
                <a:gd name="T4" fmla="*/ 0 w 134"/>
                <a:gd name="T5" fmla="*/ 182 h 226"/>
                <a:gd name="T6" fmla="*/ 0 w 134"/>
                <a:gd name="T7" fmla="*/ 198 h 226"/>
                <a:gd name="T8" fmla="*/ 0 w 134"/>
                <a:gd name="T9" fmla="*/ 198 h 226"/>
                <a:gd name="T10" fmla="*/ 2 w 134"/>
                <a:gd name="T11" fmla="*/ 212 h 226"/>
                <a:gd name="T12" fmla="*/ 4 w 134"/>
                <a:gd name="T13" fmla="*/ 216 h 226"/>
                <a:gd name="T14" fmla="*/ 6 w 134"/>
                <a:gd name="T15" fmla="*/ 220 h 226"/>
                <a:gd name="T16" fmla="*/ 12 w 134"/>
                <a:gd name="T17" fmla="*/ 224 h 226"/>
                <a:gd name="T18" fmla="*/ 16 w 134"/>
                <a:gd name="T19" fmla="*/ 226 h 226"/>
                <a:gd name="T20" fmla="*/ 32 w 134"/>
                <a:gd name="T21" fmla="*/ 226 h 226"/>
                <a:gd name="T22" fmla="*/ 134 w 134"/>
                <a:gd name="T23" fmla="*/ 226 h 226"/>
                <a:gd name="T24" fmla="*/ 134 w 134"/>
                <a:gd name="T25" fmla="*/ 214 h 226"/>
                <a:gd name="T26" fmla="*/ 134 w 134"/>
                <a:gd name="T27" fmla="*/ 214 h 226"/>
                <a:gd name="T28" fmla="*/ 132 w 134"/>
                <a:gd name="T29" fmla="*/ 208 h 226"/>
                <a:gd name="T30" fmla="*/ 130 w 134"/>
                <a:gd name="T31" fmla="*/ 204 h 226"/>
                <a:gd name="T32" fmla="*/ 124 w 134"/>
                <a:gd name="T33" fmla="*/ 200 h 226"/>
                <a:gd name="T34" fmla="*/ 116 w 134"/>
                <a:gd name="T35" fmla="*/ 198 h 226"/>
                <a:gd name="T36" fmla="*/ 30 w 134"/>
                <a:gd name="T37" fmla="*/ 198 h 226"/>
                <a:gd name="T38" fmla="*/ 30 w 134"/>
                <a:gd name="T39" fmla="*/ 162 h 226"/>
                <a:gd name="T40" fmla="*/ 30 w 134"/>
                <a:gd name="T41" fmla="*/ 134 h 226"/>
                <a:gd name="T42" fmla="*/ 30 w 134"/>
                <a:gd name="T43" fmla="*/ 120 h 226"/>
                <a:gd name="T44" fmla="*/ 100 w 134"/>
                <a:gd name="T45" fmla="*/ 120 h 226"/>
                <a:gd name="T46" fmla="*/ 100 w 134"/>
                <a:gd name="T47" fmla="*/ 120 h 226"/>
                <a:gd name="T48" fmla="*/ 108 w 134"/>
                <a:gd name="T49" fmla="*/ 118 h 226"/>
                <a:gd name="T50" fmla="*/ 114 w 134"/>
                <a:gd name="T51" fmla="*/ 114 h 226"/>
                <a:gd name="T52" fmla="*/ 118 w 134"/>
                <a:gd name="T53" fmla="*/ 110 h 226"/>
                <a:gd name="T54" fmla="*/ 118 w 134"/>
                <a:gd name="T55" fmla="*/ 102 h 226"/>
                <a:gd name="T56" fmla="*/ 118 w 134"/>
                <a:gd name="T57" fmla="*/ 92 h 226"/>
                <a:gd name="T58" fmla="*/ 30 w 134"/>
                <a:gd name="T59" fmla="*/ 92 h 226"/>
                <a:gd name="T60" fmla="*/ 30 w 134"/>
                <a:gd name="T61" fmla="*/ 28 h 226"/>
                <a:gd name="T62" fmla="*/ 116 w 134"/>
                <a:gd name="T63" fmla="*/ 28 h 226"/>
                <a:gd name="T64" fmla="*/ 116 w 134"/>
                <a:gd name="T65" fmla="*/ 28 h 226"/>
                <a:gd name="T66" fmla="*/ 124 w 134"/>
                <a:gd name="T67" fmla="*/ 26 h 226"/>
                <a:gd name="T68" fmla="*/ 130 w 134"/>
                <a:gd name="T69" fmla="*/ 22 h 226"/>
                <a:gd name="T70" fmla="*/ 132 w 134"/>
                <a:gd name="T71" fmla="*/ 18 h 226"/>
                <a:gd name="T72" fmla="*/ 134 w 134"/>
                <a:gd name="T73" fmla="*/ 12 h 226"/>
                <a:gd name="T74" fmla="*/ 134 w 134"/>
                <a:gd name="T75" fmla="*/ 0 h 226"/>
                <a:gd name="T76" fmla="*/ 32 w 134"/>
                <a:gd name="T77" fmla="*/ 0 h 226"/>
                <a:gd name="T78" fmla="*/ 32 w 134"/>
                <a:gd name="T79" fmla="*/ 0 h 226"/>
                <a:gd name="T80" fmla="*/ 16 w 134"/>
                <a:gd name="T81" fmla="*/ 0 h 226"/>
                <a:gd name="T82" fmla="*/ 12 w 134"/>
                <a:gd name="T83" fmla="*/ 2 h 226"/>
                <a:gd name="T84" fmla="*/ 6 w 134"/>
                <a:gd name="T85" fmla="*/ 6 h 226"/>
                <a:gd name="T86" fmla="*/ 4 w 134"/>
                <a:gd name="T87" fmla="*/ 10 h 226"/>
                <a:gd name="T88" fmla="*/ 2 w 134"/>
                <a:gd name="T89" fmla="*/ 14 h 226"/>
                <a:gd name="T90" fmla="*/ 0 w 134"/>
                <a:gd name="T91" fmla="*/ 26 h 226"/>
                <a:gd name="T92" fmla="*/ 0 w 134"/>
                <a:gd name="T93" fmla="*/ 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26">
                  <a:moveTo>
                    <a:pt x="0" y="26"/>
                  </a:moveTo>
                  <a:lnTo>
                    <a:pt x="0" y="180"/>
                  </a:lnTo>
                  <a:lnTo>
                    <a:pt x="0" y="182"/>
                  </a:lnTo>
                  <a:lnTo>
                    <a:pt x="0" y="198"/>
                  </a:lnTo>
                  <a:lnTo>
                    <a:pt x="0" y="198"/>
                  </a:lnTo>
                  <a:lnTo>
                    <a:pt x="2" y="212"/>
                  </a:lnTo>
                  <a:lnTo>
                    <a:pt x="4" y="216"/>
                  </a:lnTo>
                  <a:lnTo>
                    <a:pt x="6" y="220"/>
                  </a:lnTo>
                  <a:lnTo>
                    <a:pt x="12" y="224"/>
                  </a:lnTo>
                  <a:lnTo>
                    <a:pt x="16" y="226"/>
                  </a:lnTo>
                  <a:lnTo>
                    <a:pt x="32" y="226"/>
                  </a:lnTo>
                  <a:lnTo>
                    <a:pt x="134" y="226"/>
                  </a:lnTo>
                  <a:lnTo>
                    <a:pt x="134" y="214"/>
                  </a:lnTo>
                  <a:lnTo>
                    <a:pt x="134" y="214"/>
                  </a:lnTo>
                  <a:lnTo>
                    <a:pt x="132" y="208"/>
                  </a:lnTo>
                  <a:lnTo>
                    <a:pt x="130" y="204"/>
                  </a:lnTo>
                  <a:lnTo>
                    <a:pt x="124" y="200"/>
                  </a:lnTo>
                  <a:lnTo>
                    <a:pt x="116" y="198"/>
                  </a:lnTo>
                  <a:lnTo>
                    <a:pt x="30" y="198"/>
                  </a:lnTo>
                  <a:lnTo>
                    <a:pt x="30" y="162"/>
                  </a:lnTo>
                  <a:lnTo>
                    <a:pt x="30" y="134"/>
                  </a:lnTo>
                  <a:lnTo>
                    <a:pt x="30" y="120"/>
                  </a:lnTo>
                  <a:lnTo>
                    <a:pt x="100" y="120"/>
                  </a:lnTo>
                  <a:lnTo>
                    <a:pt x="100" y="120"/>
                  </a:lnTo>
                  <a:lnTo>
                    <a:pt x="108" y="118"/>
                  </a:lnTo>
                  <a:lnTo>
                    <a:pt x="114" y="114"/>
                  </a:lnTo>
                  <a:lnTo>
                    <a:pt x="118" y="110"/>
                  </a:lnTo>
                  <a:lnTo>
                    <a:pt x="118" y="102"/>
                  </a:lnTo>
                  <a:lnTo>
                    <a:pt x="118" y="92"/>
                  </a:lnTo>
                  <a:lnTo>
                    <a:pt x="30" y="92"/>
                  </a:lnTo>
                  <a:lnTo>
                    <a:pt x="30" y="28"/>
                  </a:lnTo>
                  <a:lnTo>
                    <a:pt x="116" y="28"/>
                  </a:lnTo>
                  <a:lnTo>
                    <a:pt x="116" y="28"/>
                  </a:lnTo>
                  <a:lnTo>
                    <a:pt x="124" y="26"/>
                  </a:lnTo>
                  <a:lnTo>
                    <a:pt x="130" y="22"/>
                  </a:lnTo>
                  <a:lnTo>
                    <a:pt x="132" y="18"/>
                  </a:lnTo>
                  <a:lnTo>
                    <a:pt x="134" y="12"/>
                  </a:lnTo>
                  <a:lnTo>
                    <a:pt x="134" y="0"/>
                  </a:lnTo>
                  <a:lnTo>
                    <a:pt x="32" y="0"/>
                  </a:lnTo>
                  <a:lnTo>
                    <a:pt x="32" y="0"/>
                  </a:lnTo>
                  <a:lnTo>
                    <a:pt x="16" y="0"/>
                  </a:lnTo>
                  <a:lnTo>
                    <a:pt x="12" y="2"/>
                  </a:lnTo>
                  <a:lnTo>
                    <a:pt x="6" y="6"/>
                  </a:lnTo>
                  <a:lnTo>
                    <a:pt x="4" y="10"/>
                  </a:lnTo>
                  <a:lnTo>
                    <a:pt x="2" y="14"/>
                  </a:lnTo>
                  <a:lnTo>
                    <a:pt x="0" y="26"/>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3" name="Freeform 46"/>
            <p:cNvSpPr>
              <a:spLocks/>
            </p:cNvSpPr>
            <p:nvPr userDrawn="1"/>
          </p:nvSpPr>
          <p:spPr bwMode="white">
            <a:xfrm>
              <a:off x="840" y="448"/>
              <a:ext cx="88" cy="150"/>
            </a:xfrm>
            <a:custGeom>
              <a:avLst/>
              <a:gdLst>
                <a:gd name="T0" fmla="*/ 76 w 88"/>
                <a:gd name="T1" fmla="*/ 20 h 150"/>
                <a:gd name="T2" fmla="*/ 20 w 88"/>
                <a:gd name="T3" fmla="*/ 20 h 150"/>
                <a:gd name="T4" fmla="*/ 20 w 88"/>
                <a:gd name="T5" fmla="*/ 62 h 150"/>
                <a:gd name="T6" fmla="*/ 78 w 88"/>
                <a:gd name="T7" fmla="*/ 62 h 150"/>
                <a:gd name="T8" fmla="*/ 78 w 88"/>
                <a:gd name="T9" fmla="*/ 68 h 150"/>
                <a:gd name="T10" fmla="*/ 78 w 88"/>
                <a:gd name="T11" fmla="*/ 68 h 150"/>
                <a:gd name="T12" fmla="*/ 76 w 88"/>
                <a:gd name="T13" fmla="*/ 74 h 150"/>
                <a:gd name="T14" fmla="*/ 74 w 88"/>
                <a:gd name="T15" fmla="*/ 78 h 150"/>
                <a:gd name="T16" fmla="*/ 70 w 88"/>
                <a:gd name="T17" fmla="*/ 80 h 150"/>
                <a:gd name="T18" fmla="*/ 66 w 88"/>
                <a:gd name="T19" fmla="*/ 80 h 150"/>
                <a:gd name="T20" fmla="*/ 20 w 88"/>
                <a:gd name="T21" fmla="*/ 80 h 150"/>
                <a:gd name="T22" fmla="*/ 20 w 88"/>
                <a:gd name="T23" fmla="*/ 150 h 150"/>
                <a:gd name="T24" fmla="*/ 12 w 88"/>
                <a:gd name="T25" fmla="*/ 150 h 150"/>
                <a:gd name="T26" fmla="*/ 12 w 88"/>
                <a:gd name="T27" fmla="*/ 150 h 150"/>
                <a:gd name="T28" fmla="*/ 6 w 88"/>
                <a:gd name="T29" fmla="*/ 148 h 150"/>
                <a:gd name="T30" fmla="*/ 2 w 88"/>
                <a:gd name="T31" fmla="*/ 146 h 150"/>
                <a:gd name="T32" fmla="*/ 0 w 88"/>
                <a:gd name="T33" fmla="*/ 142 h 150"/>
                <a:gd name="T34" fmla="*/ 0 w 88"/>
                <a:gd name="T35" fmla="*/ 138 h 150"/>
                <a:gd name="T36" fmla="*/ 0 w 88"/>
                <a:gd name="T37" fmla="*/ 20 h 150"/>
                <a:gd name="T38" fmla="*/ 0 w 88"/>
                <a:gd name="T39" fmla="*/ 20 h 150"/>
                <a:gd name="T40" fmla="*/ 0 w 88"/>
                <a:gd name="T41" fmla="*/ 10 h 150"/>
                <a:gd name="T42" fmla="*/ 4 w 88"/>
                <a:gd name="T43" fmla="*/ 6 h 150"/>
                <a:gd name="T44" fmla="*/ 12 w 88"/>
                <a:gd name="T45" fmla="*/ 2 h 150"/>
                <a:gd name="T46" fmla="*/ 22 w 88"/>
                <a:gd name="T47" fmla="*/ 0 h 150"/>
                <a:gd name="T48" fmla="*/ 88 w 88"/>
                <a:gd name="T49" fmla="*/ 0 h 150"/>
                <a:gd name="T50" fmla="*/ 88 w 88"/>
                <a:gd name="T51" fmla="*/ 10 h 150"/>
                <a:gd name="T52" fmla="*/ 88 w 88"/>
                <a:gd name="T53" fmla="*/ 10 h 150"/>
                <a:gd name="T54" fmla="*/ 88 w 88"/>
                <a:gd name="T55" fmla="*/ 12 h 150"/>
                <a:gd name="T56" fmla="*/ 86 w 88"/>
                <a:gd name="T57" fmla="*/ 16 h 150"/>
                <a:gd name="T58" fmla="*/ 82 w 88"/>
                <a:gd name="T59" fmla="*/ 18 h 150"/>
                <a:gd name="T60" fmla="*/ 76 w 88"/>
                <a:gd name="T61" fmla="*/ 20 h 150"/>
                <a:gd name="T62" fmla="*/ 76 w 88"/>
                <a:gd name="T6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150">
                  <a:moveTo>
                    <a:pt x="76" y="20"/>
                  </a:moveTo>
                  <a:lnTo>
                    <a:pt x="20" y="20"/>
                  </a:lnTo>
                  <a:lnTo>
                    <a:pt x="20" y="62"/>
                  </a:lnTo>
                  <a:lnTo>
                    <a:pt x="78" y="62"/>
                  </a:lnTo>
                  <a:lnTo>
                    <a:pt x="78" y="68"/>
                  </a:lnTo>
                  <a:lnTo>
                    <a:pt x="78" y="68"/>
                  </a:lnTo>
                  <a:lnTo>
                    <a:pt x="76" y="74"/>
                  </a:lnTo>
                  <a:lnTo>
                    <a:pt x="74" y="78"/>
                  </a:lnTo>
                  <a:lnTo>
                    <a:pt x="70" y="80"/>
                  </a:lnTo>
                  <a:lnTo>
                    <a:pt x="66" y="80"/>
                  </a:lnTo>
                  <a:lnTo>
                    <a:pt x="20" y="80"/>
                  </a:lnTo>
                  <a:lnTo>
                    <a:pt x="20" y="150"/>
                  </a:lnTo>
                  <a:lnTo>
                    <a:pt x="12" y="150"/>
                  </a:lnTo>
                  <a:lnTo>
                    <a:pt x="12" y="150"/>
                  </a:lnTo>
                  <a:lnTo>
                    <a:pt x="6" y="148"/>
                  </a:lnTo>
                  <a:lnTo>
                    <a:pt x="2" y="146"/>
                  </a:lnTo>
                  <a:lnTo>
                    <a:pt x="0" y="142"/>
                  </a:lnTo>
                  <a:lnTo>
                    <a:pt x="0" y="138"/>
                  </a:lnTo>
                  <a:lnTo>
                    <a:pt x="0" y="20"/>
                  </a:lnTo>
                  <a:lnTo>
                    <a:pt x="0" y="20"/>
                  </a:lnTo>
                  <a:lnTo>
                    <a:pt x="0" y="10"/>
                  </a:lnTo>
                  <a:lnTo>
                    <a:pt x="4" y="6"/>
                  </a:lnTo>
                  <a:lnTo>
                    <a:pt x="12" y="2"/>
                  </a:lnTo>
                  <a:lnTo>
                    <a:pt x="22" y="0"/>
                  </a:lnTo>
                  <a:lnTo>
                    <a:pt x="88" y="0"/>
                  </a:lnTo>
                  <a:lnTo>
                    <a:pt x="88" y="10"/>
                  </a:lnTo>
                  <a:lnTo>
                    <a:pt x="88" y="10"/>
                  </a:lnTo>
                  <a:lnTo>
                    <a:pt x="88" y="12"/>
                  </a:lnTo>
                  <a:lnTo>
                    <a:pt x="86" y="16"/>
                  </a:lnTo>
                  <a:lnTo>
                    <a:pt x="82" y="18"/>
                  </a:lnTo>
                  <a:lnTo>
                    <a:pt x="76" y="20"/>
                  </a:lnTo>
                  <a:lnTo>
                    <a:pt x="7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4" name="Freeform 47"/>
            <p:cNvSpPr>
              <a:spLocks noEditPoints="1"/>
            </p:cNvSpPr>
            <p:nvPr userDrawn="1"/>
          </p:nvSpPr>
          <p:spPr bwMode="white">
            <a:xfrm>
              <a:off x="928" y="478"/>
              <a:ext cx="106" cy="122"/>
            </a:xfrm>
            <a:custGeom>
              <a:avLst/>
              <a:gdLst>
                <a:gd name="T0" fmla="*/ 54 w 106"/>
                <a:gd name="T1" fmla="*/ 122 h 122"/>
                <a:gd name="T2" fmla="*/ 32 w 106"/>
                <a:gd name="T3" fmla="*/ 118 h 122"/>
                <a:gd name="T4" fmla="*/ 14 w 106"/>
                <a:gd name="T5" fmla="*/ 106 h 122"/>
                <a:gd name="T6" fmla="*/ 4 w 106"/>
                <a:gd name="T7" fmla="*/ 86 h 122"/>
                <a:gd name="T8" fmla="*/ 0 w 106"/>
                <a:gd name="T9" fmla="*/ 62 h 122"/>
                <a:gd name="T10" fmla="*/ 0 w 106"/>
                <a:gd name="T11" fmla="*/ 50 h 122"/>
                <a:gd name="T12" fmla="*/ 8 w 106"/>
                <a:gd name="T13" fmla="*/ 26 h 122"/>
                <a:gd name="T14" fmla="*/ 22 w 106"/>
                <a:gd name="T15" fmla="*/ 10 h 122"/>
                <a:gd name="T16" fmla="*/ 42 w 106"/>
                <a:gd name="T17" fmla="*/ 2 h 122"/>
                <a:gd name="T18" fmla="*/ 54 w 106"/>
                <a:gd name="T19" fmla="*/ 0 h 122"/>
                <a:gd name="T20" fmla="*/ 74 w 106"/>
                <a:gd name="T21" fmla="*/ 4 h 122"/>
                <a:gd name="T22" fmla="*/ 92 w 106"/>
                <a:gd name="T23" fmla="*/ 16 h 122"/>
                <a:gd name="T24" fmla="*/ 102 w 106"/>
                <a:gd name="T25" fmla="*/ 34 h 122"/>
                <a:gd name="T26" fmla="*/ 106 w 106"/>
                <a:gd name="T27" fmla="*/ 58 h 122"/>
                <a:gd name="T28" fmla="*/ 106 w 106"/>
                <a:gd name="T29" fmla="*/ 72 h 122"/>
                <a:gd name="T30" fmla="*/ 98 w 106"/>
                <a:gd name="T31" fmla="*/ 96 h 122"/>
                <a:gd name="T32" fmla="*/ 84 w 106"/>
                <a:gd name="T33" fmla="*/ 112 h 122"/>
                <a:gd name="T34" fmla="*/ 64 w 106"/>
                <a:gd name="T35" fmla="*/ 120 h 122"/>
                <a:gd name="T36" fmla="*/ 54 w 106"/>
                <a:gd name="T37" fmla="*/ 122 h 122"/>
                <a:gd name="T38" fmla="*/ 50 w 106"/>
                <a:gd name="T39" fmla="*/ 20 h 122"/>
                <a:gd name="T40" fmla="*/ 38 w 106"/>
                <a:gd name="T41" fmla="*/ 22 h 122"/>
                <a:gd name="T42" fmla="*/ 28 w 106"/>
                <a:gd name="T43" fmla="*/ 30 h 122"/>
                <a:gd name="T44" fmla="*/ 22 w 106"/>
                <a:gd name="T45" fmla="*/ 42 h 122"/>
                <a:gd name="T46" fmla="*/ 20 w 106"/>
                <a:gd name="T47" fmla="*/ 58 h 122"/>
                <a:gd name="T48" fmla="*/ 20 w 106"/>
                <a:gd name="T49" fmla="*/ 68 h 122"/>
                <a:gd name="T50" fmla="*/ 24 w 106"/>
                <a:gd name="T51" fmla="*/ 84 h 122"/>
                <a:gd name="T52" fmla="*/ 34 w 106"/>
                <a:gd name="T53" fmla="*/ 96 h 122"/>
                <a:gd name="T54" fmla="*/ 48 w 106"/>
                <a:gd name="T55" fmla="*/ 102 h 122"/>
                <a:gd name="T56" fmla="*/ 56 w 106"/>
                <a:gd name="T57" fmla="*/ 102 h 122"/>
                <a:gd name="T58" fmla="*/ 68 w 106"/>
                <a:gd name="T59" fmla="*/ 100 h 122"/>
                <a:gd name="T60" fmla="*/ 78 w 106"/>
                <a:gd name="T61" fmla="*/ 92 h 122"/>
                <a:gd name="T62" fmla="*/ 84 w 106"/>
                <a:gd name="T63" fmla="*/ 80 h 122"/>
                <a:gd name="T64" fmla="*/ 86 w 106"/>
                <a:gd name="T65" fmla="*/ 64 h 122"/>
                <a:gd name="T66" fmla="*/ 84 w 106"/>
                <a:gd name="T67" fmla="*/ 44 h 122"/>
                <a:gd name="T68" fmla="*/ 76 w 106"/>
                <a:gd name="T69" fmla="*/ 30 h 122"/>
                <a:gd name="T70" fmla="*/ 66 w 106"/>
                <a:gd name="T71" fmla="*/ 22 h 122"/>
                <a:gd name="T72" fmla="*/ 50 w 106"/>
                <a:gd name="T73" fmla="*/ 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122">
                  <a:moveTo>
                    <a:pt x="54" y="122"/>
                  </a:moveTo>
                  <a:lnTo>
                    <a:pt x="54" y="122"/>
                  </a:lnTo>
                  <a:lnTo>
                    <a:pt x="42" y="120"/>
                  </a:lnTo>
                  <a:lnTo>
                    <a:pt x="32" y="118"/>
                  </a:lnTo>
                  <a:lnTo>
                    <a:pt x="22" y="112"/>
                  </a:lnTo>
                  <a:lnTo>
                    <a:pt x="14" y="106"/>
                  </a:lnTo>
                  <a:lnTo>
                    <a:pt x="8" y="96"/>
                  </a:lnTo>
                  <a:lnTo>
                    <a:pt x="4" y="86"/>
                  </a:lnTo>
                  <a:lnTo>
                    <a:pt x="0" y="76"/>
                  </a:lnTo>
                  <a:lnTo>
                    <a:pt x="0" y="62"/>
                  </a:lnTo>
                  <a:lnTo>
                    <a:pt x="0" y="62"/>
                  </a:lnTo>
                  <a:lnTo>
                    <a:pt x="0" y="50"/>
                  </a:lnTo>
                  <a:lnTo>
                    <a:pt x="4" y="36"/>
                  </a:lnTo>
                  <a:lnTo>
                    <a:pt x="8" y="26"/>
                  </a:lnTo>
                  <a:lnTo>
                    <a:pt x="14" y="18"/>
                  </a:lnTo>
                  <a:lnTo>
                    <a:pt x="22" y="10"/>
                  </a:lnTo>
                  <a:lnTo>
                    <a:pt x="32" y="4"/>
                  </a:lnTo>
                  <a:lnTo>
                    <a:pt x="42" y="2"/>
                  </a:lnTo>
                  <a:lnTo>
                    <a:pt x="54" y="0"/>
                  </a:lnTo>
                  <a:lnTo>
                    <a:pt x="54" y="0"/>
                  </a:lnTo>
                  <a:lnTo>
                    <a:pt x="64" y="2"/>
                  </a:lnTo>
                  <a:lnTo>
                    <a:pt x="74" y="4"/>
                  </a:lnTo>
                  <a:lnTo>
                    <a:pt x="84" y="10"/>
                  </a:lnTo>
                  <a:lnTo>
                    <a:pt x="92" y="16"/>
                  </a:lnTo>
                  <a:lnTo>
                    <a:pt x="98" y="24"/>
                  </a:lnTo>
                  <a:lnTo>
                    <a:pt x="102" y="34"/>
                  </a:lnTo>
                  <a:lnTo>
                    <a:pt x="106" y="46"/>
                  </a:lnTo>
                  <a:lnTo>
                    <a:pt x="106" y="58"/>
                  </a:lnTo>
                  <a:lnTo>
                    <a:pt x="106" y="58"/>
                  </a:lnTo>
                  <a:lnTo>
                    <a:pt x="106" y="72"/>
                  </a:lnTo>
                  <a:lnTo>
                    <a:pt x="102" y="84"/>
                  </a:lnTo>
                  <a:lnTo>
                    <a:pt x="98" y="96"/>
                  </a:lnTo>
                  <a:lnTo>
                    <a:pt x="92" y="104"/>
                  </a:lnTo>
                  <a:lnTo>
                    <a:pt x="84" y="112"/>
                  </a:lnTo>
                  <a:lnTo>
                    <a:pt x="76" y="118"/>
                  </a:lnTo>
                  <a:lnTo>
                    <a:pt x="64" y="120"/>
                  </a:lnTo>
                  <a:lnTo>
                    <a:pt x="54" y="122"/>
                  </a:lnTo>
                  <a:lnTo>
                    <a:pt x="54" y="122"/>
                  </a:lnTo>
                  <a:close/>
                  <a:moveTo>
                    <a:pt x="50" y="20"/>
                  </a:moveTo>
                  <a:lnTo>
                    <a:pt x="50" y="20"/>
                  </a:lnTo>
                  <a:lnTo>
                    <a:pt x="44" y="20"/>
                  </a:lnTo>
                  <a:lnTo>
                    <a:pt x="38" y="22"/>
                  </a:lnTo>
                  <a:lnTo>
                    <a:pt x="32" y="26"/>
                  </a:lnTo>
                  <a:lnTo>
                    <a:pt x="28" y="30"/>
                  </a:lnTo>
                  <a:lnTo>
                    <a:pt x="24" y="36"/>
                  </a:lnTo>
                  <a:lnTo>
                    <a:pt x="22" y="42"/>
                  </a:lnTo>
                  <a:lnTo>
                    <a:pt x="20" y="50"/>
                  </a:lnTo>
                  <a:lnTo>
                    <a:pt x="20" y="58"/>
                  </a:lnTo>
                  <a:lnTo>
                    <a:pt x="20" y="58"/>
                  </a:lnTo>
                  <a:lnTo>
                    <a:pt x="20" y="68"/>
                  </a:lnTo>
                  <a:lnTo>
                    <a:pt x="22" y="76"/>
                  </a:lnTo>
                  <a:lnTo>
                    <a:pt x="24" y="84"/>
                  </a:lnTo>
                  <a:lnTo>
                    <a:pt x="30" y="90"/>
                  </a:lnTo>
                  <a:lnTo>
                    <a:pt x="34" y="96"/>
                  </a:lnTo>
                  <a:lnTo>
                    <a:pt x="40" y="100"/>
                  </a:lnTo>
                  <a:lnTo>
                    <a:pt x="48" y="102"/>
                  </a:lnTo>
                  <a:lnTo>
                    <a:pt x="56" y="102"/>
                  </a:lnTo>
                  <a:lnTo>
                    <a:pt x="56" y="102"/>
                  </a:lnTo>
                  <a:lnTo>
                    <a:pt x="62" y="102"/>
                  </a:lnTo>
                  <a:lnTo>
                    <a:pt x="68" y="100"/>
                  </a:lnTo>
                  <a:lnTo>
                    <a:pt x="74" y="96"/>
                  </a:lnTo>
                  <a:lnTo>
                    <a:pt x="78" y="92"/>
                  </a:lnTo>
                  <a:lnTo>
                    <a:pt x="82" y="86"/>
                  </a:lnTo>
                  <a:lnTo>
                    <a:pt x="84" y="80"/>
                  </a:lnTo>
                  <a:lnTo>
                    <a:pt x="86" y="64"/>
                  </a:lnTo>
                  <a:lnTo>
                    <a:pt x="86" y="64"/>
                  </a:lnTo>
                  <a:lnTo>
                    <a:pt x="86" y="54"/>
                  </a:lnTo>
                  <a:lnTo>
                    <a:pt x="84" y="44"/>
                  </a:lnTo>
                  <a:lnTo>
                    <a:pt x="80" y="36"/>
                  </a:lnTo>
                  <a:lnTo>
                    <a:pt x="76" y="30"/>
                  </a:lnTo>
                  <a:lnTo>
                    <a:pt x="72" y="26"/>
                  </a:lnTo>
                  <a:lnTo>
                    <a:pt x="66" y="22"/>
                  </a:lnTo>
                  <a:lnTo>
                    <a:pt x="58" y="20"/>
                  </a:lnTo>
                  <a:lnTo>
                    <a:pt x="50" y="20"/>
                  </a:lnTo>
                  <a:lnTo>
                    <a:pt x="5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5" name="Freeform 48"/>
            <p:cNvSpPr>
              <a:spLocks/>
            </p:cNvSpPr>
            <p:nvPr userDrawn="1"/>
          </p:nvSpPr>
          <p:spPr bwMode="white">
            <a:xfrm>
              <a:off x="1050" y="480"/>
              <a:ext cx="60" cy="118"/>
            </a:xfrm>
            <a:custGeom>
              <a:avLst/>
              <a:gdLst>
                <a:gd name="T0" fmla="*/ 60 w 60"/>
                <a:gd name="T1" fmla="*/ 26 h 118"/>
                <a:gd name="T2" fmla="*/ 60 w 60"/>
                <a:gd name="T3" fmla="*/ 26 h 118"/>
                <a:gd name="T4" fmla="*/ 52 w 60"/>
                <a:gd name="T5" fmla="*/ 20 h 118"/>
                <a:gd name="T6" fmla="*/ 42 w 60"/>
                <a:gd name="T7" fmla="*/ 20 h 118"/>
                <a:gd name="T8" fmla="*/ 42 w 60"/>
                <a:gd name="T9" fmla="*/ 20 h 118"/>
                <a:gd name="T10" fmla="*/ 32 w 60"/>
                <a:gd name="T11" fmla="*/ 20 h 118"/>
                <a:gd name="T12" fmla="*/ 28 w 60"/>
                <a:gd name="T13" fmla="*/ 22 h 118"/>
                <a:gd name="T14" fmla="*/ 26 w 60"/>
                <a:gd name="T15" fmla="*/ 26 h 118"/>
                <a:gd name="T16" fmla="*/ 22 w 60"/>
                <a:gd name="T17" fmla="*/ 36 h 118"/>
                <a:gd name="T18" fmla="*/ 20 w 60"/>
                <a:gd name="T19" fmla="*/ 52 h 118"/>
                <a:gd name="T20" fmla="*/ 20 w 60"/>
                <a:gd name="T21" fmla="*/ 118 h 118"/>
                <a:gd name="T22" fmla="*/ 12 w 60"/>
                <a:gd name="T23" fmla="*/ 118 h 118"/>
                <a:gd name="T24" fmla="*/ 12 w 60"/>
                <a:gd name="T25" fmla="*/ 118 h 118"/>
                <a:gd name="T26" fmla="*/ 6 w 60"/>
                <a:gd name="T27" fmla="*/ 116 h 118"/>
                <a:gd name="T28" fmla="*/ 4 w 60"/>
                <a:gd name="T29" fmla="*/ 114 h 118"/>
                <a:gd name="T30" fmla="*/ 2 w 60"/>
                <a:gd name="T31" fmla="*/ 110 h 118"/>
                <a:gd name="T32" fmla="*/ 0 w 60"/>
                <a:gd name="T33" fmla="*/ 104 h 118"/>
                <a:gd name="T34" fmla="*/ 0 w 60"/>
                <a:gd name="T35" fmla="*/ 50 h 118"/>
                <a:gd name="T36" fmla="*/ 0 w 60"/>
                <a:gd name="T37" fmla="*/ 50 h 118"/>
                <a:gd name="T38" fmla="*/ 2 w 60"/>
                <a:gd name="T39" fmla="*/ 38 h 118"/>
                <a:gd name="T40" fmla="*/ 4 w 60"/>
                <a:gd name="T41" fmla="*/ 28 h 118"/>
                <a:gd name="T42" fmla="*/ 6 w 60"/>
                <a:gd name="T43" fmla="*/ 20 h 118"/>
                <a:gd name="T44" fmla="*/ 12 w 60"/>
                <a:gd name="T45" fmla="*/ 14 h 118"/>
                <a:gd name="T46" fmla="*/ 16 w 60"/>
                <a:gd name="T47" fmla="*/ 8 h 118"/>
                <a:gd name="T48" fmla="*/ 24 w 60"/>
                <a:gd name="T49" fmla="*/ 4 h 118"/>
                <a:gd name="T50" fmla="*/ 30 w 60"/>
                <a:gd name="T51" fmla="*/ 2 h 118"/>
                <a:gd name="T52" fmla="*/ 38 w 60"/>
                <a:gd name="T53" fmla="*/ 0 h 118"/>
                <a:gd name="T54" fmla="*/ 38 w 60"/>
                <a:gd name="T55" fmla="*/ 0 h 118"/>
                <a:gd name="T56" fmla="*/ 48 w 60"/>
                <a:gd name="T57" fmla="*/ 2 h 118"/>
                <a:gd name="T58" fmla="*/ 56 w 60"/>
                <a:gd name="T59" fmla="*/ 6 h 118"/>
                <a:gd name="T60" fmla="*/ 60 w 60"/>
                <a:gd name="T61" fmla="*/ 10 h 118"/>
                <a:gd name="T62" fmla="*/ 60 w 60"/>
                <a:gd name="T63" fmla="*/ 16 h 118"/>
                <a:gd name="T64" fmla="*/ 60 w 60"/>
                <a:gd name="T65" fmla="*/ 26 h 118"/>
                <a:gd name="T66" fmla="*/ 60 w 60"/>
                <a:gd name="T67"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118">
                  <a:moveTo>
                    <a:pt x="60" y="26"/>
                  </a:moveTo>
                  <a:lnTo>
                    <a:pt x="60" y="26"/>
                  </a:lnTo>
                  <a:lnTo>
                    <a:pt x="52" y="20"/>
                  </a:lnTo>
                  <a:lnTo>
                    <a:pt x="42" y="20"/>
                  </a:lnTo>
                  <a:lnTo>
                    <a:pt x="42" y="20"/>
                  </a:lnTo>
                  <a:lnTo>
                    <a:pt x="32" y="20"/>
                  </a:lnTo>
                  <a:lnTo>
                    <a:pt x="28" y="22"/>
                  </a:lnTo>
                  <a:lnTo>
                    <a:pt x="26" y="26"/>
                  </a:lnTo>
                  <a:lnTo>
                    <a:pt x="22" y="36"/>
                  </a:lnTo>
                  <a:lnTo>
                    <a:pt x="20" y="52"/>
                  </a:lnTo>
                  <a:lnTo>
                    <a:pt x="20" y="118"/>
                  </a:lnTo>
                  <a:lnTo>
                    <a:pt x="12" y="118"/>
                  </a:lnTo>
                  <a:lnTo>
                    <a:pt x="12" y="118"/>
                  </a:lnTo>
                  <a:lnTo>
                    <a:pt x="6" y="116"/>
                  </a:lnTo>
                  <a:lnTo>
                    <a:pt x="4" y="114"/>
                  </a:lnTo>
                  <a:lnTo>
                    <a:pt x="2" y="110"/>
                  </a:lnTo>
                  <a:lnTo>
                    <a:pt x="0" y="104"/>
                  </a:lnTo>
                  <a:lnTo>
                    <a:pt x="0" y="50"/>
                  </a:lnTo>
                  <a:lnTo>
                    <a:pt x="0" y="50"/>
                  </a:lnTo>
                  <a:lnTo>
                    <a:pt x="2" y="38"/>
                  </a:lnTo>
                  <a:lnTo>
                    <a:pt x="4" y="28"/>
                  </a:lnTo>
                  <a:lnTo>
                    <a:pt x="6" y="20"/>
                  </a:lnTo>
                  <a:lnTo>
                    <a:pt x="12" y="14"/>
                  </a:lnTo>
                  <a:lnTo>
                    <a:pt x="16" y="8"/>
                  </a:lnTo>
                  <a:lnTo>
                    <a:pt x="24" y="4"/>
                  </a:lnTo>
                  <a:lnTo>
                    <a:pt x="30" y="2"/>
                  </a:lnTo>
                  <a:lnTo>
                    <a:pt x="38" y="0"/>
                  </a:lnTo>
                  <a:lnTo>
                    <a:pt x="38" y="0"/>
                  </a:lnTo>
                  <a:lnTo>
                    <a:pt x="48" y="2"/>
                  </a:lnTo>
                  <a:lnTo>
                    <a:pt x="56" y="6"/>
                  </a:lnTo>
                  <a:lnTo>
                    <a:pt x="60" y="10"/>
                  </a:lnTo>
                  <a:lnTo>
                    <a:pt x="60" y="16"/>
                  </a:lnTo>
                  <a:lnTo>
                    <a:pt x="60" y="26"/>
                  </a:lnTo>
                  <a:lnTo>
                    <a:pt x="6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6" name="Freeform 49"/>
            <p:cNvSpPr>
              <a:spLocks/>
            </p:cNvSpPr>
            <p:nvPr userDrawn="1"/>
          </p:nvSpPr>
          <p:spPr bwMode="white">
            <a:xfrm>
              <a:off x="1122" y="478"/>
              <a:ext cx="166" cy="120"/>
            </a:xfrm>
            <a:custGeom>
              <a:avLst/>
              <a:gdLst>
                <a:gd name="T0" fmla="*/ 158 w 166"/>
                <a:gd name="T1" fmla="*/ 120 h 120"/>
                <a:gd name="T2" fmla="*/ 150 w 166"/>
                <a:gd name="T3" fmla="*/ 116 h 120"/>
                <a:gd name="T4" fmla="*/ 146 w 166"/>
                <a:gd name="T5" fmla="*/ 104 h 120"/>
                <a:gd name="T6" fmla="*/ 146 w 166"/>
                <a:gd name="T7" fmla="*/ 54 h 120"/>
                <a:gd name="T8" fmla="*/ 142 w 166"/>
                <a:gd name="T9" fmla="*/ 32 h 120"/>
                <a:gd name="T10" fmla="*/ 136 w 166"/>
                <a:gd name="T11" fmla="*/ 24 h 120"/>
                <a:gd name="T12" fmla="*/ 120 w 166"/>
                <a:gd name="T13" fmla="*/ 20 h 120"/>
                <a:gd name="T14" fmla="*/ 108 w 166"/>
                <a:gd name="T15" fmla="*/ 20 h 120"/>
                <a:gd name="T16" fmla="*/ 100 w 166"/>
                <a:gd name="T17" fmla="*/ 26 h 120"/>
                <a:gd name="T18" fmla="*/ 96 w 166"/>
                <a:gd name="T19" fmla="*/ 38 h 120"/>
                <a:gd name="T20" fmla="*/ 94 w 166"/>
                <a:gd name="T21" fmla="*/ 120 h 120"/>
                <a:gd name="T22" fmla="*/ 86 w 166"/>
                <a:gd name="T23" fmla="*/ 120 h 120"/>
                <a:gd name="T24" fmla="*/ 76 w 166"/>
                <a:gd name="T25" fmla="*/ 116 h 120"/>
                <a:gd name="T26" fmla="*/ 74 w 166"/>
                <a:gd name="T27" fmla="*/ 104 h 120"/>
                <a:gd name="T28" fmla="*/ 74 w 166"/>
                <a:gd name="T29" fmla="*/ 54 h 120"/>
                <a:gd name="T30" fmla="*/ 66 w 166"/>
                <a:gd name="T31" fmla="*/ 28 h 120"/>
                <a:gd name="T32" fmla="*/ 58 w 166"/>
                <a:gd name="T33" fmla="*/ 22 h 120"/>
                <a:gd name="T34" fmla="*/ 48 w 166"/>
                <a:gd name="T35" fmla="*/ 20 h 120"/>
                <a:gd name="T36" fmla="*/ 36 w 166"/>
                <a:gd name="T37" fmla="*/ 22 h 120"/>
                <a:gd name="T38" fmla="*/ 28 w 166"/>
                <a:gd name="T39" fmla="*/ 28 h 120"/>
                <a:gd name="T40" fmla="*/ 22 w 166"/>
                <a:gd name="T41" fmla="*/ 38 h 120"/>
                <a:gd name="T42" fmla="*/ 22 w 166"/>
                <a:gd name="T43" fmla="*/ 120 h 120"/>
                <a:gd name="T44" fmla="*/ 14 w 166"/>
                <a:gd name="T45" fmla="*/ 120 h 120"/>
                <a:gd name="T46" fmla="*/ 4 w 166"/>
                <a:gd name="T47" fmla="*/ 116 h 120"/>
                <a:gd name="T48" fmla="*/ 0 w 166"/>
                <a:gd name="T49" fmla="*/ 104 h 120"/>
                <a:gd name="T50" fmla="*/ 0 w 166"/>
                <a:gd name="T51" fmla="*/ 50 h 120"/>
                <a:gd name="T52" fmla="*/ 4 w 166"/>
                <a:gd name="T53" fmla="*/ 32 h 120"/>
                <a:gd name="T54" fmla="*/ 14 w 166"/>
                <a:gd name="T55" fmla="*/ 16 h 120"/>
                <a:gd name="T56" fmla="*/ 28 w 166"/>
                <a:gd name="T57" fmla="*/ 4 h 120"/>
                <a:gd name="T58" fmla="*/ 48 w 166"/>
                <a:gd name="T59" fmla="*/ 0 h 120"/>
                <a:gd name="T60" fmla="*/ 60 w 166"/>
                <a:gd name="T61" fmla="*/ 2 h 120"/>
                <a:gd name="T62" fmla="*/ 78 w 166"/>
                <a:gd name="T63" fmla="*/ 12 h 120"/>
                <a:gd name="T64" fmla="*/ 84 w 166"/>
                <a:gd name="T65" fmla="*/ 22 h 120"/>
                <a:gd name="T66" fmla="*/ 100 w 166"/>
                <a:gd name="T67" fmla="*/ 6 h 120"/>
                <a:gd name="T68" fmla="*/ 122 w 166"/>
                <a:gd name="T69" fmla="*/ 0 h 120"/>
                <a:gd name="T70" fmla="*/ 132 w 166"/>
                <a:gd name="T71" fmla="*/ 2 h 120"/>
                <a:gd name="T72" fmla="*/ 148 w 166"/>
                <a:gd name="T73" fmla="*/ 8 h 120"/>
                <a:gd name="T74" fmla="*/ 160 w 166"/>
                <a:gd name="T75" fmla="*/ 20 h 120"/>
                <a:gd name="T76" fmla="*/ 166 w 166"/>
                <a:gd name="T77" fmla="*/ 40 h 120"/>
                <a:gd name="T78" fmla="*/ 166 w 166"/>
                <a:gd name="T7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120">
                  <a:moveTo>
                    <a:pt x="158" y="120"/>
                  </a:moveTo>
                  <a:lnTo>
                    <a:pt x="158" y="120"/>
                  </a:lnTo>
                  <a:lnTo>
                    <a:pt x="154" y="118"/>
                  </a:lnTo>
                  <a:lnTo>
                    <a:pt x="150" y="116"/>
                  </a:lnTo>
                  <a:lnTo>
                    <a:pt x="146" y="110"/>
                  </a:lnTo>
                  <a:lnTo>
                    <a:pt x="146" y="104"/>
                  </a:lnTo>
                  <a:lnTo>
                    <a:pt x="146" y="54"/>
                  </a:lnTo>
                  <a:lnTo>
                    <a:pt x="146" y="54"/>
                  </a:lnTo>
                  <a:lnTo>
                    <a:pt x="144" y="38"/>
                  </a:lnTo>
                  <a:lnTo>
                    <a:pt x="142" y="32"/>
                  </a:lnTo>
                  <a:lnTo>
                    <a:pt x="140" y="26"/>
                  </a:lnTo>
                  <a:lnTo>
                    <a:pt x="136" y="24"/>
                  </a:lnTo>
                  <a:lnTo>
                    <a:pt x="132" y="20"/>
                  </a:lnTo>
                  <a:lnTo>
                    <a:pt x="120" y="20"/>
                  </a:lnTo>
                  <a:lnTo>
                    <a:pt x="120" y="20"/>
                  </a:lnTo>
                  <a:lnTo>
                    <a:pt x="108" y="20"/>
                  </a:lnTo>
                  <a:lnTo>
                    <a:pt x="104" y="24"/>
                  </a:lnTo>
                  <a:lnTo>
                    <a:pt x="100" y="26"/>
                  </a:lnTo>
                  <a:lnTo>
                    <a:pt x="98" y="32"/>
                  </a:lnTo>
                  <a:lnTo>
                    <a:pt x="96" y="38"/>
                  </a:lnTo>
                  <a:lnTo>
                    <a:pt x="94" y="52"/>
                  </a:lnTo>
                  <a:lnTo>
                    <a:pt x="94" y="120"/>
                  </a:lnTo>
                  <a:lnTo>
                    <a:pt x="86" y="120"/>
                  </a:lnTo>
                  <a:lnTo>
                    <a:pt x="86" y="120"/>
                  </a:lnTo>
                  <a:lnTo>
                    <a:pt x="80" y="118"/>
                  </a:lnTo>
                  <a:lnTo>
                    <a:pt x="76" y="116"/>
                  </a:lnTo>
                  <a:lnTo>
                    <a:pt x="74" y="110"/>
                  </a:lnTo>
                  <a:lnTo>
                    <a:pt x="74" y="104"/>
                  </a:lnTo>
                  <a:lnTo>
                    <a:pt x="74" y="54"/>
                  </a:lnTo>
                  <a:lnTo>
                    <a:pt x="74" y="54"/>
                  </a:lnTo>
                  <a:lnTo>
                    <a:pt x="72" y="38"/>
                  </a:lnTo>
                  <a:lnTo>
                    <a:pt x="66" y="28"/>
                  </a:lnTo>
                  <a:lnTo>
                    <a:pt x="62" y="24"/>
                  </a:lnTo>
                  <a:lnTo>
                    <a:pt x="58" y="22"/>
                  </a:lnTo>
                  <a:lnTo>
                    <a:pt x="54" y="20"/>
                  </a:lnTo>
                  <a:lnTo>
                    <a:pt x="48" y="20"/>
                  </a:lnTo>
                  <a:lnTo>
                    <a:pt x="48" y="20"/>
                  </a:lnTo>
                  <a:lnTo>
                    <a:pt x="36" y="22"/>
                  </a:lnTo>
                  <a:lnTo>
                    <a:pt x="32" y="24"/>
                  </a:lnTo>
                  <a:lnTo>
                    <a:pt x="28" y="28"/>
                  </a:lnTo>
                  <a:lnTo>
                    <a:pt x="24" y="32"/>
                  </a:lnTo>
                  <a:lnTo>
                    <a:pt x="22" y="38"/>
                  </a:lnTo>
                  <a:lnTo>
                    <a:pt x="22" y="54"/>
                  </a:lnTo>
                  <a:lnTo>
                    <a:pt x="22" y="120"/>
                  </a:lnTo>
                  <a:lnTo>
                    <a:pt x="14" y="120"/>
                  </a:lnTo>
                  <a:lnTo>
                    <a:pt x="14" y="120"/>
                  </a:lnTo>
                  <a:lnTo>
                    <a:pt x="10" y="118"/>
                  </a:lnTo>
                  <a:lnTo>
                    <a:pt x="4" y="116"/>
                  </a:lnTo>
                  <a:lnTo>
                    <a:pt x="2" y="112"/>
                  </a:lnTo>
                  <a:lnTo>
                    <a:pt x="0" y="104"/>
                  </a:lnTo>
                  <a:lnTo>
                    <a:pt x="0" y="50"/>
                  </a:lnTo>
                  <a:lnTo>
                    <a:pt x="0" y="50"/>
                  </a:lnTo>
                  <a:lnTo>
                    <a:pt x="2" y="40"/>
                  </a:lnTo>
                  <a:lnTo>
                    <a:pt x="4" y="32"/>
                  </a:lnTo>
                  <a:lnTo>
                    <a:pt x="8" y="22"/>
                  </a:lnTo>
                  <a:lnTo>
                    <a:pt x="14" y="16"/>
                  </a:lnTo>
                  <a:lnTo>
                    <a:pt x="20" y="10"/>
                  </a:lnTo>
                  <a:lnTo>
                    <a:pt x="28" y="4"/>
                  </a:lnTo>
                  <a:lnTo>
                    <a:pt x="38" y="2"/>
                  </a:lnTo>
                  <a:lnTo>
                    <a:pt x="48" y="0"/>
                  </a:lnTo>
                  <a:lnTo>
                    <a:pt x="48" y="0"/>
                  </a:lnTo>
                  <a:lnTo>
                    <a:pt x="60" y="2"/>
                  </a:lnTo>
                  <a:lnTo>
                    <a:pt x="70" y="6"/>
                  </a:lnTo>
                  <a:lnTo>
                    <a:pt x="78" y="12"/>
                  </a:lnTo>
                  <a:lnTo>
                    <a:pt x="84" y="22"/>
                  </a:lnTo>
                  <a:lnTo>
                    <a:pt x="84" y="22"/>
                  </a:lnTo>
                  <a:lnTo>
                    <a:pt x="92" y="12"/>
                  </a:lnTo>
                  <a:lnTo>
                    <a:pt x="100" y="6"/>
                  </a:lnTo>
                  <a:lnTo>
                    <a:pt x="110" y="2"/>
                  </a:lnTo>
                  <a:lnTo>
                    <a:pt x="122" y="0"/>
                  </a:lnTo>
                  <a:lnTo>
                    <a:pt x="122" y="0"/>
                  </a:lnTo>
                  <a:lnTo>
                    <a:pt x="132" y="2"/>
                  </a:lnTo>
                  <a:lnTo>
                    <a:pt x="140" y="4"/>
                  </a:lnTo>
                  <a:lnTo>
                    <a:pt x="148" y="8"/>
                  </a:lnTo>
                  <a:lnTo>
                    <a:pt x="154" y="14"/>
                  </a:lnTo>
                  <a:lnTo>
                    <a:pt x="160" y="20"/>
                  </a:lnTo>
                  <a:lnTo>
                    <a:pt x="164" y="30"/>
                  </a:lnTo>
                  <a:lnTo>
                    <a:pt x="166" y="40"/>
                  </a:lnTo>
                  <a:lnTo>
                    <a:pt x="166" y="52"/>
                  </a:lnTo>
                  <a:lnTo>
                    <a:pt x="166" y="120"/>
                  </a:lnTo>
                  <a:lnTo>
                    <a:pt x="158"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7" name="Freeform 50"/>
            <p:cNvSpPr>
              <a:spLocks noEditPoints="1"/>
            </p:cNvSpPr>
            <p:nvPr userDrawn="1"/>
          </p:nvSpPr>
          <p:spPr bwMode="white">
            <a:xfrm>
              <a:off x="1310" y="478"/>
              <a:ext cx="90" cy="122"/>
            </a:xfrm>
            <a:custGeom>
              <a:avLst/>
              <a:gdLst>
                <a:gd name="T0" fmla="*/ 44 w 90"/>
                <a:gd name="T1" fmla="*/ 122 h 122"/>
                <a:gd name="T2" fmla="*/ 28 w 90"/>
                <a:gd name="T3" fmla="*/ 118 h 122"/>
                <a:gd name="T4" fmla="*/ 14 w 90"/>
                <a:gd name="T5" fmla="*/ 112 h 122"/>
                <a:gd name="T6" fmla="*/ 4 w 90"/>
                <a:gd name="T7" fmla="*/ 102 h 122"/>
                <a:gd name="T8" fmla="*/ 0 w 90"/>
                <a:gd name="T9" fmla="*/ 86 h 122"/>
                <a:gd name="T10" fmla="*/ 0 w 90"/>
                <a:gd name="T11" fmla="*/ 78 h 122"/>
                <a:gd name="T12" fmla="*/ 8 w 90"/>
                <a:gd name="T13" fmla="*/ 64 h 122"/>
                <a:gd name="T14" fmla="*/ 22 w 90"/>
                <a:gd name="T15" fmla="*/ 54 h 122"/>
                <a:gd name="T16" fmla="*/ 42 w 90"/>
                <a:gd name="T17" fmla="*/ 48 h 122"/>
                <a:gd name="T18" fmla="*/ 70 w 90"/>
                <a:gd name="T19" fmla="*/ 48 h 122"/>
                <a:gd name="T20" fmla="*/ 70 w 90"/>
                <a:gd name="T21" fmla="*/ 42 h 122"/>
                <a:gd name="T22" fmla="*/ 64 w 90"/>
                <a:gd name="T23" fmla="*/ 24 h 122"/>
                <a:gd name="T24" fmla="*/ 42 w 90"/>
                <a:gd name="T25" fmla="*/ 18 h 122"/>
                <a:gd name="T26" fmla="*/ 30 w 90"/>
                <a:gd name="T27" fmla="*/ 20 h 122"/>
                <a:gd name="T28" fmla="*/ 12 w 90"/>
                <a:gd name="T29" fmla="*/ 28 h 122"/>
                <a:gd name="T30" fmla="*/ 4 w 90"/>
                <a:gd name="T31" fmla="*/ 34 h 122"/>
                <a:gd name="T32" fmla="*/ 4 w 90"/>
                <a:gd name="T33" fmla="*/ 24 h 122"/>
                <a:gd name="T34" fmla="*/ 6 w 90"/>
                <a:gd name="T35" fmla="*/ 16 h 122"/>
                <a:gd name="T36" fmla="*/ 20 w 90"/>
                <a:gd name="T37" fmla="*/ 6 h 122"/>
                <a:gd name="T38" fmla="*/ 36 w 90"/>
                <a:gd name="T39" fmla="*/ 0 h 122"/>
                <a:gd name="T40" fmla="*/ 44 w 90"/>
                <a:gd name="T41" fmla="*/ 0 h 122"/>
                <a:gd name="T42" fmla="*/ 64 w 90"/>
                <a:gd name="T43" fmla="*/ 4 h 122"/>
                <a:gd name="T44" fmla="*/ 78 w 90"/>
                <a:gd name="T45" fmla="*/ 12 h 122"/>
                <a:gd name="T46" fmla="*/ 86 w 90"/>
                <a:gd name="T47" fmla="*/ 26 h 122"/>
                <a:gd name="T48" fmla="*/ 90 w 90"/>
                <a:gd name="T49" fmla="*/ 44 h 122"/>
                <a:gd name="T50" fmla="*/ 90 w 90"/>
                <a:gd name="T51" fmla="*/ 80 h 122"/>
                <a:gd name="T52" fmla="*/ 88 w 90"/>
                <a:gd name="T53" fmla="*/ 98 h 122"/>
                <a:gd name="T54" fmla="*/ 80 w 90"/>
                <a:gd name="T55" fmla="*/ 110 h 122"/>
                <a:gd name="T56" fmla="*/ 66 w 90"/>
                <a:gd name="T57" fmla="*/ 118 h 122"/>
                <a:gd name="T58" fmla="*/ 44 w 90"/>
                <a:gd name="T59" fmla="*/ 122 h 122"/>
                <a:gd name="T60" fmla="*/ 70 w 90"/>
                <a:gd name="T61" fmla="*/ 64 h 122"/>
                <a:gd name="T62" fmla="*/ 54 w 90"/>
                <a:gd name="T63" fmla="*/ 64 h 122"/>
                <a:gd name="T64" fmla="*/ 28 w 90"/>
                <a:gd name="T65" fmla="*/ 70 h 122"/>
                <a:gd name="T66" fmla="*/ 20 w 90"/>
                <a:gd name="T67" fmla="*/ 84 h 122"/>
                <a:gd name="T68" fmla="*/ 22 w 90"/>
                <a:gd name="T69" fmla="*/ 92 h 122"/>
                <a:gd name="T70" fmla="*/ 34 w 90"/>
                <a:gd name="T71" fmla="*/ 102 h 122"/>
                <a:gd name="T72" fmla="*/ 46 w 90"/>
                <a:gd name="T73" fmla="*/ 104 h 122"/>
                <a:gd name="T74" fmla="*/ 64 w 90"/>
                <a:gd name="T75" fmla="*/ 98 h 122"/>
                <a:gd name="T76" fmla="*/ 70 w 90"/>
                <a:gd name="T77" fmla="*/ 8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122">
                  <a:moveTo>
                    <a:pt x="44" y="122"/>
                  </a:moveTo>
                  <a:lnTo>
                    <a:pt x="44" y="122"/>
                  </a:lnTo>
                  <a:lnTo>
                    <a:pt x="36" y="120"/>
                  </a:lnTo>
                  <a:lnTo>
                    <a:pt x="28" y="118"/>
                  </a:lnTo>
                  <a:lnTo>
                    <a:pt x="20" y="116"/>
                  </a:lnTo>
                  <a:lnTo>
                    <a:pt x="14" y="112"/>
                  </a:lnTo>
                  <a:lnTo>
                    <a:pt x="8" y="106"/>
                  </a:lnTo>
                  <a:lnTo>
                    <a:pt x="4" y="102"/>
                  </a:lnTo>
                  <a:lnTo>
                    <a:pt x="0" y="94"/>
                  </a:lnTo>
                  <a:lnTo>
                    <a:pt x="0" y="86"/>
                  </a:lnTo>
                  <a:lnTo>
                    <a:pt x="0" y="86"/>
                  </a:lnTo>
                  <a:lnTo>
                    <a:pt x="0" y="78"/>
                  </a:lnTo>
                  <a:lnTo>
                    <a:pt x="4" y="70"/>
                  </a:lnTo>
                  <a:lnTo>
                    <a:pt x="8" y="64"/>
                  </a:lnTo>
                  <a:lnTo>
                    <a:pt x="14" y="58"/>
                  </a:lnTo>
                  <a:lnTo>
                    <a:pt x="22" y="54"/>
                  </a:lnTo>
                  <a:lnTo>
                    <a:pt x="30" y="50"/>
                  </a:lnTo>
                  <a:lnTo>
                    <a:pt x="42" y="48"/>
                  </a:lnTo>
                  <a:lnTo>
                    <a:pt x="54" y="48"/>
                  </a:lnTo>
                  <a:lnTo>
                    <a:pt x="70" y="48"/>
                  </a:lnTo>
                  <a:lnTo>
                    <a:pt x="70" y="42"/>
                  </a:lnTo>
                  <a:lnTo>
                    <a:pt x="70" y="42"/>
                  </a:lnTo>
                  <a:lnTo>
                    <a:pt x="68" y="32"/>
                  </a:lnTo>
                  <a:lnTo>
                    <a:pt x="64" y="24"/>
                  </a:lnTo>
                  <a:lnTo>
                    <a:pt x="54" y="20"/>
                  </a:lnTo>
                  <a:lnTo>
                    <a:pt x="42" y="18"/>
                  </a:lnTo>
                  <a:lnTo>
                    <a:pt x="42" y="18"/>
                  </a:lnTo>
                  <a:lnTo>
                    <a:pt x="30" y="20"/>
                  </a:lnTo>
                  <a:lnTo>
                    <a:pt x="20" y="24"/>
                  </a:lnTo>
                  <a:lnTo>
                    <a:pt x="12" y="28"/>
                  </a:lnTo>
                  <a:lnTo>
                    <a:pt x="6" y="34"/>
                  </a:lnTo>
                  <a:lnTo>
                    <a:pt x="4" y="34"/>
                  </a:lnTo>
                  <a:lnTo>
                    <a:pt x="4" y="24"/>
                  </a:lnTo>
                  <a:lnTo>
                    <a:pt x="4" y="24"/>
                  </a:lnTo>
                  <a:lnTo>
                    <a:pt x="4" y="20"/>
                  </a:lnTo>
                  <a:lnTo>
                    <a:pt x="6" y="16"/>
                  </a:lnTo>
                  <a:lnTo>
                    <a:pt x="14" y="8"/>
                  </a:lnTo>
                  <a:lnTo>
                    <a:pt x="20" y="6"/>
                  </a:lnTo>
                  <a:lnTo>
                    <a:pt x="26" y="2"/>
                  </a:lnTo>
                  <a:lnTo>
                    <a:pt x="36" y="0"/>
                  </a:lnTo>
                  <a:lnTo>
                    <a:pt x="44" y="0"/>
                  </a:lnTo>
                  <a:lnTo>
                    <a:pt x="44" y="0"/>
                  </a:lnTo>
                  <a:lnTo>
                    <a:pt x="54" y="2"/>
                  </a:lnTo>
                  <a:lnTo>
                    <a:pt x="64" y="4"/>
                  </a:lnTo>
                  <a:lnTo>
                    <a:pt x="72" y="6"/>
                  </a:lnTo>
                  <a:lnTo>
                    <a:pt x="78" y="12"/>
                  </a:lnTo>
                  <a:lnTo>
                    <a:pt x="84" y="18"/>
                  </a:lnTo>
                  <a:lnTo>
                    <a:pt x="86" y="26"/>
                  </a:lnTo>
                  <a:lnTo>
                    <a:pt x="88" y="34"/>
                  </a:lnTo>
                  <a:lnTo>
                    <a:pt x="90" y="44"/>
                  </a:lnTo>
                  <a:lnTo>
                    <a:pt x="90" y="80"/>
                  </a:lnTo>
                  <a:lnTo>
                    <a:pt x="90" y="80"/>
                  </a:lnTo>
                  <a:lnTo>
                    <a:pt x="90" y="90"/>
                  </a:lnTo>
                  <a:lnTo>
                    <a:pt x="88" y="98"/>
                  </a:lnTo>
                  <a:lnTo>
                    <a:pt x="84" y="104"/>
                  </a:lnTo>
                  <a:lnTo>
                    <a:pt x="80" y="110"/>
                  </a:lnTo>
                  <a:lnTo>
                    <a:pt x="74" y="114"/>
                  </a:lnTo>
                  <a:lnTo>
                    <a:pt x="66" y="118"/>
                  </a:lnTo>
                  <a:lnTo>
                    <a:pt x="56" y="120"/>
                  </a:lnTo>
                  <a:lnTo>
                    <a:pt x="44" y="122"/>
                  </a:lnTo>
                  <a:lnTo>
                    <a:pt x="44" y="122"/>
                  </a:lnTo>
                  <a:close/>
                  <a:moveTo>
                    <a:pt x="70" y="64"/>
                  </a:moveTo>
                  <a:lnTo>
                    <a:pt x="54" y="64"/>
                  </a:lnTo>
                  <a:lnTo>
                    <a:pt x="54" y="64"/>
                  </a:lnTo>
                  <a:lnTo>
                    <a:pt x="38" y="66"/>
                  </a:lnTo>
                  <a:lnTo>
                    <a:pt x="28" y="70"/>
                  </a:lnTo>
                  <a:lnTo>
                    <a:pt x="22" y="76"/>
                  </a:lnTo>
                  <a:lnTo>
                    <a:pt x="20" y="84"/>
                  </a:lnTo>
                  <a:lnTo>
                    <a:pt x="20" y="84"/>
                  </a:lnTo>
                  <a:lnTo>
                    <a:pt x="22" y="92"/>
                  </a:lnTo>
                  <a:lnTo>
                    <a:pt x="26" y="98"/>
                  </a:lnTo>
                  <a:lnTo>
                    <a:pt x="34" y="102"/>
                  </a:lnTo>
                  <a:lnTo>
                    <a:pt x="46" y="104"/>
                  </a:lnTo>
                  <a:lnTo>
                    <a:pt x="46" y="104"/>
                  </a:lnTo>
                  <a:lnTo>
                    <a:pt x="56" y="102"/>
                  </a:lnTo>
                  <a:lnTo>
                    <a:pt x="64" y="98"/>
                  </a:lnTo>
                  <a:lnTo>
                    <a:pt x="68" y="90"/>
                  </a:lnTo>
                  <a:lnTo>
                    <a:pt x="70" y="80"/>
                  </a:lnTo>
                  <a:lnTo>
                    <a:pt x="7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8" name="Freeform 51"/>
            <p:cNvSpPr>
              <a:spLocks/>
            </p:cNvSpPr>
            <p:nvPr userDrawn="1"/>
          </p:nvSpPr>
          <p:spPr bwMode="white">
            <a:xfrm>
              <a:off x="1426" y="456"/>
              <a:ext cx="60" cy="144"/>
            </a:xfrm>
            <a:custGeom>
              <a:avLst/>
              <a:gdLst>
                <a:gd name="T0" fmla="*/ 20 w 60"/>
                <a:gd name="T1" fmla="*/ 24 h 144"/>
                <a:gd name="T2" fmla="*/ 60 w 60"/>
                <a:gd name="T3" fmla="*/ 24 h 144"/>
                <a:gd name="T4" fmla="*/ 60 w 60"/>
                <a:gd name="T5" fmla="*/ 32 h 144"/>
                <a:gd name="T6" fmla="*/ 60 w 60"/>
                <a:gd name="T7" fmla="*/ 32 h 144"/>
                <a:gd name="T8" fmla="*/ 60 w 60"/>
                <a:gd name="T9" fmla="*/ 36 h 144"/>
                <a:gd name="T10" fmla="*/ 56 w 60"/>
                <a:gd name="T11" fmla="*/ 40 h 144"/>
                <a:gd name="T12" fmla="*/ 52 w 60"/>
                <a:gd name="T13" fmla="*/ 42 h 144"/>
                <a:gd name="T14" fmla="*/ 44 w 60"/>
                <a:gd name="T15" fmla="*/ 44 h 144"/>
                <a:gd name="T16" fmla="*/ 20 w 60"/>
                <a:gd name="T17" fmla="*/ 44 h 144"/>
                <a:gd name="T18" fmla="*/ 20 w 60"/>
                <a:gd name="T19" fmla="*/ 102 h 144"/>
                <a:gd name="T20" fmla="*/ 20 w 60"/>
                <a:gd name="T21" fmla="*/ 102 h 144"/>
                <a:gd name="T22" fmla="*/ 22 w 60"/>
                <a:gd name="T23" fmla="*/ 112 h 144"/>
                <a:gd name="T24" fmla="*/ 26 w 60"/>
                <a:gd name="T25" fmla="*/ 120 h 144"/>
                <a:gd name="T26" fmla="*/ 32 w 60"/>
                <a:gd name="T27" fmla="*/ 124 h 144"/>
                <a:gd name="T28" fmla="*/ 40 w 60"/>
                <a:gd name="T29" fmla="*/ 124 h 144"/>
                <a:gd name="T30" fmla="*/ 40 w 60"/>
                <a:gd name="T31" fmla="*/ 124 h 144"/>
                <a:gd name="T32" fmla="*/ 50 w 60"/>
                <a:gd name="T33" fmla="*/ 124 h 144"/>
                <a:gd name="T34" fmla="*/ 58 w 60"/>
                <a:gd name="T35" fmla="*/ 122 h 144"/>
                <a:gd name="T36" fmla="*/ 58 w 60"/>
                <a:gd name="T37" fmla="*/ 122 h 144"/>
                <a:gd name="T38" fmla="*/ 58 w 60"/>
                <a:gd name="T39" fmla="*/ 128 h 144"/>
                <a:gd name="T40" fmla="*/ 58 w 60"/>
                <a:gd name="T41" fmla="*/ 128 h 144"/>
                <a:gd name="T42" fmla="*/ 58 w 60"/>
                <a:gd name="T43" fmla="*/ 134 h 144"/>
                <a:gd name="T44" fmla="*/ 54 w 60"/>
                <a:gd name="T45" fmla="*/ 140 h 144"/>
                <a:gd name="T46" fmla="*/ 46 w 60"/>
                <a:gd name="T47" fmla="*/ 142 h 144"/>
                <a:gd name="T48" fmla="*/ 38 w 60"/>
                <a:gd name="T49" fmla="*/ 144 h 144"/>
                <a:gd name="T50" fmla="*/ 38 w 60"/>
                <a:gd name="T51" fmla="*/ 144 h 144"/>
                <a:gd name="T52" fmla="*/ 28 w 60"/>
                <a:gd name="T53" fmla="*/ 142 h 144"/>
                <a:gd name="T54" fmla="*/ 20 w 60"/>
                <a:gd name="T55" fmla="*/ 140 h 144"/>
                <a:gd name="T56" fmla="*/ 14 w 60"/>
                <a:gd name="T57" fmla="*/ 138 h 144"/>
                <a:gd name="T58" fmla="*/ 10 w 60"/>
                <a:gd name="T59" fmla="*/ 134 h 144"/>
                <a:gd name="T60" fmla="*/ 6 w 60"/>
                <a:gd name="T61" fmla="*/ 128 h 144"/>
                <a:gd name="T62" fmla="*/ 2 w 60"/>
                <a:gd name="T63" fmla="*/ 120 h 144"/>
                <a:gd name="T64" fmla="*/ 0 w 60"/>
                <a:gd name="T65" fmla="*/ 112 h 144"/>
                <a:gd name="T66" fmla="*/ 0 w 60"/>
                <a:gd name="T67" fmla="*/ 104 h 144"/>
                <a:gd name="T68" fmla="*/ 0 w 60"/>
                <a:gd name="T69" fmla="*/ 28 h 144"/>
                <a:gd name="T70" fmla="*/ 0 w 60"/>
                <a:gd name="T71" fmla="*/ 28 h 144"/>
                <a:gd name="T72" fmla="*/ 2 w 60"/>
                <a:gd name="T73" fmla="*/ 18 h 144"/>
                <a:gd name="T74" fmla="*/ 6 w 60"/>
                <a:gd name="T75" fmla="*/ 8 h 144"/>
                <a:gd name="T76" fmla="*/ 6 w 60"/>
                <a:gd name="T77" fmla="*/ 8 h 144"/>
                <a:gd name="T78" fmla="*/ 12 w 60"/>
                <a:gd name="T79" fmla="*/ 4 h 144"/>
                <a:gd name="T80" fmla="*/ 18 w 60"/>
                <a:gd name="T81" fmla="*/ 0 h 144"/>
                <a:gd name="T82" fmla="*/ 20 w 60"/>
                <a:gd name="T83" fmla="*/ 0 h 144"/>
                <a:gd name="T84" fmla="*/ 20 w 60"/>
                <a:gd name="T85"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144">
                  <a:moveTo>
                    <a:pt x="20" y="24"/>
                  </a:moveTo>
                  <a:lnTo>
                    <a:pt x="60" y="24"/>
                  </a:lnTo>
                  <a:lnTo>
                    <a:pt x="60" y="32"/>
                  </a:lnTo>
                  <a:lnTo>
                    <a:pt x="60" y="32"/>
                  </a:lnTo>
                  <a:lnTo>
                    <a:pt x="60" y="36"/>
                  </a:lnTo>
                  <a:lnTo>
                    <a:pt x="56" y="40"/>
                  </a:lnTo>
                  <a:lnTo>
                    <a:pt x="52" y="42"/>
                  </a:lnTo>
                  <a:lnTo>
                    <a:pt x="44" y="44"/>
                  </a:lnTo>
                  <a:lnTo>
                    <a:pt x="20" y="44"/>
                  </a:lnTo>
                  <a:lnTo>
                    <a:pt x="20" y="102"/>
                  </a:lnTo>
                  <a:lnTo>
                    <a:pt x="20" y="102"/>
                  </a:lnTo>
                  <a:lnTo>
                    <a:pt x="22" y="112"/>
                  </a:lnTo>
                  <a:lnTo>
                    <a:pt x="26" y="120"/>
                  </a:lnTo>
                  <a:lnTo>
                    <a:pt x="32" y="124"/>
                  </a:lnTo>
                  <a:lnTo>
                    <a:pt x="40" y="124"/>
                  </a:lnTo>
                  <a:lnTo>
                    <a:pt x="40" y="124"/>
                  </a:lnTo>
                  <a:lnTo>
                    <a:pt x="50" y="124"/>
                  </a:lnTo>
                  <a:lnTo>
                    <a:pt x="58" y="122"/>
                  </a:lnTo>
                  <a:lnTo>
                    <a:pt x="58" y="122"/>
                  </a:lnTo>
                  <a:lnTo>
                    <a:pt x="58" y="128"/>
                  </a:lnTo>
                  <a:lnTo>
                    <a:pt x="58" y="128"/>
                  </a:lnTo>
                  <a:lnTo>
                    <a:pt x="58" y="134"/>
                  </a:lnTo>
                  <a:lnTo>
                    <a:pt x="54" y="140"/>
                  </a:lnTo>
                  <a:lnTo>
                    <a:pt x="46" y="142"/>
                  </a:lnTo>
                  <a:lnTo>
                    <a:pt x="38" y="144"/>
                  </a:lnTo>
                  <a:lnTo>
                    <a:pt x="38" y="144"/>
                  </a:lnTo>
                  <a:lnTo>
                    <a:pt x="28" y="142"/>
                  </a:lnTo>
                  <a:lnTo>
                    <a:pt x="20" y="140"/>
                  </a:lnTo>
                  <a:lnTo>
                    <a:pt x="14" y="138"/>
                  </a:lnTo>
                  <a:lnTo>
                    <a:pt x="10" y="134"/>
                  </a:lnTo>
                  <a:lnTo>
                    <a:pt x="6" y="128"/>
                  </a:lnTo>
                  <a:lnTo>
                    <a:pt x="2" y="120"/>
                  </a:lnTo>
                  <a:lnTo>
                    <a:pt x="0" y="112"/>
                  </a:lnTo>
                  <a:lnTo>
                    <a:pt x="0" y="104"/>
                  </a:lnTo>
                  <a:lnTo>
                    <a:pt x="0" y="28"/>
                  </a:lnTo>
                  <a:lnTo>
                    <a:pt x="0" y="28"/>
                  </a:lnTo>
                  <a:lnTo>
                    <a:pt x="2" y="18"/>
                  </a:lnTo>
                  <a:lnTo>
                    <a:pt x="6" y="8"/>
                  </a:lnTo>
                  <a:lnTo>
                    <a:pt x="6" y="8"/>
                  </a:lnTo>
                  <a:lnTo>
                    <a:pt x="12" y="4"/>
                  </a:lnTo>
                  <a:lnTo>
                    <a:pt x="18" y="0"/>
                  </a:lnTo>
                  <a:lnTo>
                    <a:pt x="20" y="0"/>
                  </a:lnTo>
                  <a:lnTo>
                    <a:pt x="2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9" name="Freeform 52"/>
            <p:cNvSpPr>
              <a:spLocks noEditPoints="1"/>
            </p:cNvSpPr>
            <p:nvPr userDrawn="1"/>
          </p:nvSpPr>
          <p:spPr bwMode="white">
            <a:xfrm>
              <a:off x="1502" y="438"/>
              <a:ext cx="48" cy="160"/>
            </a:xfrm>
            <a:custGeom>
              <a:avLst/>
              <a:gdLst>
                <a:gd name="T0" fmla="*/ 12 w 48"/>
                <a:gd name="T1" fmla="*/ 26 h 160"/>
                <a:gd name="T2" fmla="*/ 12 w 48"/>
                <a:gd name="T3" fmla="*/ 26 h 160"/>
                <a:gd name="T4" fmla="*/ 8 w 48"/>
                <a:gd name="T5" fmla="*/ 26 h 160"/>
                <a:gd name="T6" fmla="*/ 4 w 48"/>
                <a:gd name="T7" fmla="*/ 22 h 160"/>
                <a:gd name="T8" fmla="*/ 0 w 48"/>
                <a:gd name="T9" fmla="*/ 18 h 160"/>
                <a:gd name="T10" fmla="*/ 0 w 48"/>
                <a:gd name="T11" fmla="*/ 12 h 160"/>
                <a:gd name="T12" fmla="*/ 0 w 48"/>
                <a:gd name="T13" fmla="*/ 12 h 160"/>
                <a:gd name="T14" fmla="*/ 0 w 48"/>
                <a:gd name="T15" fmla="*/ 8 h 160"/>
                <a:gd name="T16" fmla="*/ 2 w 48"/>
                <a:gd name="T17" fmla="*/ 4 h 160"/>
                <a:gd name="T18" fmla="*/ 6 w 48"/>
                <a:gd name="T19" fmla="*/ 0 h 160"/>
                <a:gd name="T20" fmla="*/ 12 w 48"/>
                <a:gd name="T21" fmla="*/ 0 h 160"/>
                <a:gd name="T22" fmla="*/ 12 w 48"/>
                <a:gd name="T23" fmla="*/ 0 h 160"/>
                <a:gd name="T24" fmla="*/ 18 w 48"/>
                <a:gd name="T25" fmla="*/ 0 h 160"/>
                <a:gd name="T26" fmla="*/ 22 w 48"/>
                <a:gd name="T27" fmla="*/ 4 h 160"/>
                <a:gd name="T28" fmla="*/ 26 w 48"/>
                <a:gd name="T29" fmla="*/ 8 h 160"/>
                <a:gd name="T30" fmla="*/ 26 w 48"/>
                <a:gd name="T31" fmla="*/ 12 h 160"/>
                <a:gd name="T32" fmla="*/ 26 w 48"/>
                <a:gd name="T33" fmla="*/ 12 h 160"/>
                <a:gd name="T34" fmla="*/ 26 w 48"/>
                <a:gd name="T35" fmla="*/ 18 h 160"/>
                <a:gd name="T36" fmla="*/ 22 w 48"/>
                <a:gd name="T37" fmla="*/ 22 h 160"/>
                <a:gd name="T38" fmla="*/ 18 w 48"/>
                <a:gd name="T39" fmla="*/ 26 h 160"/>
                <a:gd name="T40" fmla="*/ 12 w 48"/>
                <a:gd name="T41" fmla="*/ 26 h 160"/>
                <a:gd name="T42" fmla="*/ 12 w 48"/>
                <a:gd name="T43" fmla="*/ 26 h 160"/>
                <a:gd name="T44" fmla="*/ 38 w 48"/>
                <a:gd name="T45" fmla="*/ 160 h 160"/>
                <a:gd name="T46" fmla="*/ 38 w 48"/>
                <a:gd name="T47" fmla="*/ 160 h 160"/>
                <a:gd name="T48" fmla="*/ 30 w 48"/>
                <a:gd name="T49" fmla="*/ 160 h 160"/>
                <a:gd name="T50" fmla="*/ 22 w 48"/>
                <a:gd name="T51" fmla="*/ 158 h 160"/>
                <a:gd name="T52" fmla="*/ 16 w 48"/>
                <a:gd name="T53" fmla="*/ 156 h 160"/>
                <a:gd name="T54" fmla="*/ 12 w 48"/>
                <a:gd name="T55" fmla="*/ 152 h 160"/>
                <a:gd name="T56" fmla="*/ 8 w 48"/>
                <a:gd name="T57" fmla="*/ 146 h 160"/>
                <a:gd name="T58" fmla="*/ 4 w 48"/>
                <a:gd name="T59" fmla="*/ 140 h 160"/>
                <a:gd name="T60" fmla="*/ 4 w 48"/>
                <a:gd name="T61" fmla="*/ 134 h 160"/>
                <a:gd name="T62" fmla="*/ 2 w 48"/>
                <a:gd name="T63" fmla="*/ 126 h 160"/>
                <a:gd name="T64" fmla="*/ 2 w 48"/>
                <a:gd name="T65" fmla="*/ 42 h 160"/>
                <a:gd name="T66" fmla="*/ 8 w 48"/>
                <a:gd name="T67" fmla="*/ 42 h 160"/>
                <a:gd name="T68" fmla="*/ 8 w 48"/>
                <a:gd name="T69" fmla="*/ 42 h 160"/>
                <a:gd name="T70" fmla="*/ 14 w 48"/>
                <a:gd name="T71" fmla="*/ 44 h 160"/>
                <a:gd name="T72" fmla="*/ 18 w 48"/>
                <a:gd name="T73" fmla="*/ 46 h 160"/>
                <a:gd name="T74" fmla="*/ 22 w 48"/>
                <a:gd name="T75" fmla="*/ 52 h 160"/>
                <a:gd name="T76" fmla="*/ 22 w 48"/>
                <a:gd name="T77" fmla="*/ 58 h 160"/>
                <a:gd name="T78" fmla="*/ 22 w 48"/>
                <a:gd name="T79" fmla="*/ 122 h 160"/>
                <a:gd name="T80" fmla="*/ 22 w 48"/>
                <a:gd name="T81" fmla="*/ 122 h 160"/>
                <a:gd name="T82" fmla="*/ 24 w 48"/>
                <a:gd name="T83" fmla="*/ 132 h 160"/>
                <a:gd name="T84" fmla="*/ 28 w 48"/>
                <a:gd name="T85" fmla="*/ 138 h 160"/>
                <a:gd name="T86" fmla="*/ 34 w 48"/>
                <a:gd name="T87" fmla="*/ 142 h 160"/>
                <a:gd name="T88" fmla="*/ 40 w 48"/>
                <a:gd name="T89" fmla="*/ 142 h 160"/>
                <a:gd name="T90" fmla="*/ 48 w 48"/>
                <a:gd name="T91" fmla="*/ 142 h 160"/>
                <a:gd name="T92" fmla="*/ 48 w 48"/>
                <a:gd name="T93" fmla="*/ 148 h 160"/>
                <a:gd name="T94" fmla="*/ 48 w 48"/>
                <a:gd name="T95" fmla="*/ 148 h 160"/>
                <a:gd name="T96" fmla="*/ 48 w 48"/>
                <a:gd name="T97" fmla="*/ 154 h 160"/>
                <a:gd name="T98" fmla="*/ 46 w 48"/>
                <a:gd name="T99" fmla="*/ 158 h 160"/>
                <a:gd name="T100" fmla="*/ 42 w 48"/>
                <a:gd name="T101" fmla="*/ 160 h 160"/>
                <a:gd name="T102" fmla="*/ 38 w 48"/>
                <a:gd name="T103" fmla="*/ 160 h 160"/>
                <a:gd name="T104" fmla="*/ 38 w 48"/>
                <a:gd name="T10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160">
                  <a:moveTo>
                    <a:pt x="12" y="26"/>
                  </a:moveTo>
                  <a:lnTo>
                    <a:pt x="12" y="26"/>
                  </a:lnTo>
                  <a:lnTo>
                    <a:pt x="8" y="26"/>
                  </a:lnTo>
                  <a:lnTo>
                    <a:pt x="4" y="22"/>
                  </a:lnTo>
                  <a:lnTo>
                    <a:pt x="0" y="18"/>
                  </a:lnTo>
                  <a:lnTo>
                    <a:pt x="0" y="12"/>
                  </a:lnTo>
                  <a:lnTo>
                    <a:pt x="0" y="12"/>
                  </a:lnTo>
                  <a:lnTo>
                    <a:pt x="0" y="8"/>
                  </a:lnTo>
                  <a:lnTo>
                    <a:pt x="2" y="4"/>
                  </a:lnTo>
                  <a:lnTo>
                    <a:pt x="6" y="0"/>
                  </a:lnTo>
                  <a:lnTo>
                    <a:pt x="12" y="0"/>
                  </a:lnTo>
                  <a:lnTo>
                    <a:pt x="12" y="0"/>
                  </a:lnTo>
                  <a:lnTo>
                    <a:pt x="18" y="0"/>
                  </a:lnTo>
                  <a:lnTo>
                    <a:pt x="22" y="4"/>
                  </a:lnTo>
                  <a:lnTo>
                    <a:pt x="26" y="8"/>
                  </a:lnTo>
                  <a:lnTo>
                    <a:pt x="26" y="12"/>
                  </a:lnTo>
                  <a:lnTo>
                    <a:pt x="26" y="12"/>
                  </a:lnTo>
                  <a:lnTo>
                    <a:pt x="26" y="18"/>
                  </a:lnTo>
                  <a:lnTo>
                    <a:pt x="22" y="22"/>
                  </a:lnTo>
                  <a:lnTo>
                    <a:pt x="18" y="26"/>
                  </a:lnTo>
                  <a:lnTo>
                    <a:pt x="12" y="26"/>
                  </a:lnTo>
                  <a:lnTo>
                    <a:pt x="12" y="26"/>
                  </a:lnTo>
                  <a:close/>
                  <a:moveTo>
                    <a:pt x="38" y="160"/>
                  </a:moveTo>
                  <a:lnTo>
                    <a:pt x="38" y="160"/>
                  </a:lnTo>
                  <a:lnTo>
                    <a:pt x="30" y="160"/>
                  </a:lnTo>
                  <a:lnTo>
                    <a:pt x="22" y="158"/>
                  </a:lnTo>
                  <a:lnTo>
                    <a:pt x="16" y="156"/>
                  </a:lnTo>
                  <a:lnTo>
                    <a:pt x="12" y="152"/>
                  </a:lnTo>
                  <a:lnTo>
                    <a:pt x="8" y="146"/>
                  </a:lnTo>
                  <a:lnTo>
                    <a:pt x="4" y="140"/>
                  </a:lnTo>
                  <a:lnTo>
                    <a:pt x="4" y="134"/>
                  </a:lnTo>
                  <a:lnTo>
                    <a:pt x="2" y="126"/>
                  </a:lnTo>
                  <a:lnTo>
                    <a:pt x="2" y="42"/>
                  </a:lnTo>
                  <a:lnTo>
                    <a:pt x="8" y="42"/>
                  </a:lnTo>
                  <a:lnTo>
                    <a:pt x="8" y="42"/>
                  </a:lnTo>
                  <a:lnTo>
                    <a:pt x="14" y="44"/>
                  </a:lnTo>
                  <a:lnTo>
                    <a:pt x="18" y="46"/>
                  </a:lnTo>
                  <a:lnTo>
                    <a:pt x="22" y="52"/>
                  </a:lnTo>
                  <a:lnTo>
                    <a:pt x="22" y="58"/>
                  </a:lnTo>
                  <a:lnTo>
                    <a:pt x="22" y="122"/>
                  </a:lnTo>
                  <a:lnTo>
                    <a:pt x="22" y="122"/>
                  </a:lnTo>
                  <a:lnTo>
                    <a:pt x="24" y="132"/>
                  </a:lnTo>
                  <a:lnTo>
                    <a:pt x="28" y="138"/>
                  </a:lnTo>
                  <a:lnTo>
                    <a:pt x="34" y="142"/>
                  </a:lnTo>
                  <a:lnTo>
                    <a:pt x="40" y="142"/>
                  </a:lnTo>
                  <a:lnTo>
                    <a:pt x="48" y="142"/>
                  </a:lnTo>
                  <a:lnTo>
                    <a:pt x="48" y="148"/>
                  </a:lnTo>
                  <a:lnTo>
                    <a:pt x="48" y="148"/>
                  </a:lnTo>
                  <a:lnTo>
                    <a:pt x="48" y="154"/>
                  </a:lnTo>
                  <a:lnTo>
                    <a:pt x="46" y="158"/>
                  </a:lnTo>
                  <a:lnTo>
                    <a:pt x="42" y="160"/>
                  </a:lnTo>
                  <a:lnTo>
                    <a:pt x="38" y="160"/>
                  </a:lnTo>
                  <a:lnTo>
                    <a:pt x="38"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0" name="Freeform 53"/>
            <p:cNvSpPr>
              <a:spLocks/>
            </p:cNvSpPr>
            <p:nvPr userDrawn="1"/>
          </p:nvSpPr>
          <p:spPr bwMode="white">
            <a:xfrm>
              <a:off x="1692" y="478"/>
              <a:ext cx="96" cy="120"/>
            </a:xfrm>
            <a:custGeom>
              <a:avLst/>
              <a:gdLst>
                <a:gd name="T0" fmla="*/ 90 w 96"/>
                <a:gd name="T1" fmla="*/ 120 h 120"/>
                <a:gd name="T2" fmla="*/ 90 w 96"/>
                <a:gd name="T3" fmla="*/ 120 h 120"/>
                <a:gd name="T4" fmla="*/ 84 w 96"/>
                <a:gd name="T5" fmla="*/ 118 h 120"/>
                <a:gd name="T6" fmla="*/ 80 w 96"/>
                <a:gd name="T7" fmla="*/ 116 h 120"/>
                <a:gd name="T8" fmla="*/ 78 w 96"/>
                <a:gd name="T9" fmla="*/ 112 h 120"/>
                <a:gd name="T10" fmla="*/ 76 w 96"/>
                <a:gd name="T11" fmla="*/ 106 h 120"/>
                <a:gd name="T12" fmla="*/ 76 w 96"/>
                <a:gd name="T13" fmla="*/ 52 h 120"/>
                <a:gd name="T14" fmla="*/ 76 w 96"/>
                <a:gd name="T15" fmla="*/ 52 h 120"/>
                <a:gd name="T16" fmla="*/ 74 w 96"/>
                <a:gd name="T17" fmla="*/ 38 h 120"/>
                <a:gd name="T18" fmla="*/ 72 w 96"/>
                <a:gd name="T19" fmla="*/ 32 h 120"/>
                <a:gd name="T20" fmla="*/ 70 w 96"/>
                <a:gd name="T21" fmla="*/ 26 h 120"/>
                <a:gd name="T22" fmla="*/ 66 w 96"/>
                <a:gd name="T23" fmla="*/ 24 h 120"/>
                <a:gd name="T24" fmla="*/ 60 w 96"/>
                <a:gd name="T25" fmla="*/ 20 h 120"/>
                <a:gd name="T26" fmla="*/ 46 w 96"/>
                <a:gd name="T27" fmla="*/ 20 h 120"/>
                <a:gd name="T28" fmla="*/ 46 w 96"/>
                <a:gd name="T29" fmla="*/ 20 h 120"/>
                <a:gd name="T30" fmla="*/ 36 w 96"/>
                <a:gd name="T31" fmla="*/ 20 h 120"/>
                <a:gd name="T32" fmla="*/ 30 w 96"/>
                <a:gd name="T33" fmla="*/ 24 h 120"/>
                <a:gd name="T34" fmla="*/ 26 w 96"/>
                <a:gd name="T35" fmla="*/ 26 h 120"/>
                <a:gd name="T36" fmla="*/ 24 w 96"/>
                <a:gd name="T37" fmla="*/ 32 h 120"/>
                <a:gd name="T38" fmla="*/ 22 w 96"/>
                <a:gd name="T39" fmla="*/ 38 h 120"/>
                <a:gd name="T40" fmla="*/ 20 w 96"/>
                <a:gd name="T41" fmla="*/ 52 h 120"/>
                <a:gd name="T42" fmla="*/ 20 w 96"/>
                <a:gd name="T43" fmla="*/ 120 h 120"/>
                <a:gd name="T44" fmla="*/ 12 w 96"/>
                <a:gd name="T45" fmla="*/ 120 h 120"/>
                <a:gd name="T46" fmla="*/ 12 w 96"/>
                <a:gd name="T47" fmla="*/ 120 h 120"/>
                <a:gd name="T48" fmla="*/ 8 w 96"/>
                <a:gd name="T49" fmla="*/ 118 h 120"/>
                <a:gd name="T50" fmla="*/ 4 w 96"/>
                <a:gd name="T51" fmla="*/ 116 h 120"/>
                <a:gd name="T52" fmla="*/ 0 w 96"/>
                <a:gd name="T53" fmla="*/ 112 h 120"/>
                <a:gd name="T54" fmla="*/ 0 w 96"/>
                <a:gd name="T55" fmla="*/ 106 h 120"/>
                <a:gd name="T56" fmla="*/ 0 w 96"/>
                <a:gd name="T57" fmla="*/ 52 h 120"/>
                <a:gd name="T58" fmla="*/ 0 w 96"/>
                <a:gd name="T59" fmla="*/ 52 h 120"/>
                <a:gd name="T60" fmla="*/ 0 w 96"/>
                <a:gd name="T61" fmla="*/ 40 h 120"/>
                <a:gd name="T62" fmla="*/ 4 w 96"/>
                <a:gd name="T63" fmla="*/ 30 h 120"/>
                <a:gd name="T64" fmla="*/ 8 w 96"/>
                <a:gd name="T65" fmla="*/ 22 h 120"/>
                <a:gd name="T66" fmla="*/ 14 w 96"/>
                <a:gd name="T67" fmla="*/ 14 h 120"/>
                <a:gd name="T68" fmla="*/ 20 w 96"/>
                <a:gd name="T69" fmla="*/ 8 h 120"/>
                <a:gd name="T70" fmla="*/ 28 w 96"/>
                <a:gd name="T71" fmla="*/ 4 h 120"/>
                <a:gd name="T72" fmla="*/ 38 w 96"/>
                <a:gd name="T73" fmla="*/ 2 h 120"/>
                <a:gd name="T74" fmla="*/ 50 w 96"/>
                <a:gd name="T75" fmla="*/ 0 h 120"/>
                <a:gd name="T76" fmla="*/ 50 w 96"/>
                <a:gd name="T77" fmla="*/ 0 h 120"/>
                <a:gd name="T78" fmla="*/ 60 w 96"/>
                <a:gd name="T79" fmla="*/ 2 h 120"/>
                <a:gd name="T80" fmla="*/ 68 w 96"/>
                <a:gd name="T81" fmla="*/ 4 h 120"/>
                <a:gd name="T82" fmla="*/ 78 w 96"/>
                <a:gd name="T83" fmla="*/ 8 h 120"/>
                <a:gd name="T84" fmla="*/ 84 w 96"/>
                <a:gd name="T85" fmla="*/ 14 h 120"/>
                <a:gd name="T86" fmla="*/ 90 w 96"/>
                <a:gd name="T87" fmla="*/ 20 h 120"/>
                <a:gd name="T88" fmla="*/ 94 w 96"/>
                <a:gd name="T89" fmla="*/ 30 h 120"/>
                <a:gd name="T90" fmla="*/ 96 w 96"/>
                <a:gd name="T91" fmla="*/ 40 h 120"/>
                <a:gd name="T92" fmla="*/ 96 w 96"/>
                <a:gd name="T93" fmla="*/ 52 h 120"/>
                <a:gd name="T94" fmla="*/ 96 w 96"/>
                <a:gd name="T95" fmla="*/ 120 h 120"/>
                <a:gd name="T96" fmla="*/ 90 w 96"/>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120">
                  <a:moveTo>
                    <a:pt x="90" y="120"/>
                  </a:moveTo>
                  <a:lnTo>
                    <a:pt x="90" y="120"/>
                  </a:lnTo>
                  <a:lnTo>
                    <a:pt x="84" y="118"/>
                  </a:lnTo>
                  <a:lnTo>
                    <a:pt x="80" y="116"/>
                  </a:lnTo>
                  <a:lnTo>
                    <a:pt x="78" y="112"/>
                  </a:lnTo>
                  <a:lnTo>
                    <a:pt x="76" y="106"/>
                  </a:lnTo>
                  <a:lnTo>
                    <a:pt x="76" y="52"/>
                  </a:lnTo>
                  <a:lnTo>
                    <a:pt x="76" y="52"/>
                  </a:lnTo>
                  <a:lnTo>
                    <a:pt x="74" y="38"/>
                  </a:lnTo>
                  <a:lnTo>
                    <a:pt x="72" y="32"/>
                  </a:lnTo>
                  <a:lnTo>
                    <a:pt x="70" y="26"/>
                  </a:lnTo>
                  <a:lnTo>
                    <a:pt x="66" y="24"/>
                  </a:lnTo>
                  <a:lnTo>
                    <a:pt x="60" y="20"/>
                  </a:lnTo>
                  <a:lnTo>
                    <a:pt x="46" y="20"/>
                  </a:lnTo>
                  <a:lnTo>
                    <a:pt x="46" y="20"/>
                  </a:lnTo>
                  <a:lnTo>
                    <a:pt x="36" y="20"/>
                  </a:lnTo>
                  <a:lnTo>
                    <a:pt x="30" y="24"/>
                  </a:lnTo>
                  <a:lnTo>
                    <a:pt x="26" y="26"/>
                  </a:lnTo>
                  <a:lnTo>
                    <a:pt x="24" y="32"/>
                  </a:lnTo>
                  <a:lnTo>
                    <a:pt x="22" y="38"/>
                  </a:lnTo>
                  <a:lnTo>
                    <a:pt x="20" y="52"/>
                  </a:lnTo>
                  <a:lnTo>
                    <a:pt x="20" y="120"/>
                  </a:lnTo>
                  <a:lnTo>
                    <a:pt x="12" y="120"/>
                  </a:lnTo>
                  <a:lnTo>
                    <a:pt x="12" y="120"/>
                  </a:lnTo>
                  <a:lnTo>
                    <a:pt x="8" y="118"/>
                  </a:lnTo>
                  <a:lnTo>
                    <a:pt x="4" y="116"/>
                  </a:lnTo>
                  <a:lnTo>
                    <a:pt x="0" y="112"/>
                  </a:lnTo>
                  <a:lnTo>
                    <a:pt x="0" y="106"/>
                  </a:lnTo>
                  <a:lnTo>
                    <a:pt x="0" y="52"/>
                  </a:lnTo>
                  <a:lnTo>
                    <a:pt x="0" y="52"/>
                  </a:lnTo>
                  <a:lnTo>
                    <a:pt x="0" y="40"/>
                  </a:lnTo>
                  <a:lnTo>
                    <a:pt x="4" y="30"/>
                  </a:lnTo>
                  <a:lnTo>
                    <a:pt x="8" y="22"/>
                  </a:lnTo>
                  <a:lnTo>
                    <a:pt x="14" y="14"/>
                  </a:lnTo>
                  <a:lnTo>
                    <a:pt x="20" y="8"/>
                  </a:lnTo>
                  <a:lnTo>
                    <a:pt x="28" y="4"/>
                  </a:lnTo>
                  <a:lnTo>
                    <a:pt x="38" y="2"/>
                  </a:lnTo>
                  <a:lnTo>
                    <a:pt x="50" y="0"/>
                  </a:lnTo>
                  <a:lnTo>
                    <a:pt x="50" y="0"/>
                  </a:lnTo>
                  <a:lnTo>
                    <a:pt x="60" y="2"/>
                  </a:lnTo>
                  <a:lnTo>
                    <a:pt x="68" y="4"/>
                  </a:lnTo>
                  <a:lnTo>
                    <a:pt x="78" y="8"/>
                  </a:lnTo>
                  <a:lnTo>
                    <a:pt x="84" y="14"/>
                  </a:lnTo>
                  <a:lnTo>
                    <a:pt x="90" y="20"/>
                  </a:lnTo>
                  <a:lnTo>
                    <a:pt x="94" y="30"/>
                  </a:lnTo>
                  <a:lnTo>
                    <a:pt x="96" y="40"/>
                  </a:lnTo>
                  <a:lnTo>
                    <a:pt x="96" y="52"/>
                  </a:lnTo>
                  <a:lnTo>
                    <a:pt x="96" y="120"/>
                  </a:lnTo>
                  <a:lnTo>
                    <a:pt x="9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1" name="Freeform 54"/>
            <p:cNvSpPr>
              <a:spLocks/>
            </p:cNvSpPr>
            <p:nvPr userDrawn="1"/>
          </p:nvSpPr>
          <p:spPr bwMode="white">
            <a:xfrm>
              <a:off x="506" y="184"/>
              <a:ext cx="256" cy="384"/>
            </a:xfrm>
            <a:custGeom>
              <a:avLst/>
              <a:gdLst>
                <a:gd name="T0" fmla="*/ 230 w 256"/>
                <a:gd name="T1" fmla="*/ 142 h 384"/>
                <a:gd name="T2" fmla="*/ 222 w 256"/>
                <a:gd name="T3" fmla="*/ 128 h 384"/>
                <a:gd name="T4" fmla="*/ 194 w 256"/>
                <a:gd name="T5" fmla="*/ 102 h 384"/>
                <a:gd name="T6" fmla="*/ 156 w 256"/>
                <a:gd name="T7" fmla="*/ 84 h 384"/>
                <a:gd name="T8" fmla="*/ 90 w 256"/>
                <a:gd name="T9" fmla="*/ 62 h 384"/>
                <a:gd name="T10" fmla="*/ 18 w 256"/>
                <a:gd name="T11" fmla="*/ 40 h 384"/>
                <a:gd name="T12" fmla="*/ 2 w 256"/>
                <a:gd name="T13" fmla="*/ 30 h 384"/>
                <a:gd name="T14" fmla="*/ 2 w 256"/>
                <a:gd name="T15" fmla="*/ 24 h 384"/>
                <a:gd name="T16" fmla="*/ 8 w 256"/>
                <a:gd name="T17" fmla="*/ 16 h 384"/>
                <a:gd name="T18" fmla="*/ 32 w 256"/>
                <a:gd name="T19" fmla="*/ 6 h 384"/>
                <a:gd name="T20" fmla="*/ 60 w 256"/>
                <a:gd name="T21" fmla="*/ 0 h 384"/>
                <a:gd name="T22" fmla="*/ 94 w 256"/>
                <a:gd name="T23" fmla="*/ 2 h 384"/>
                <a:gd name="T24" fmla="*/ 128 w 256"/>
                <a:gd name="T25" fmla="*/ 12 h 384"/>
                <a:gd name="T26" fmla="*/ 164 w 256"/>
                <a:gd name="T27" fmla="*/ 28 h 384"/>
                <a:gd name="T28" fmla="*/ 196 w 256"/>
                <a:gd name="T29" fmla="*/ 54 h 384"/>
                <a:gd name="T30" fmla="*/ 226 w 256"/>
                <a:gd name="T31" fmla="*/ 90 h 384"/>
                <a:gd name="T32" fmla="*/ 248 w 256"/>
                <a:gd name="T33" fmla="*/ 136 h 384"/>
                <a:gd name="T34" fmla="*/ 254 w 256"/>
                <a:gd name="T35" fmla="*/ 162 h 384"/>
                <a:gd name="T36" fmla="*/ 256 w 256"/>
                <a:gd name="T37" fmla="*/ 212 h 384"/>
                <a:gd name="T38" fmla="*/ 244 w 256"/>
                <a:gd name="T39" fmla="*/ 262 h 384"/>
                <a:gd name="T40" fmla="*/ 224 w 256"/>
                <a:gd name="T41" fmla="*/ 306 h 384"/>
                <a:gd name="T42" fmla="*/ 198 w 256"/>
                <a:gd name="T43" fmla="*/ 342 h 384"/>
                <a:gd name="T44" fmla="*/ 170 w 256"/>
                <a:gd name="T45" fmla="*/ 368 h 384"/>
                <a:gd name="T46" fmla="*/ 148 w 256"/>
                <a:gd name="T47" fmla="*/ 382 h 384"/>
                <a:gd name="T48" fmla="*/ 134 w 256"/>
                <a:gd name="T49" fmla="*/ 382 h 384"/>
                <a:gd name="T50" fmla="*/ 128 w 256"/>
                <a:gd name="T51" fmla="*/ 378 h 384"/>
                <a:gd name="T52" fmla="*/ 126 w 256"/>
                <a:gd name="T53" fmla="*/ 374 h 384"/>
                <a:gd name="T54" fmla="*/ 128 w 256"/>
                <a:gd name="T55" fmla="*/ 354 h 384"/>
                <a:gd name="T56" fmla="*/ 140 w 256"/>
                <a:gd name="T57" fmla="*/ 328 h 384"/>
                <a:gd name="T58" fmla="*/ 182 w 256"/>
                <a:gd name="T59" fmla="*/ 270 h 384"/>
                <a:gd name="T60" fmla="*/ 214 w 256"/>
                <a:gd name="T61" fmla="*/ 222 h 384"/>
                <a:gd name="T62" fmla="*/ 228 w 256"/>
                <a:gd name="T63" fmla="*/ 190 h 384"/>
                <a:gd name="T64" fmla="*/ 232 w 256"/>
                <a:gd name="T65" fmla="*/ 158 h 384"/>
                <a:gd name="T66" fmla="*/ 230 w 256"/>
                <a:gd name="T67" fmla="*/ 14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84">
                  <a:moveTo>
                    <a:pt x="230" y="142"/>
                  </a:moveTo>
                  <a:lnTo>
                    <a:pt x="230" y="142"/>
                  </a:lnTo>
                  <a:lnTo>
                    <a:pt x="226" y="134"/>
                  </a:lnTo>
                  <a:lnTo>
                    <a:pt x="222" y="128"/>
                  </a:lnTo>
                  <a:lnTo>
                    <a:pt x="210" y="114"/>
                  </a:lnTo>
                  <a:lnTo>
                    <a:pt x="194" y="102"/>
                  </a:lnTo>
                  <a:lnTo>
                    <a:pt x="176" y="92"/>
                  </a:lnTo>
                  <a:lnTo>
                    <a:pt x="156" y="84"/>
                  </a:lnTo>
                  <a:lnTo>
                    <a:pt x="134" y="76"/>
                  </a:lnTo>
                  <a:lnTo>
                    <a:pt x="90" y="62"/>
                  </a:lnTo>
                  <a:lnTo>
                    <a:pt x="48" y="50"/>
                  </a:lnTo>
                  <a:lnTo>
                    <a:pt x="18" y="40"/>
                  </a:lnTo>
                  <a:lnTo>
                    <a:pt x="8" y="34"/>
                  </a:lnTo>
                  <a:lnTo>
                    <a:pt x="2" y="30"/>
                  </a:lnTo>
                  <a:lnTo>
                    <a:pt x="0" y="26"/>
                  </a:lnTo>
                  <a:lnTo>
                    <a:pt x="2" y="24"/>
                  </a:lnTo>
                  <a:lnTo>
                    <a:pt x="8" y="16"/>
                  </a:lnTo>
                  <a:lnTo>
                    <a:pt x="8" y="16"/>
                  </a:lnTo>
                  <a:lnTo>
                    <a:pt x="18" y="10"/>
                  </a:lnTo>
                  <a:lnTo>
                    <a:pt x="32" y="6"/>
                  </a:lnTo>
                  <a:lnTo>
                    <a:pt x="46" y="2"/>
                  </a:lnTo>
                  <a:lnTo>
                    <a:pt x="60" y="0"/>
                  </a:lnTo>
                  <a:lnTo>
                    <a:pt x="76" y="0"/>
                  </a:lnTo>
                  <a:lnTo>
                    <a:pt x="94" y="2"/>
                  </a:lnTo>
                  <a:lnTo>
                    <a:pt x="112" y="6"/>
                  </a:lnTo>
                  <a:lnTo>
                    <a:pt x="128" y="12"/>
                  </a:lnTo>
                  <a:lnTo>
                    <a:pt x="146" y="18"/>
                  </a:lnTo>
                  <a:lnTo>
                    <a:pt x="164" y="28"/>
                  </a:lnTo>
                  <a:lnTo>
                    <a:pt x="180" y="40"/>
                  </a:lnTo>
                  <a:lnTo>
                    <a:pt x="196" y="54"/>
                  </a:lnTo>
                  <a:lnTo>
                    <a:pt x="212" y="70"/>
                  </a:lnTo>
                  <a:lnTo>
                    <a:pt x="226" y="90"/>
                  </a:lnTo>
                  <a:lnTo>
                    <a:pt x="238" y="112"/>
                  </a:lnTo>
                  <a:lnTo>
                    <a:pt x="248" y="136"/>
                  </a:lnTo>
                  <a:lnTo>
                    <a:pt x="248" y="136"/>
                  </a:lnTo>
                  <a:lnTo>
                    <a:pt x="254" y="162"/>
                  </a:lnTo>
                  <a:lnTo>
                    <a:pt x="256" y="188"/>
                  </a:lnTo>
                  <a:lnTo>
                    <a:pt x="256" y="212"/>
                  </a:lnTo>
                  <a:lnTo>
                    <a:pt x="252" y="238"/>
                  </a:lnTo>
                  <a:lnTo>
                    <a:pt x="244" y="262"/>
                  </a:lnTo>
                  <a:lnTo>
                    <a:pt x="234" y="284"/>
                  </a:lnTo>
                  <a:lnTo>
                    <a:pt x="224" y="306"/>
                  </a:lnTo>
                  <a:lnTo>
                    <a:pt x="210" y="324"/>
                  </a:lnTo>
                  <a:lnTo>
                    <a:pt x="198" y="342"/>
                  </a:lnTo>
                  <a:lnTo>
                    <a:pt x="184" y="356"/>
                  </a:lnTo>
                  <a:lnTo>
                    <a:pt x="170" y="368"/>
                  </a:lnTo>
                  <a:lnTo>
                    <a:pt x="158" y="376"/>
                  </a:lnTo>
                  <a:lnTo>
                    <a:pt x="148" y="382"/>
                  </a:lnTo>
                  <a:lnTo>
                    <a:pt x="138" y="384"/>
                  </a:lnTo>
                  <a:lnTo>
                    <a:pt x="134" y="382"/>
                  </a:lnTo>
                  <a:lnTo>
                    <a:pt x="130" y="382"/>
                  </a:lnTo>
                  <a:lnTo>
                    <a:pt x="128" y="378"/>
                  </a:lnTo>
                  <a:lnTo>
                    <a:pt x="126" y="374"/>
                  </a:lnTo>
                  <a:lnTo>
                    <a:pt x="126" y="374"/>
                  </a:lnTo>
                  <a:lnTo>
                    <a:pt x="126" y="364"/>
                  </a:lnTo>
                  <a:lnTo>
                    <a:pt x="128" y="354"/>
                  </a:lnTo>
                  <a:lnTo>
                    <a:pt x="134" y="342"/>
                  </a:lnTo>
                  <a:lnTo>
                    <a:pt x="140" y="328"/>
                  </a:lnTo>
                  <a:lnTo>
                    <a:pt x="160" y="300"/>
                  </a:lnTo>
                  <a:lnTo>
                    <a:pt x="182" y="270"/>
                  </a:lnTo>
                  <a:lnTo>
                    <a:pt x="206" y="238"/>
                  </a:lnTo>
                  <a:lnTo>
                    <a:pt x="214" y="222"/>
                  </a:lnTo>
                  <a:lnTo>
                    <a:pt x="222" y="206"/>
                  </a:lnTo>
                  <a:lnTo>
                    <a:pt x="228" y="190"/>
                  </a:lnTo>
                  <a:lnTo>
                    <a:pt x="232" y="174"/>
                  </a:lnTo>
                  <a:lnTo>
                    <a:pt x="232" y="158"/>
                  </a:lnTo>
                  <a:lnTo>
                    <a:pt x="230" y="142"/>
                  </a:lnTo>
                  <a:lnTo>
                    <a:pt x="23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2" name="Freeform 55"/>
            <p:cNvSpPr>
              <a:spLocks/>
            </p:cNvSpPr>
            <p:nvPr userDrawn="1"/>
          </p:nvSpPr>
          <p:spPr bwMode="white">
            <a:xfrm>
              <a:off x="650" y="308"/>
              <a:ext cx="94" cy="96"/>
            </a:xfrm>
            <a:custGeom>
              <a:avLst/>
              <a:gdLst>
                <a:gd name="T0" fmla="*/ 2 w 94"/>
                <a:gd name="T1" fmla="*/ 62 h 96"/>
                <a:gd name="T2" fmla="*/ 2 w 94"/>
                <a:gd name="T3" fmla="*/ 62 h 96"/>
                <a:gd name="T4" fmla="*/ 6 w 94"/>
                <a:gd name="T5" fmla="*/ 72 h 96"/>
                <a:gd name="T6" fmla="*/ 10 w 94"/>
                <a:gd name="T7" fmla="*/ 80 h 96"/>
                <a:gd name="T8" fmla="*/ 18 w 94"/>
                <a:gd name="T9" fmla="*/ 86 h 96"/>
                <a:gd name="T10" fmla="*/ 26 w 94"/>
                <a:gd name="T11" fmla="*/ 90 h 96"/>
                <a:gd name="T12" fmla="*/ 34 w 94"/>
                <a:gd name="T13" fmla="*/ 94 h 96"/>
                <a:gd name="T14" fmla="*/ 42 w 94"/>
                <a:gd name="T15" fmla="*/ 96 h 96"/>
                <a:gd name="T16" fmla="*/ 52 w 94"/>
                <a:gd name="T17" fmla="*/ 94 h 96"/>
                <a:gd name="T18" fmla="*/ 62 w 94"/>
                <a:gd name="T19" fmla="*/ 92 h 96"/>
                <a:gd name="T20" fmla="*/ 62 w 94"/>
                <a:gd name="T21" fmla="*/ 92 h 96"/>
                <a:gd name="T22" fmla="*/ 70 w 94"/>
                <a:gd name="T23" fmla="*/ 88 h 96"/>
                <a:gd name="T24" fmla="*/ 78 w 94"/>
                <a:gd name="T25" fmla="*/ 84 h 96"/>
                <a:gd name="T26" fmla="*/ 84 w 94"/>
                <a:gd name="T27" fmla="*/ 76 h 96"/>
                <a:gd name="T28" fmla="*/ 90 w 94"/>
                <a:gd name="T29" fmla="*/ 68 h 96"/>
                <a:gd name="T30" fmla="*/ 92 w 94"/>
                <a:gd name="T31" fmla="*/ 60 h 96"/>
                <a:gd name="T32" fmla="*/ 94 w 94"/>
                <a:gd name="T33" fmla="*/ 52 h 96"/>
                <a:gd name="T34" fmla="*/ 94 w 94"/>
                <a:gd name="T35" fmla="*/ 42 h 96"/>
                <a:gd name="T36" fmla="*/ 92 w 94"/>
                <a:gd name="T37" fmla="*/ 32 h 96"/>
                <a:gd name="T38" fmla="*/ 92 w 94"/>
                <a:gd name="T39" fmla="*/ 32 h 96"/>
                <a:gd name="T40" fmla="*/ 88 w 94"/>
                <a:gd name="T41" fmla="*/ 24 h 96"/>
                <a:gd name="T42" fmla="*/ 82 w 94"/>
                <a:gd name="T43" fmla="*/ 16 h 96"/>
                <a:gd name="T44" fmla="*/ 76 w 94"/>
                <a:gd name="T45" fmla="*/ 10 h 96"/>
                <a:gd name="T46" fmla="*/ 68 w 94"/>
                <a:gd name="T47" fmla="*/ 6 h 96"/>
                <a:gd name="T48" fmla="*/ 60 w 94"/>
                <a:gd name="T49" fmla="*/ 2 h 96"/>
                <a:gd name="T50" fmla="*/ 50 w 94"/>
                <a:gd name="T51" fmla="*/ 0 h 96"/>
                <a:gd name="T52" fmla="*/ 40 w 94"/>
                <a:gd name="T53" fmla="*/ 0 h 96"/>
                <a:gd name="T54" fmla="*/ 32 w 94"/>
                <a:gd name="T55" fmla="*/ 2 h 96"/>
                <a:gd name="T56" fmla="*/ 32 w 94"/>
                <a:gd name="T57" fmla="*/ 2 h 96"/>
                <a:gd name="T58" fmla="*/ 22 w 94"/>
                <a:gd name="T59" fmla="*/ 6 h 96"/>
                <a:gd name="T60" fmla="*/ 16 w 94"/>
                <a:gd name="T61" fmla="*/ 12 h 96"/>
                <a:gd name="T62" fmla="*/ 8 w 94"/>
                <a:gd name="T63" fmla="*/ 18 h 96"/>
                <a:gd name="T64" fmla="*/ 4 w 94"/>
                <a:gd name="T65" fmla="*/ 26 h 96"/>
                <a:gd name="T66" fmla="*/ 0 w 94"/>
                <a:gd name="T67" fmla="*/ 34 h 96"/>
                <a:gd name="T68" fmla="*/ 0 w 94"/>
                <a:gd name="T69" fmla="*/ 44 h 96"/>
                <a:gd name="T70" fmla="*/ 0 w 94"/>
                <a:gd name="T71" fmla="*/ 54 h 96"/>
                <a:gd name="T72" fmla="*/ 2 w 94"/>
                <a:gd name="T73" fmla="*/ 62 h 96"/>
                <a:gd name="T74" fmla="*/ 2 w 94"/>
                <a:gd name="T75"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96">
                  <a:moveTo>
                    <a:pt x="2" y="62"/>
                  </a:moveTo>
                  <a:lnTo>
                    <a:pt x="2" y="62"/>
                  </a:lnTo>
                  <a:lnTo>
                    <a:pt x="6" y="72"/>
                  </a:lnTo>
                  <a:lnTo>
                    <a:pt x="10" y="80"/>
                  </a:lnTo>
                  <a:lnTo>
                    <a:pt x="18" y="86"/>
                  </a:lnTo>
                  <a:lnTo>
                    <a:pt x="26" y="90"/>
                  </a:lnTo>
                  <a:lnTo>
                    <a:pt x="34" y="94"/>
                  </a:lnTo>
                  <a:lnTo>
                    <a:pt x="42" y="96"/>
                  </a:lnTo>
                  <a:lnTo>
                    <a:pt x="52" y="94"/>
                  </a:lnTo>
                  <a:lnTo>
                    <a:pt x="62" y="92"/>
                  </a:lnTo>
                  <a:lnTo>
                    <a:pt x="62" y="92"/>
                  </a:lnTo>
                  <a:lnTo>
                    <a:pt x="70" y="88"/>
                  </a:lnTo>
                  <a:lnTo>
                    <a:pt x="78" y="84"/>
                  </a:lnTo>
                  <a:lnTo>
                    <a:pt x="84" y="76"/>
                  </a:lnTo>
                  <a:lnTo>
                    <a:pt x="90" y="68"/>
                  </a:lnTo>
                  <a:lnTo>
                    <a:pt x="92" y="60"/>
                  </a:lnTo>
                  <a:lnTo>
                    <a:pt x="94" y="52"/>
                  </a:lnTo>
                  <a:lnTo>
                    <a:pt x="94" y="42"/>
                  </a:lnTo>
                  <a:lnTo>
                    <a:pt x="92" y="32"/>
                  </a:lnTo>
                  <a:lnTo>
                    <a:pt x="92" y="32"/>
                  </a:lnTo>
                  <a:lnTo>
                    <a:pt x="88" y="24"/>
                  </a:lnTo>
                  <a:lnTo>
                    <a:pt x="82" y="16"/>
                  </a:lnTo>
                  <a:lnTo>
                    <a:pt x="76" y="10"/>
                  </a:lnTo>
                  <a:lnTo>
                    <a:pt x="68" y="6"/>
                  </a:lnTo>
                  <a:lnTo>
                    <a:pt x="60" y="2"/>
                  </a:lnTo>
                  <a:lnTo>
                    <a:pt x="50" y="0"/>
                  </a:lnTo>
                  <a:lnTo>
                    <a:pt x="40" y="0"/>
                  </a:lnTo>
                  <a:lnTo>
                    <a:pt x="32" y="2"/>
                  </a:lnTo>
                  <a:lnTo>
                    <a:pt x="32" y="2"/>
                  </a:lnTo>
                  <a:lnTo>
                    <a:pt x="22" y="6"/>
                  </a:lnTo>
                  <a:lnTo>
                    <a:pt x="16" y="12"/>
                  </a:lnTo>
                  <a:lnTo>
                    <a:pt x="8" y="18"/>
                  </a:lnTo>
                  <a:lnTo>
                    <a:pt x="4" y="26"/>
                  </a:lnTo>
                  <a:lnTo>
                    <a:pt x="0" y="34"/>
                  </a:lnTo>
                  <a:lnTo>
                    <a:pt x="0" y="44"/>
                  </a:lnTo>
                  <a:lnTo>
                    <a:pt x="0" y="54"/>
                  </a:lnTo>
                  <a:lnTo>
                    <a:pt x="2" y="62"/>
                  </a:lnTo>
                  <a:lnTo>
                    <a:pt x="2"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3" name="Freeform 56"/>
            <p:cNvSpPr>
              <a:spLocks/>
            </p:cNvSpPr>
            <p:nvPr userDrawn="1"/>
          </p:nvSpPr>
          <p:spPr bwMode="white">
            <a:xfrm>
              <a:off x="276" y="408"/>
              <a:ext cx="392" cy="208"/>
            </a:xfrm>
            <a:custGeom>
              <a:avLst/>
              <a:gdLst>
                <a:gd name="T0" fmla="*/ 186 w 392"/>
                <a:gd name="T1" fmla="*/ 190 h 208"/>
                <a:gd name="T2" fmla="*/ 202 w 392"/>
                <a:gd name="T3" fmla="*/ 188 h 208"/>
                <a:gd name="T4" fmla="*/ 236 w 392"/>
                <a:gd name="T5" fmla="*/ 174 h 208"/>
                <a:gd name="T6" fmla="*/ 270 w 392"/>
                <a:gd name="T7" fmla="*/ 146 h 208"/>
                <a:gd name="T8" fmla="*/ 316 w 392"/>
                <a:gd name="T9" fmla="*/ 94 h 208"/>
                <a:gd name="T10" fmla="*/ 366 w 392"/>
                <a:gd name="T11" fmla="*/ 36 h 208"/>
                <a:gd name="T12" fmla="*/ 382 w 392"/>
                <a:gd name="T13" fmla="*/ 26 h 208"/>
                <a:gd name="T14" fmla="*/ 388 w 392"/>
                <a:gd name="T15" fmla="*/ 30 h 208"/>
                <a:gd name="T16" fmla="*/ 390 w 392"/>
                <a:gd name="T17" fmla="*/ 38 h 208"/>
                <a:gd name="T18" fmla="*/ 392 w 392"/>
                <a:gd name="T19" fmla="*/ 64 h 208"/>
                <a:gd name="T20" fmla="*/ 384 w 392"/>
                <a:gd name="T21" fmla="*/ 92 h 208"/>
                <a:gd name="T22" fmla="*/ 370 w 392"/>
                <a:gd name="T23" fmla="*/ 122 h 208"/>
                <a:gd name="T24" fmla="*/ 346 w 392"/>
                <a:gd name="T25" fmla="*/ 150 h 208"/>
                <a:gd name="T26" fmla="*/ 318 w 392"/>
                <a:gd name="T27" fmla="*/ 176 h 208"/>
                <a:gd name="T28" fmla="*/ 280 w 392"/>
                <a:gd name="T29" fmla="*/ 196 h 208"/>
                <a:gd name="T30" fmla="*/ 236 w 392"/>
                <a:gd name="T31" fmla="*/ 206 h 208"/>
                <a:gd name="T32" fmla="*/ 184 w 392"/>
                <a:gd name="T33" fmla="*/ 208 h 208"/>
                <a:gd name="T34" fmla="*/ 158 w 392"/>
                <a:gd name="T35" fmla="*/ 204 h 208"/>
                <a:gd name="T36" fmla="*/ 110 w 392"/>
                <a:gd name="T37" fmla="*/ 184 h 208"/>
                <a:gd name="T38" fmla="*/ 72 w 392"/>
                <a:gd name="T39" fmla="*/ 154 h 208"/>
                <a:gd name="T40" fmla="*/ 40 w 392"/>
                <a:gd name="T41" fmla="*/ 118 h 208"/>
                <a:gd name="T42" fmla="*/ 16 w 392"/>
                <a:gd name="T43" fmla="*/ 78 h 208"/>
                <a:gd name="T44" fmla="*/ 4 w 392"/>
                <a:gd name="T45" fmla="*/ 44 h 208"/>
                <a:gd name="T46" fmla="*/ 0 w 392"/>
                <a:gd name="T47" fmla="*/ 16 h 208"/>
                <a:gd name="T48" fmla="*/ 6 w 392"/>
                <a:gd name="T49" fmla="*/ 4 h 208"/>
                <a:gd name="T50" fmla="*/ 12 w 392"/>
                <a:gd name="T51" fmla="*/ 0 h 208"/>
                <a:gd name="T52" fmla="*/ 16 w 392"/>
                <a:gd name="T53" fmla="*/ 2 h 208"/>
                <a:gd name="T54" fmla="*/ 34 w 392"/>
                <a:gd name="T55" fmla="*/ 10 h 208"/>
                <a:gd name="T56" fmla="*/ 52 w 392"/>
                <a:gd name="T57" fmla="*/ 32 h 208"/>
                <a:gd name="T58" fmla="*/ 88 w 392"/>
                <a:gd name="T59" fmla="*/ 94 h 208"/>
                <a:gd name="T60" fmla="*/ 120 w 392"/>
                <a:gd name="T61" fmla="*/ 144 h 208"/>
                <a:gd name="T62" fmla="*/ 144 w 392"/>
                <a:gd name="T63" fmla="*/ 170 h 208"/>
                <a:gd name="T64" fmla="*/ 172 w 392"/>
                <a:gd name="T65" fmla="*/ 186 h 208"/>
                <a:gd name="T66" fmla="*/ 186 w 392"/>
                <a:gd name="T67" fmla="*/ 19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2" h="208">
                  <a:moveTo>
                    <a:pt x="186" y="190"/>
                  </a:moveTo>
                  <a:lnTo>
                    <a:pt x="186" y="190"/>
                  </a:lnTo>
                  <a:lnTo>
                    <a:pt x="194" y="190"/>
                  </a:lnTo>
                  <a:lnTo>
                    <a:pt x="202" y="188"/>
                  </a:lnTo>
                  <a:lnTo>
                    <a:pt x="220" y="182"/>
                  </a:lnTo>
                  <a:lnTo>
                    <a:pt x="236" y="174"/>
                  </a:lnTo>
                  <a:lnTo>
                    <a:pt x="252" y="160"/>
                  </a:lnTo>
                  <a:lnTo>
                    <a:pt x="270" y="146"/>
                  </a:lnTo>
                  <a:lnTo>
                    <a:pt x="286" y="130"/>
                  </a:lnTo>
                  <a:lnTo>
                    <a:pt x="316" y="94"/>
                  </a:lnTo>
                  <a:lnTo>
                    <a:pt x="344" y="60"/>
                  </a:lnTo>
                  <a:lnTo>
                    <a:pt x="366" y="36"/>
                  </a:lnTo>
                  <a:lnTo>
                    <a:pt x="374" y="30"/>
                  </a:lnTo>
                  <a:lnTo>
                    <a:pt x="382" y="26"/>
                  </a:lnTo>
                  <a:lnTo>
                    <a:pt x="384" y="28"/>
                  </a:lnTo>
                  <a:lnTo>
                    <a:pt x="388" y="30"/>
                  </a:lnTo>
                  <a:lnTo>
                    <a:pt x="390" y="38"/>
                  </a:lnTo>
                  <a:lnTo>
                    <a:pt x="390" y="38"/>
                  </a:lnTo>
                  <a:lnTo>
                    <a:pt x="392" y="50"/>
                  </a:lnTo>
                  <a:lnTo>
                    <a:pt x="392" y="64"/>
                  </a:lnTo>
                  <a:lnTo>
                    <a:pt x="388" y="78"/>
                  </a:lnTo>
                  <a:lnTo>
                    <a:pt x="384" y="92"/>
                  </a:lnTo>
                  <a:lnTo>
                    <a:pt x="378" y="106"/>
                  </a:lnTo>
                  <a:lnTo>
                    <a:pt x="370" y="122"/>
                  </a:lnTo>
                  <a:lnTo>
                    <a:pt x="360" y="136"/>
                  </a:lnTo>
                  <a:lnTo>
                    <a:pt x="346" y="150"/>
                  </a:lnTo>
                  <a:lnTo>
                    <a:pt x="332" y="164"/>
                  </a:lnTo>
                  <a:lnTo>
                    <a:pt x="318" y="176"/>
                  </a:lnTo>
                  <a:lnTo>
                    <a:pt x="300" y="186"/>
                  </a:lnTo>
                  <a:lnTo>
                    <a:pt x="280" y="196"/>
                  </a:lnTo>
                  <a:lnTo>
                    <a:pt x="258" y="202"/>
                  </a:lnTo>
                  <a:lnTo>
                    <a:pt x="236" y="206"/>
                  </a:lnTo>
                  <a:lnTo>
                    <a:pt x="212" y="208"/>
                  </a:lnTo>
                  <a:lnTo>
                    <a:pt x="184" y="208"/>
                  </a:lnTo>
                  <a:lnTo>
                    <a:pt x="184" y="208"/>
                  </a:lnTo>
                  <a:lnTo>
                    <a:pt x="158" y="204"/>
                  </a:lnTo>
                  <a:lnTo>
                    <a:pt x="134" y="196"/>
                  </a:lnTo>
                  <a:lnTo>
                    <a:pt x="110" y="184"/>
                  </a:lnTo>
                  <a:lnTo>
                    <a:pt x="90" y="170"/>
                  </a:lnTo>
                  <a:lnTo>
                    <a:pt x="72" y="154"/>
                  </a:lnTo>
                  <a:lnTo>
                    <a:pt x="54" y="136"/>
                  </a:lnTo>
                  <a:lnTo>
                    <a:pt x="40" y="118"/>
                  </a:lnTo>
                  <a:lnTo>
                    <a:pt x="26" y="98"/>
                  </a:lnTo>
                  <a:lnTo>
                    <a:pt x="16" y="78"/>
                  </a:lnTo>
                  <a:lnTo>
                    <a:pt x="8" y="60"/>
                  </a:lnTo>
                  <a:lnTo>
                    <a:pt x="4" y="44"/>
                  </a:lnTo>
                  <a:lnTo>
                    <a:pt x="0" y="30"/>
                  </a:lnTo>
                  <a:lnTo>
                    <a:pt x="0" y="16"/>
                  </a:lnTo>
                  <a:lnTo>
                    <a:pt x="2" y="8"/>
                  </a:lnTo>
                  <a:lnTo>
                    <a:pt x="6" y="4"/>
                  </a:lnTo>
                  <a:lnTo>
                    <a:pt x="8" y="2"/>
                  </a:lnTo>
                  <a:lnTo>
                    <a:pt x="12" y="0"/>
                  </a:lnTo>
                  <a:lnTo>
                    <a:pt x="16" y="2"/>
                  </a:lnTo>
                  <a:lnTo>
                    <a:pt x="16" y="2"/>
                  </a:lnTo>
                  <a:lnTo>
                    <a:pt x="26" y="4"/>
                  </a:lnTo>
                  <a:lnTo>
                    <a:pt x="34" y="10"/>
                  </a:lnTo>
                  <a:lnTo>
                    <a:pt x="44" y="20"/>
                  </a:lnTo>
                  <a:lnTo>
                    <a:pt x="52" y="32"/>
                  </a:lnTo>
                  <a:lnTo>
                    <a:pt x="70" y="62"/>
                  </a:lnTo>
                  <a:lnTo>
                    <a:pt x="88" y="94"/>
                  </a:lnTo>
                  <a:lnTo>
                    <a:pt x="108" y="128"/>
                  </a:lnTo>
                  <a:lnTo>
                    <a:pt x="120" y="144"/>
                  </a:lnTo>
                  <a:lnTo>
                    <a:pt x="130" y="158"/>
                  </a:lnTo>
                  <a:lnTo>
                    <a:pt x="144" y="170"/>
                  </a:lnTo>
                  <a:lnTo>
                    <a:pt x="156" y="180"/>
                  </a:lnTo>
                  <a:lnTo>
                    <a:pt x="172" y="186"/>
                  </a:lnTo>
                  <a:lnTo>
                    <a:pt x="186" y="190"/>
                  </a:lnTo>
                  <a:lnTo>
                    <a:pt x="186"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4" name="Freeform 57"/>
            <p:cNvSpPr>
              <a:spLocks/>
            </p:cNvSpPr>
            <p:nvPr userDrawn="1"/>
          </p:nvSpPr>
          <p:spPr bwMode="white">
            <a:xfrm>
              <a:off x="414" y="510"/>
              <a:ext cx="96" cy="94"/>
            </a:xfrm>
            <a:custGeom>
              <a:avLst/>
              <a:gdLst>
                <a:gd name="T0" fmla="*/ 52 w 96"/>
                <a:gd name="T1" fmla="*/ 0 h 94"/>
                <a:gd name="T2" fmla="*/ 52 w 96"/>
                <a:gd name="T3" fmla="*/ 0 h 94"/>
                <a:gd name="T4" fmla="*/ 42 w 96"/>
                <a:gd name="T5" fmla="*/ 0 h 94"/>
                <a:gd name="T6" fmla="*/ 34 w 96"/>
                <a:gd name="T7" fmla="*/ 2 h 94"/>
                <a:gd name="T8" fmla="*/ 26 w 96"/>
                <a:gd name="T9" fmla="*/ 4 h 94"/>
                <a:gd name="T10" fmla="*/ 18 w 96"/>
                <a:gd name="T11" fmla="*/ 10 h 94"/>
                <a:gd name="T12" fmla="*/ 10 w 96"/>
                <a:gd name="T13" fmla="*/ 16 h 94"/>
                <a:gd name="T14" fmla="*/ 6 w 96"/>
                <a:gd name="T15" fmla="*/ 24 h 94"/>
                <a:gd name="T16" fmla="*/ 2 w 96"/>
                <a:gd name="T17" fmla="*/ 32 h 94"/>
                <a:gd name="T18" fmla="*/ 0 w 96"/>
                <a:gd name="T19" fmla="*/ 42 h 94"/>
                <a:gd name="T20" fmla="*/ 0 w 96"/>
                <a:gd name="T21" fmla="*/ 42 h 94"/>
                <a:gd name="T22" fmla="*/ 0 w 96"/>
                <a:gd name="T23" fmla="*/ 52 h 94"/>
                <a:gd name="T24" fmla="*/ 2 w 96"/>
                <a:gd name="T25" fmla="*/ 60 h 94"/>
                <a:gd name="T26" fmla="*/ 6 w 96"/>
                <a:gd name="T27" fmla="*/ 70 h 94"/>
                <a:gd name="T28" fmla="*/ 10 w 96"/>
                <a:gd name="T29" fmla="*/ 78 h 94"/>
                <a:gd name="T30" fmla="*/ 18 w 96"/>
                <a:gd name="T31" fmla="*/ 84 h 94"/>
                <a:gd name="T32" fmla="*/ 24 w 96"/>
                <a:gd name="T33" fmla="*/ 88 h 94"/>
                <a:gd name="T34" fmla="*/ 34 w 96"/>
                <a:gd name="T35" fmla="*/ 92 h 94"/>
                <a:gd name="T36" fmla="*/ 42 w 96"/>
                <a:gd name="T37" fmla="*/ 94 h 94"/>
                <a:gd name="T38" fmla="*/ 42 w 96"/>
                <a:gd name="T39" fmla="*/ 94 h 94"/>
                <a:gd name="T40" fmla="*/ 52 w 96"/>
                <a:gd name="T41" fmla="*/ 94 h 94"/>
                <a:gd name="T42" fmla="*/ 62 w 96"/>
                <a:gd name="T43" fmla="*/ 92 h 94"/>
                <a:gd name="T44" fmla="*/ 70 w 96"/>
                <a:gd name="T45" fmla="*/ 88 h 94"/>
                <a:gd name="T46" fmla="*/ 78 w 96"/>
                <a:gd name="T47" fmla="*/ 84 h 94"/>
                <a:gd name="T48" fmla="*/ 84 w 96"/>
                <a:gd name="T49" fmla="*/ 78 h 94"/>
                <a:gd name="T50" fmla="*/ 90 w 96"/>
                <a:gd name="T51" fmla="*/ 70 h 94"/>
                <a:gd name="T52" fmla="*/ 94 w 96"/>
                <a:gd name="T53" fmla="*/ 60 h 94"/>
                <a:gd name="T54" fmla="*/ 96 w 96"/>
                <a:gd name="T55" fmla="*/ 52 h 94"/>
                <a:gd name="T56" fmla="*/ 96 w 96"/>
                <a:gd name="T57" fmla="*/ 52 h 94"/>
                <a:gd name="T58" fmla="*/ 96 w 96"/>
                <a:gd name="T59" fmla="*/ 42 h 94"/>
                <a:gd name="T60" fmla="*/ 94 w 96"/>
                <a:gd name="T61" fmla="*/ 32 h 94"/>
                <a:gd name="T62" fmla="*/ 90 w 96"/>
                <a:gd name="T63" fmla="*/ 24 h 94"/>
                <a:gd name="T64" fmla="*/ 84 w 96"/>
                <a:gd name="T65" fmla="*/ 16 h 94"/>
                <a:gd name="T66" fmla="*/ 78 w 96"/>
                <a:gd name="T67" fmla="*/ 10 h 94"/>
                <a:gd name="T68" fmla="*/ 70 w 96"/>
                <a:gd name="T69" fmla="*/ 4 h 94"/>
                <a:gd name="T70" fmla="*/ 62 w 96"/>
                <a:gd name="T71" fmla="*/ 2 h 94"/>
                <a:gd name="T72" fmla="*/ 52 w 96"/>
                <a:gd name="T73" fmla="*/ 0 h 94"/>
                <a:gd name="T74" fmla="*/ 52 w 96"/>
                <a:gd name="T7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4">
                  <a:moveTo>
                    <a:pt x="52" y="0"/>
                  </a:moveTo>
                  <a:lnTo>
                    <a:pt x="52" y="0"/>
                  </a:lnTo>
                  <a:lnTo>
                    <a:pt x="42" y="0"/>
                  </a:lnTo>
                  <a:lnTo>
                    <a:pt x="34" y="2"/>
                  </a:lnTo>
                  <a:lnTo>
                    <a:pt x="26" y="4"/>
                  </a:lnTo>
                  <a:lnTo>
                    <a:pt x="18" y="10"/>
                  </a:lnTo>
                  <a:lnTo>
                    <a:pt x="10" y="16"/>
                  </a:lnTo>
                  <a:lnTo>
                    <a:pt x="6" y="24"/>
                  </a:lnTo>
                  <a:lnTo>
                    <a:pt x="2" y="32"/>
                  </a:lnTo>
                  <a:lnTo>
                    <a:pt x="0" y="42"/>
                  </a:lnTo>
                  <a:lnTo>
                    <a:pt x="0" y="42"/>
                  </a:lnTo>
                  <a:lnTo>
                    <a:pt x="0" y="52"/>
                  </a:lnTo>
                  <a:lnTo>
                    <a:pt x="2" y="60"/>
                  </a:lnTo>
                  <a:lnTo>
                    <a:pt x="6" y="70"/>
                  </a:lnTo>
                  <a:lnTo>
                    <a:pt x="10" y="78"/>
                  </a:lnTo>
                  <a:lnTo>
                    <a:pt x="18" y="84"/>
                  </a:lnTo>
                  <a:lnTo>
                    <a:pt x="24" y="88"/>
                  </a:lnTo>
                  <a:lnTo>
                    <a:pt x="34" y="92"/>
                  </a:lnTo>
                  <a:lnTo>
                    <a:pt x="42" y="94"/>
                  </a:lnTo>
                  <a:lnTo>
                    <a:pt x="42" y="94"/>
                  </a:lnTo>
                  <a:lnTo>
                    <a:pt x="52" y="94"/>
                  </a:lnTo>
                  <a:lnTo>
                    <a:pt x="62" y="92"/>
                  </a:lnTo>
                  <a:lnTo>
                    <a:pt x="70" y="88"/>
                  </a:lnTo>
                  <a:lnTo>
                    <a:pt x="78" y="84"/>
                  </a:lnTo>
                  <a:lnTo>
                    <a:pt x="84" y="78"/>
                  </a:lnTo>
                  <a:lnTo>
                    <a:pt x="90" y="70"/>
                  </a:lnTo>
                  <a:lnTo>
                    <a:pt x="94" y="60"/>
                  </a:lnTo>
                  <a:lnTo>
                    <a:pt x="96" y="52"/>
                  </a:lnTo>
                  <a:lnTo>
                    <a:pt x="96" y="52"/>
                  </a:lnTo>
                  <a:lnTo>
                    <a:pt x="96" y="42"/>
                  </a:lnTo>
                  <a:lnTo>
                    <a:pt x="94" y="32"/>
                  </a:lnTo>
                  <a:lnTo>
                    <a:pt x="90" y="24"/>
                  </a:lnTo>
                  <a:lnTo>
                    <a:pt x="84" y="16"/>
                  </a:lnTo>
                  <a:lnTo>
                    <a:pt x="78" y="10"/>
                  </a:lnTo>
                  <a:lnTo>
                    <a:pt x="70" y="4"/>
                  </a:lnTo>
                  <a:lnTo>
                    <a:pt x="62" y="2"/>
                  </a:lnTo>
                  <a:lnTo>
                    <a:pt x="52" y="0"/>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5" name="Freeform 58"/>
            <p:cNvSpPr>
              <a:spLocks/>
            </p:cNvSpPr>
            <p:nvPr userDrawn="1"/>
          </p:nvSpPr>
          <p:spPr bwMode="white">
            <a:xfrm>
              <a:off x="290" y="144"/>
              <a:ext cx="292" cy="328"/>
            </a:xfrm>
            <a:custGeom>
              <a:avLst/>
              <a:gdLst>
                <a:gd name="T0" fmla="*/ 290 w 292"/>
                <a:gd name="T1" fmla="*/ 24 h 328"/>
                <a:gd name="T2" fmla="*/ 292 w 292"/>
                <a:gd name="T3" fmla="*/ 36 h 328"/>
                <a:gd name="T4" fmla="*/ 282 w 292"/>
                <a:gd name="T5" fmla="*/ 42 h 328"/>
                <a:gd name="T6" fmla="*/ 240 w 292"/>
                <a:gd name="T7" fmla="*/ 44 h 328"/>
                <a:gd name="T8" fmla="*/ 154 w 292"/>
                <a:gd name="T9" fmla="*/ 46 h 328"/>
                <a:gd name="T10" fmla="*/ 112 w 292"/>
                <a:gd name="T11" fmla="*/ 50 h 328"/>
                <a:gd name="T12" fmla="*/ 76 w 292"/>
                <a:gd name="T13" fmla="*/ 60 h 328"/>
                <a:gd name="T14" fmla="*/ 50 w 292"/>
                <a:gd name="T15" fmla="*/ 82 h 328"/>
                <a:gd name="T16" fmla="*/ 42 w 292"/>
                <a:gd name="T17" fmla="*/ 96 h 328"/>
                <a:gd name="T18" fmla="*/ 36 w 292"/>
                <a:gd name="T19" fmla="*/ 130 h 328"/>
                <a:gd name="T20" fmla="*/ 42 w 292"/>
                <a:gd name="T21" fmla="*/ 168 h 328"/>
                <a:gd name="T22" fmla="*/ 60 w 292"/>
                <a:gd name="T23" fmla="*/ 228 h 328"/>
                <a:gd name="T24" fmla="*/ 82 w 292"/>
                <a:gd name="T25" fmla="*/ 296 h 328"/>
                <a:gd name="T26" fmla="*/ 82 w 292"/>
                <a:gd name="T27" fmla="*/ 318 h 328"/>
                <a:gd name="T28" fmla="*/ 74 w 292"/>
                <a:gd name="T29" fmla="*/ 328 h 328"/>
                <a:gd name="T30" fmla="*/ 68 w 292"/>
                <a:gd name="T31" fmla="*/ 328 h 328"/>
                <a:gd name="T32" fmla="*/ 48 w 292"/>
                <a:gd name="T33" fmla="*/ 322 h 328"/>
                <a:gd name="T34" fmla="*/ 30 w 292"/>
                <a:gd name="T35" fmla="*/ 302 h 328"/>
                <a:gd name="T36" fmla="*/ 14 w 292"/>
                <a:gd name="T37" fmla="*/ 268 h 328"/>
                <a:gd name="T38" fmla="*/ 4 w 292"/>
                <a:gd name="T39" fmla="*/ 230 h 328"/>
                <a:gd name="T40" fmla="*/ 0 w 292"/>
                <a:gd name="T41" fmla="*/ 186 h 328"/>
                <a:gd name="T42" fmla="*/ 2 w 292"/>
                <a:gd name="T43" fmla="*/ 142 h 328"/>
                <a:gd name="T44" fmla="*/ 14 w 292"/>
                <a:gd name="T45" fmla="*/ 102 h 328"/>
                <a:gd name="T46" fmla="*/ 36 w 292"/>
                <a:gd name="T47" fmla="*/ 70 h 328"/>
                <a:gd name="T48" fmla="*/ 50 w 292"/>
                <a:gd name="T49" fmla="*/ 58 h 328"/>
                <a:gd name="T50" fmla="*/ 84 w 292"/>
                <a:gd name="T51" fmla="*/ 36 h 328"/>
                <a:gd name="T52" fmla="*/ 122 w 292"/>
                <a:gd name="T53" fmla="*/ 20 h 328"/>
                <a:gd name="T54" fmla="*/ 162 w 292"/>
                <a:gd name="T55" fmla="*/ 8 h 328"/>
                <a:gd name="T56" fmla="*/ 200 w 292"/>
                <a:gd name="T57" fmla="*/ 2 h 328"/>
                <a:gd name="T58" fmla="*/ 234 w 292"/>
                <a:gd name="T59" fmla="*/ 0 h 328"/>
                <a:gd name="T60" fmla="*/ 264 w 292"/>
                <a:gd name="T61" fmla="*/ 6 h 328"/>
                <a:gd name="T62" fmla="*/ 284 w 292"/>
                <a:gd name="T63" fmla="*/ 16 h 328"/>
                <a:gd name="T64" fmla="*/ 290 w 292"/>
                <a:gd name="T65" fmla="*/ 2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328">
                  <a:moveTo>
                    <a:pt x="290" y="24"/>
                  </a:moveTo>
                  <a:lnTo>
                    <a:pt x="290" y="24"/>
                  </a:lnTo>
                  <a:lnTo>
                    <a:pt x="292" y="32"/>
                  </a:lnTo>
                  <a:lnTo>
                    <a:pt x="292" y="36"/>
                  </a:lnTo>
                  <a:lnTo>
                    <a:pt x="290" y="38"/>
                  </a:lnTo>
                  <a:lnTo>
                    <a:pt x="282" y="42"/>
                  </a:lnTo>
                  <a:lnTo>
                    <a:pt x="272" y="44"/>
                  </a:lnTo>
                  <a:lnTo>
                    <a:pt x="240" y="44"/>
                  </a:lnTo>
                  <a:lnTo>
                    <a:pt x="198" y="44"/>
                  </a:lnTo>
                  <a:lnTo>
                    <a:pt x="154" y="46"/>
                  </a:lnTo>
                  <a:lnTo>
                    <a:pt x="134" y="46"/>
                  </a:lnTo>
                  <a:lnTo>
                    <a:pt x="112" y="50"/>
                  </a:lnTo>
                  <a:lnTo>
                    <a:pt x="92" y="54"/>
                  </a:lnTo>
                  <a:lnTo>
                    <a:pt x="76" y="60"/>
                  </a:lnTo>
                  <a:lnTo>
                    <a:pt x="60" y="70"/>
                  </a:lnTo>
                  <a:lnTo>
                    <a:pt x="50" y="82"/>
                  </a:lnTo>
                  <a:lnTo>
                    <a:pt x="50" y="82"/>
                  </a:lnTo>
                  <a:lnTo>
                    <a:pt x="42" y="96"/>
                  </a:lnTo>
                  <a:lnTo>
                    <a:pt x="38" y="112"/>
                  </a:lnTo>
                  <a:lnTo>
                    <a:pt x="36" y="130"/>
                  </a:lnTo>
                  <a:lnTo>
                    <a:pt x="38" y="148"/>
                  </a:lnTo>
                  <a:lnTo>
                    <a:pt x="42" y="168"/>
                  </a:lnTo>
                  <a:lnTo>
                    <a:pt x="48" y="188"/>
                  </a:lnTo>
                  <a:lnTo>
                    <a:pt x="60" y="228"/>
                  </a:lnTo>
                  <a:lnTo>
                    <a:pt x="72" y="266"/>
                  </a:lnTo>
                  <a:lnTo>
                    <a:pt x="82" y="296"/>
                  </a:lnTo>
                  <a:lnTo>
                    <a:pt x="82" y="310"/>
                  </a:lnTo>
                  <a:lnTo>
                    <a:pt x="82" y="318"/>
                  </a:lnTo>
                  <a:lnTo>
                    <a:pt x="76" y="326"/>
                  </a:lnTo>
                  <a:lnTo>
                    <a:pt x="74" y="328"/>
                  </a:lnTo>
                  <a:lnTo>
                    <a:pt x="68" y="328"/>
                  </a:lnTo>
                  <a:lnTo>
                    <a:pt x="68" y="328"/>
                  </a:lnTo>
                  <a:lnTo>
                    <a:pt x="58" y="328"/>
                  </a:lnTo>
                  <a:lnTo>
                    <a:pt x="48" y="322"/>
                  </a:lnTo>
                  <a:lnTo>
                    <a:pt x="38" y="314"/>
                  </a:lnTo>
                  <a:lnTo>
                    <a:pt x="30" y="302"/>
                  </a:lnTo>
                  <a:lnTo>
                    <a:pt x="22" y="286"/>
                  </a:lnTo>
                  <a:lnTo>
                    <a:pt x="14" y="268"/>
                  </a:lnTo>
                  <a:lnTo>
                    <a:pt x="8" y="250"/>
                  </a:lnTo>
                  <a:lnTo>
                    <a:pt x="4" y="230"/>
                  </a:lnTo>
                  <a:lnTo>
                    <a:pt x="0" y="208"/>
                  </a:lnTo>
                  <a:lnTo>
                    <a:pt x="0" y="186"/>
                  </a:lnTo>
                  <a:lnTo>
                    <a:pt x="0" y="164"/>
                  </a:lnTo>
                  <a:lnTo>
                    <a:pt x="2" y="142"/>
                  </a:lnTo>
                  <a:lnTo>
                    <a:pt x="6" y="122"/>
                  </a:lnTo>
                  <a:lnTo>
                    <a:pt x="14" y="102"/>
                  </a:lnTo>
                  <a:lnTo>
                    <a:pt x="22" y="86"/>
                  </a:lnTo>
                  <a:lnTo>
                    <a:pt x="36" y="70"/>
                  </a:lnTo>
                  <a:lnTo>
                    <a:pt x="36" y="70"/>
                  </a:lnTo>
                  <a:lnTo>
                    <a:pt x="50" y="58"/>
                  </a:lnTo>
                  <a:lnTo>
                    <a:pt x="66" y="46"/>
                  </a:lnTo>
                  <a:lnTo>
                    <a:pt x="84" y="36"/>
                  </a:lnTo>
                  <a:lnTo>
                    <a:pt x="102" y="26"/>
                  </a:lnTo>
                  <a:lnTo>
                    <a:pt x="122" y="20"/>
                  </a:lnTo>
                  <a:lnTo>
                    <a:pt x="142" y="12"/>
                  </a:lnTo>
                  <a:lnTo>
                    <a:pt x="162" y="8"/>
                  </a:lnTo>
                  <a:lnTo>
                    <a:pt x="180" y="4"/>
                  </a:lnTo>
                  <a:lnTo>
                    <a:pt x="200" y="2"/>
                  </a:lnTo>
                  <a:lnTo>
                    <a:pt x="218" y="0"/>
                  </a:lnTo>
                  <a:lnTo>
                    <a:pt x="234" y="0"/>
                  </a:lnTo>
                  <a:lnTo>
                    <a:pt x="250" y="2"/>
                  </a:lnTo>
                  <a:lnTo>
                    <a:pt x="264" y="6"/>
                  </a:lnTo>
                  <a:lnTo>
                    <a:pt x="276" y="10"/>
                  </a:lnTo>
                  <a:lnTo>
                    <a:pt x="284" y="16"/>
                  </a:lnTo>
                  <a:lnTo>
                    <a:pt x="290" y="24"/>
                  </a:lnTo>
                  <a:lnTo>
                    <a:pt x="29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6" name="Freeform 59"/>
            <p:cNvSpPr>
              <a:spLocks/>
            </p:cNvSpPr>
            <p:nvPr userDrawn="1"/>
          </p:nvSpPr>
          <p:spPr bwMode="white">
            <a:xfrm>
              <a:off x="322" y="202"/>
              <a:ext cx="106" cy="106"/>
            </a:xfrm>
            <a:custGeom>
              <a:avLst/>
              <a:gdLst>
                <a:gd name="T0" fmla="*/ 10 w 106"/>
                <a:gd name="T1" fmla="*/ 22 h 106"/>
                <a:gd name="T2" fmla="*/ 10 w 106"/>
                <a:gd name="T3" fmla="*/ 22 h 106"/>
                <a:gd name="T4" fmla="*/ 4 w 106"/>
                <a:gd name="T5" fmla="*/ 32 h 106"/>
                <a:gd name="T6" fmla="*/ 2 w 106"/>
                <a:gd name="T7" fmla="*/ 42 h 106"/>
                <a:gd name="T8" fmla="*/ 0 w 106"/>
                <a:gd name="T9" fmla="*/ 52 h 106"/>
                <a:gd name="T10" fmla="*/ 0 w 106"/>
                <a:gd name="T11" fmla="*/ 62 h 106"/>
                <a:gd name="T12" fmla="*/ 4 w 106"/>
                <a:gd name="T13" fmla="*/ 72 h 106"/>
                <a:gd name="T14" fmla="*/ 8 w 106"/>
                <a:gd name="T15" fmla="*/ 80 h 106"/>
                <a:gd name="T16" fmla="*/ 14 w 106"/>
                <a:gd name="T17" fmla="*/ 90 h 106"/>
                <a:gd name="T18" fmla="*/ 22 w 106"/>
                <a:gd name="T19" fmla="*/ 96 h 106"/>
                <a:gd name="T20" fmla="*/ 22 w 106"/>
                <a:gd name="T21" fmla="*/ 96 h 106"/>
                <a:gd name="T22" fmla="*/ 30 w 106"/>
                <a:gd name="T23" fmla="*/ 102 h 106"/>
                <a:gd name="T24" fmla="*/ 40 w 106"/>
                <a:gd name="T25" fmla="*/ 106 h 106"/>
                <a:gd name="T26" fmla="*/ 50 w 106"/>
                <a:gd name="T27" fmla="*/ 106 h 106"/>
                <a:gd name="T28" fmla="*/ 62 w 106"/>
                <a:gd name="T29" fmla="*/ 106 h 106"/>
                <a:gd name="T30" fmla="*/ 70 w 106"/>
                <a:gd name="T31" fmla="*/ 104 h 106"/>
                <a:gd name="T32" fmla="*/ 80 w 106"/>
                <a:gd name="T33" fmla="*/ 100 h 106"/>
                <a:gd name="T34" fmla="*/ 88 w 106"/>
                <a:gd name="T35" fmla="*/ 94 h 106"/>
                <a:gd name="T36" fmla="*/ 96 w 106"/>
                <a:gd name="T37" fmla="*/ 86 h 106"/>
                <a:gd name="T38" fmla="*/ 96 w 106"/>
                <a:gd name="T39" fmla="*/ 86 h 106"/>
                <a:gd name="T40" fmla="*/ 102 w 106"/>
                <a:gd name="T41" fmla="*/ 76 h 106"/>
                <a:gd name="T42" fmla="*/ 104 w 106"/>
                <a:gd name="T43" fmla="*/ 66 h 106"/>
                <a:gd name="T44" fmla="*/ 106 w 106"/>
                <a:gd name="T45" fmla="*/ 56 h 106"/>
                <a:gd name="T46" fmla="*/ 106 w 106"/>
                <a:gd name="T47" fmla="*/ 46 h 106"/>
                <a:gd name="T48" fmla="*/ 102 w 106"/>
                <a:gd name="T49" fmla="*/ 36 h 106"/>
                <a:gd name="T50" fmla="*/ 98 w 106"/>
                <a:gd name="T51" fmla="*/ 26 h 106"/>
                <a:gd name="T52" fmla="*/ 92 w 106"/>
                <a:gd name="T53" fmla="*/ 18 h 106"/>
                <a:gd name="T54" fmla="*/ 84 w 106"/>
                <a:gd name="T55" fmla="*/ 10 h 106"/>
                <a:gd name="T56" fmla="*/ 84 w 106"/>
                <a:gd name="T57" fmla="*/ 10 h 106"/>
                <a:gd name="T58" fmla="*/ 76 w 106"/>
                <a:gd name="T59" fmla="*/ 6 h 106"/>
                <a:gd name="T60" fmla="*/ 66 w 106"/>
                <a:gd name="T61" fmla="*/ 2 h 106"/>
                <a:gd name="T62" fmla="*/ 56 w 106"/>
                <a:gd name="T63" fmla="*/ 0 h 106"/>
                <a:gd name="T64" fmla="*/ 44 w 106"/>
                <a:gd name="T65" fmla="*/ 2 h 106"/>
                <a:gd name="T66" fmla="*/ 36 w 106"/>
                <a:gd name="T67" fmla="*/ 4 h 106"/>
                <a:gd name="T68" fmla="*/ 26 w 106"/>
                <a:gd name="T69" fmla="*/ 8 h 106"/>
                <a:gd name="T70" fmla="*/ 18 w 106"/>
                <a:gd name="T71" fmla="*/ 14 h 106"/>
                <a:gd name="T72" fmla="*/ 10 w 106"/>
                <a:gd name="T73" fmla="*/ 22 h 106"/>
                <a:gd name="T74" fmla="*/ 10 w 106"/>
                <a:gd name="T75"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6">
                  <a:moveTo>
                    <a:pt x="10" y="22"/>
                  </a:moveTo>
                  <a:lnTo>
                    <a:pt x="10" y="22"/>
                  </a:lnTo>
                  <a:lnTo>
                    <a:pt x="4" y="32"/>
                  </a:lnTo>
                  <a:lnTo>
                    <a:pt x="2" y="42"/>
                  </a:lnTo>
                  <a:lnTo>
                    <a:pt x="0" y="52"/>
                  </a:lnTo>
                  <a:lnTo>
                    <a:pt x="0" y="62"/>
                  </a:lnTo>
                  <a:lnTo>
                    <a:pt x="4" y="72"/>
                  </a:lnTo>
                  <a:lnTo>
                    <a:pt x="8" y="80"/>
                  </a:lnTo>
                  <a:lnTo>
                    <a:pt x="14" y="90"/>
                  </a:lnTo>
                  <a:lnTo>
                    <a:pt x="22" y="96"/>
                  </a:lnTo>
                  <a:lnTo>
                    <a:pt x="22" y="96"/>
                  </a:lnTo>
                  <a:lnTo>
                    <a:pt x="30" y="102"/>
                  </a:lnTo>
                  <a:lnTo>
                    <a:pt x="40" y="106"/>
                  </a:lnTo>
                  <a:lnTo>
                    <a:pt x="50" y="106"/>
                  </a:lnTo>
                  <a:lnTo>
                    <a:pt x="62" y="106"/>
                  </a:lnTo>
                  <a:lnTo>
                    <a:pt x="70" y="104"/>
                  </a:lnTo>
                  <a:lnTo>
                    <a:pt x="80" y="100"/>
                  </a:lnTo>
                  <a:lnTo>
                    <a:pt x="88" y="94"/>
                  </a:lnTo>
                  <a:lnTo>
                    <a:pt x="96" y="86"/>
                  </a:lnTo>
                  <a:lnTo>
                    <a:pt x="96" y="86"/>
                  </a:lnTo>
                  <a:lnTo>
                    <a:pt x="102" y="76"/>
                  </a:lnTo>
                  <a:lnTo>
                    <a:pt x="104" y="66"/>
                  </a:lnTo>
                  <a:lnTo>
                    <a:pt x="106" y="56"/>
                  </a:lnTo>
                  <a:lnTo>
                    <a:pt x="106" y="46"/>
                  </a:lnTo>
                  <a:lnTo>
                    <a:pt x="102" y="36"/>
                  </a:lnTo>
                  <a:lnTo>
                    <a:pt x="98" y="26"/>
                  </a:lnTo>
                  <a:lnTo>
                    <a:pt x="92" y="18"/>
                  </a:lnTo>
                  <a:lnTo>
                    <a:pt x="84" y="10"/>
                  </a:lnTo>
                  <a:lnTo>
                    <a:pt x="84" y="10"/>
                  </a:lnTo>
                  <a:lnTo>
                    <a:pt x="76" y="6"/>
                  </a:lnTo>
                  <a:lnTo>
                    <a:pt x="66" y="2"/>
                  </a:lnTo>
                  <a:lnTo>
                    <a:pt x="56" y="0"/>
                  </a:lnTo>
                  <a:lnTo>
                    <a:pt x="44" y="2"/>
                  </a:lnTo>
                  <a:lnTo>
                    <a:pt x="36" y="4"/>
                  </a:lnTo>
                  <a:lnTo>
                    <a:pt x="26" y="8"/>
                  </a:lnTo>
                  <a:lnTo>
                    <a:pt x="18" y="14"/>
                  </a:lnTo>
                  <a:lnTo>
                    <a:pt x="10" y="22"/>
                  </a:lnTo>
                  <a:lnTo>
                    <a:pt x="1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7" name="Freeform 60"/>
            <p:cNvSpPr>
              <a:spLocks/>
            </p:cNvSpPr>
            <p:nvPr userDrawn="1"/>
          </p:nvSpPr>
          <p:spPr bwMode="white">
            <a:xfrm>
              <a:off x="1558" y="480"/>
              <a:ext cx="118" cy="118"/>
            </a:xfrm>
            <a:custGeom>
              <a:avLst/>
              <a:gdLst>
                <a:gd name="T0" fmla="*/ 4 w 118"/>
                <a:gd name="T1" fmla="*/ 78 h 118"/>
                <a:gd name="T2" fmla="*/ 4 w 118"/>
                <a:gd name="T3" fmla="*/ 78 h 118"/>
                <a:gd name="T4" fmla="*/ 8 w 118"/>
                <a:gd name="T5" fmla="*/ 88 h 118"/>
                <a:gd name="T6" fmla="*/ 14 w 118"/>
                <a:gd name="T7" fmla="*/ 98 h 118"/>
                <a:gd name="T8" fmla="*/ 24 w 118"/>
                <a:gd name="T9" fmla="*/ 106 h 118"/>
                <a:gd name="T10" fmla="*/ 32 w 118"/>
                <a:gd name="T11" fmla="*/ 112 h 118"/>
                <a:gd name="T12" fmla="*/ 44 w 118"/>
                <a:gd name="T13" fmla="*/ 116 h 118"/>
                <a:gd name="T14" fmla="*/ 54 w 118"/>
                <a:gd name="T15" fmla="*/ 118 h 118"/>
                <a:gd name="T16" fmla="*/ 66 w 118"/>
                <a:gd name="T17" fmla="*/ 118 h 118"/>
                <a:gd name="T18" fmla="*/ 78 w 118"/>
                <a:gd name="T19" fmla="*/ 116 h 118"/>
                <a:gd name="T20" fmla="*/ 78 w 118"/>
                <a:gd name="T21" fmla="*/ 116 h 118"/>
                <a:gd name="T22" fmla="*/ 88 w 118"/>
                <a:gd name="T23" fmla="*/ 110 h 118"/>
                <a:gd name="T24" fmla="*/ 98 w 118"/>
                <a:gd name="T25" fmla="*/ 104 h 118"/>
                <a:gd name="T26" fmla="*/ 106 w 118"/>
                <a:gd name="T27" fmla="*/ 96 h 118"/>
                <a:gd name="T28" fmla="*/ 112 w 118"/>
                <a:gd name="T29" fmla="*/ 86 h 118"/>
                <a:gd name="T30" fmla="*/ 116 w 118"/>
                <a:gd name="T31" fmla="*/ 76 h 118"/>
                <a:gd name="T32" fmla="*/ 118 w 118"/>
                <a:gd name="T33" fmla="*/ 64 h 118"/>
                <a:gd name="T34" fmla="*/ 118 w 118"/>
                <a:gd name="T35" fmla="*/ 52 h 118"/>
                <a:gd name="T36" fmla="*/ 116 w 118"/>
                <a:gd name="T37" fmla="*/ 40 h 118"/>
                <a:gd name="T38" fmla="*/ 116 w 118"/>
                <a:gd name="T39" fmla="*/ 40 h 118"/>
                <a:gd name="T40" fmla="*/ 110 w 118"/>
                <a:gd name="T41" fmla="*/ 30 h 118"/>
                <a:gd name="T42" fmla="*/ 104 w 118"/>
                <a:gd name="T43" fmla="*/ 20 h 118"/>
                <a:gd name="T44" fmla="*/ 96 w 118"/>
                <a:gd name="T45" fmla="*/ 12 h 118"/>
                <a:gd name="T46" fmla="*/ 86 w 118"/>
                <a:gd name="T47" fmla="*/ 6 h 118"/>
                <a:gd name="T48" fmla="*/ 76 w 118"/>
                <a:gd name="T49" fmla="*/ 2 h 118"/>
                <a:gd name="T50" fmla="*/ 64 w 118"/>
                <a:gd name="T51" fmla="*/ 0 h 118"/>
                <a:gd name="T52" fmla="*/ 52 w 118"/>
                <a:gd name="T53" fmla="*/ 0 h 118"/>
                <a:gd name="T54" fmla="*/ 40 w 118"/>
                <a:gd name="T55" fmla="*/ 2 h 118"/>
                <a:gd name="T56" fmla="*/ 40 w 118"/>
                <a:gd name="T57" fmla="*/ 2 h 118"/>
                <a:gd name="T58" fmla="*/ 30 w 118"/>
                <a:gd name="T59" fmla="*/ 8 h 118"/>
                <a:gd name="T60" fmla="*/ 20 w 118"/>
                <a:gd name="T61" fmla="*/ 14 h 118"/>
                <a:gd name="T62" fmla="*/ 12 w 118"/>
                <a:gd name="T63" fmla="*/ 22 h 118"/>
                <a:gd name="T64" fmla="*/ 6 w 118"/>
                <a:gd name="T65" fmla="*/ 32 h 118"/>
                <a:gd name="T66" fmla="*/ 2 w 118"/>
                <a:gd name="T67" fmla="*/ 44 h 118"/>
                <a:gd name="T68" fmla="*/ 0 w 118"/>
                <a:gd name="T69" fmla="*/ 54 h 118"/>
                <a:gd name="T70" fmla="*/ 0 w 118"/>
                <a:gd name="T71" fmla="*/ 66 h 118"/>
                <a:gd name="T72" fmla="*/ 4 w 118"/>
                <a:gd name="T73" fmla="*/ 78 h 118"/>
                <a:gd name="T74" fmla="*/ 4 w 118"/>
                <a:gd name="T75"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8">
                  <a:moveTo>
                    <a:pt x="4" y="78"/>
                  </a:moveTo>
                  <a:lnTo>
                    <a:pt x="4" y="78"/>
                  </a:lnTo>
                  <a:lnTo>
                    <a:pt x="8" y="88"/>
                  </a:lnTo>
                  <a:lnTo>
                    <a:pt x="14" y="98"/>
                  </a:lnTo>
                  <a:lnTo>
                    <a:pt x="24" y="106"/>
                  </a:lnTo>
                  <a:lnTo>
                    <a:pt x="32" y="112"/>
                  </a:lnTo>
                  <a:lnTo>
                    <a:pt x="44" y="116"/>
                  </a:lnTo>
                  <a:lnTo>
                    <a:pt x="54" y="118"/>
                  </a:lnTo>
                  <a:lnTo>
                    <a:pt x="66" y="118"/>
                  </a:lnTo>
                  <a:lnTo>
                    <a:pt x="78" y="116"/>
                  </a:lnTo>
                  <a:lnTo>
                    <a:pt x="78" y="116"/>
                  </a:lnTo>
                  <a:lnTo>
                    <a:pt x="88" y="110"/>
                  </a:lnTo>
                  <a:lnTo>
                    <a:pt x="98" y="104"/>
                  </a:lnTo>
                  <a:lnTo>
                    <a:pt x="106" y="96"/>
                  </a:lnTo>
                  <a:lnTo>
                    <a:pt x="112" y="86"/>
                  </a:lnTo>
                  <a:lnTo>
                    <a:pt x="116" y="76"/>
                  </a:lnTo>
                  <a:lnTo>
                    <a:pt x="118" y="64"/>
                  </a:lnTo>
                  <a:lnTo>
                    <a:pt x="118" y="52"/>
                  </a:lnTo>
                  <a:lnTo>
                    <a:pt x="116" y="40"/>
                  </a:lnTo>
                  <a:lnTo>
                    <a:pt x="116" y="40"/>
                  </a:lnTo>
                  <a:lnTo>
                    <a:pt x="110" y="30"/>
                  </a:lnTo>
                  <a:lnTo>
                    <a:pt x="104" y="20"/>
                  </a:lnTo>
                  <a:lnTo>
                    <a:pt x="96" y="12"/>
                  </a:lnTo>
                  <a:lnTo>
                    <a:pt x="86" y="6"/>
                  </a:lnTo>
                  <a:lnTo>
                    <a:pt x="76" y="2"/>
                  </a:lnTo>
                  <a:lnTo>
                    <a:pt x="64" y="0"/>
                  </a:lnTo>
                  <a:lnTo>
                    <a:pt x="52" y="0"/>
                  </a:lnTo>
                  <a:lnTo>
                    <a:pt x="40" y="2"/>
                  </a:lnTo>
                  <a:lnTo>
                    <a:pt x="40" y="2"/>
                  </a:lnTo>
                  <a:lnTo>
                    <a:pt x="30" y="8"/>
                  </a:lnTo>
                  <a:lnTo>
                    <a:pt x="20" y="14"/>
                  </a:lnTo>
                  <a:lnTo>
                    <a:pt x="12" y="22"/>
                  </a:lnTo>
                  <a:lnTo>
                    <a:pt x="6" y="32"/>
                  </a:lnTo>
                  <a:lnTo>
                    <a:pt x="2" y="44"/>
                  </a:lnTo>
                  <a:lnTo>
                    <a:pt x="0" y="54"/>
                  </a:lnTo>
                  <a:lnTo>
                    <a:pt x="0" y="66"/>
                  </a:lnTo>
                  <a:lnTo>
                    <a:pt x="4" y="78"/>
                  </a:lnTo>
                  <a:lnTo>
                    <a:pt x="4"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grpSp>
      <p:grpSp>
        <p:nvGrpSpPr>
          <p:cNvPr id="88" name="Groupe 87"/>
          <p:cNvGrpSpPr/>
          <p:nvPr userDrawn="1"/>
        </p:nvGrpSpPr>
        <p:grpSpPr bwMode="white">
          <a:xfrm>
            <a:off x="2849572" y="188640"/>
            <a:ext cx="5462059" cy="432048"/>
            <a:chOff x="2315277" y="260648"/>
            <a:chExt cx="4437923" cy="432048"/>
          </a:xfrm>
        </p:grpSpPr>
        <p:grpSp>
          <p:nvGrpSpPr>
            <p:cNvPr id="89" name="Groupe 88"/>
            <p:cNvGrpSpPr/>
            <p:nvPr userDrawn="1"/>
          </p:nvGrpSpPr>
          <p:grpSpPr bwMode="white">
            <a:xfrm>
              <a:off x="2315277" y="260648"/>
              <a:ext cx="4437923" cy="390237"/>
              <a:chOff x="803970" y="199673"/>
              <a:chExt cx="4437923" cy="390237"/>
            </a:xfrm>
          </p:grpSpPr>
          <p:sp>
            <p:nvSpPr>
              <p:cNvPr id="91" name="ZoneTexte 90"/>
              <p:cNvSpPr txBox="1"/>
              <p:nvPr userDrawn="1"/>
            </p:nvSpPr>
            <p:spPr bwMode="white">
              <a:xfrm>
                <a:off x="803970" y="199673"/>
                <a:ext cx="4437062" cy="276999"/>
              </a:xfrm>
              <a:prstGeom prst="rect">
                <a:avLst/>
              </a:prstGeom>
              <a:noFill/>
            </p:spPr>
            <p:txBody>
              <a:bodyPr wrap="square" lIns="0" rtlCol="0">
                <a:spAutoFit/>
              </a:bodyPr>
              <a:lstStyle/>
              <a:p>
                <a:pPr algn="l">
                  <a:tabLst>
                    <a:tab pos="627063" algn="l"/>
                  </a:tabLst>
                </a:pPr>
                <a:r>
                  <a:rPr lang="fr-FR" sz="1200" b="1">
                    <a:solidFill>
                      <a:schemeClr val="bg1"/>
                    </a:solidFill>
                    <a:latin typeface="Argentum Sans" pitchFamily="2" charset="0"/>
                    <a:ea typeface="Lato" panose="020F0502020204030203" pitchFamily="34" charset="0"/>
                    <a:cs typeface="Lato" panose="020F0502020204030203" pitchFamily="34" charset="0"/>
                  </a:rPr>
                  <a:t>MÉMOIRE TECHNIQUE</a:t>
                </a:r>
              </a:p>
            </p:txBody>
          </p:sp>
          <p:sp>
            <p:nvSpPr>
              <p:cNvPr id="92" name="ZoneTexte 91"/>
              <p:cNvSpPr txBox="1"/>
              <p:nvPr userDrawn="1"/>
            </p:nvSpPr>
            <p:spPr bwMode="white">
              <a:xfrm>
                <a:off x="804831" y="343689"/>
                <a:ext cx="4437062" cy="246221"/>
              </a:xfrm>
              <a:prstGeom prst="rect">
                <a:avLst/>
              </a:prstGeom>
              <a:noFill/>
            </p:spPr>
            <p:txBody>
              <a:bodyPr wrap="square" lIns="0" rtlCol="0">
                <a:spAutoFit/>
              </a:bodyPr>
              <a:lstStyle/>
              <a:p>
                <a:pPr algn="l"/>
                <a:r>
                  <a:rPr lang="fr-FR" sz="1000" b="0">
                    <a:solidFill>
                      <a:schemeClr val="bg1"/>
                    </a:solidFill>
                    <a:latin typeface="Lato" panose="020B0604020202020204" charset="0"/>
                    <a:ea typeface="Lato" panose="020B0604020202020204" charset="0"/>
                    <a:cs typeface="Lato" panose="020B0604020202020204" charset="0"/>
                  </a:rPr>
                  <a:t>www.excellensformation.com</a:t>
                </a:r>
              </a:p>
            </p:txBody>
          </p:sp>
        </p:grpSp>
        <p:sp>
          <p:nvSpPr>
            <p:cNvPr id="90" name="Freeform 78"/>
            <p:cNvSpPr>
              <a:spLocks/>
            </p:cNvSpPr>
            <p:nvPr userDrawn="1"/>
          </p:nvSpPr>
          <p:spPr bwMode="white">
            <a:xfrm rot="5400000">
              <a:off x="2560466" y="430758"/>
              <a:ext cx="31750" cy="492125"/>
            </a:xfrm>
            <a:custGeom>
              <a:avLst/>
              <a:gdLst>
                <a:gd name="T0" fmla="*/ 11 w 20"/>
                <a:gd name="T1" fmla="*/ 310 h 310"/>
                <a:gd name="T2" fmla="*/ 11 w 20"/>
                <a:gd name="T3" fmla="*/ 310 h 310"/>
                <a:gd name="T4" fmla="*/ 11 w 20"/>
                <a:gd name="T5" fmla="*/ 310 h 310"/>
                <a:gd name="T6" fmla="*/ 7 w 20"/>
                <a:gd name="T7" fmla="*/ 308 h 310"/>
                <a:gd name="T8" fmla="*/ 4 w 20"/>
                <a:gd name="T9" fmla="*/ 307 h 310"/>
                <a:gd name="T10" fmla="*/ 1 w 20"/>
                <a:gd name="T11" fmla="*/ 303 h 310"/>
                <a:gd name="T12" fmla="*/ 0 w 20"/>
                <a:gd name="T13" fmla="*/ 299 h 310"/>
                <a:gd name="T14" fmla="*/ 0 w 20"/>
                <a:gd name="T15" fmla="*/ 9 h 310"/>
                <a:gd name="T16" fmla="*/ 0 w 20"/>
                <a:gd name="T17" fmla="*/ 9 h 310"/>
                <a:gd name="T18" fmla="*/ 1 w 20"/>
                <a:gd name="T19" fmla="*/ 5 h 310"/>
                <a:gd name="T20" fmla="*/ 4 w 20"/>
                <a:gd name="T21" fmla="*/ 3 h 310"/>
                <a:gd name="T22" fmla="*/ 7 w 20"/>
                <a:gd name="T23" fmla="*/ 0 h 310"/>
                <a:gd name="T24" fmla="*/ 11 w 20"/>
                <a:gd name="T25" fmla="*/ 0 h 310"/>
                <a:gd name="T26" fmla="*/ 11 w 20"/>
                <a:gd name="T27" fmla="*/ 0 h 310"/>
                <a:gd name="T28" fmla="*/ 15 w 20"/>
                <a:gd name="T29" fmla="*/ 0 h 310"/>
                <a:gd name="T30" fmla="*/ 17 w 20"/>
                <a:gd name="T31" fmla="*/ 3 h 310"/>
                <a:gd name="T32" fmla="*/ 20 w 20"/>
                <a:gd name="T33" fmla="*/ 5 h 310"/>
                <a:gd name="T34" fmla="*/ 20 w 20"/>
                <a:gd name="T35" fmla="*/ 9 h 310"/>
                <a:gd name="T36" fmla="*/ 20 w 20"/>
                <a:gd name="T37" fmla="*/ 299 h 310"/>
                <a:gd name="T38" fmla="*/ 20 w 20"/>
                <a:gd name="T39" fmla="*/ 299 h 310"/>
                <a:gd name="T40" fmla="*/ 20 w 20"/>
                <a:gd name="T41" fmla="*/ 303 h 310"/>
                <a:gd name="T42" fmla="*/ 17 w 20"/>
                <a:gd name="T43" fmla="*/ 307 h 310"/>
                <a:gd name="T44" fmla="*/ 15 w 20"/>
                <a:gd name="T45" fmla="*/ 308 h 310"/>
                <a:gd name="T46" fmla="*/ 11 w 20"/>
                <a:gd name="T47" fmla="*/ 310 h 310"/>
                <a:gd name="T48" fmla="*/ 11 w 20"/>
                <a:gd name="T4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310">
                  <a:moveTo>
                    <a:pt x="11" y="310"/>
                  </a:moveTo>
                  <a:lnTo>
                    <a:pt x="11" y="310"/>
                  </a:lnTo>
                  <a:lnTo>
                    <a:pt x="11" y="310"/>
                  </a:lnTo>
                  <a:lnTo>
                    <a:pt x="7" y="308"/>
                  </a:lnTo>
                  <a:lnTo>
                    <a:pt x="4" y="307"/>
                  </a:lnTo>
                  <a:lnTo>
                    <a:pt x="1" y="303"/>
                  </a:lnTo>
                  <a:lnTo>
                    <a:pt x="0" y="299"/>
                  </a:lnTo>
                  <a:lnTo>
                    <a:pt x="0" y="9"/>
                  </a:lnTo>
                  <a:lnTo>
                    <a:pt x="0" y="9"/>
                  </a:lnTo>
                  <a:lnTo>
                    <a:pt x="1" y="5"/>
                  </a:lnTo>
                  <a:lnTo>
                    <a:pt x="4" y="3"/>
                  </a:lnTo>
                  <a:lnTo>
                    <a:pt x="7" y="0"/>
                  </a:lnTo>
                  <a:lnTo>
                    <a:pt x="11" y="0"/>
                  </a:lnTo>
                  <a:lnTo>
                    <a:pt x="11" y="0"/>
                  </a:lnTo>
                  <a:lnTo>
                    <a:pt x="15" y="0"/>
                  </a:lnTo>
                  <a:lnTo>
                    <a:pt x="17" y="3"/>
                  </a:lnTo>
                  <a:lnTo>
                    <a:pt x="20" y="5"/>
                  </a:lnTo>
                  <a:lnTo>
                    <a:pt x="20" y="9"/>
                  </a:lnTo>
                  <a:lnTo>
                    <a:pt x="20" y="299"/>
                  </a:lnTo>
                  <a:lnTo>
                    <a:pt x="20" y="299"/>
                  </a:lnTo>
                  <a:lnTo>
                    <a:pt x="20" y="303"/>
                  </a:lnTo>
                  <a:lnTo>
                    <a:pt x="17" y="307"/>
                  </a:lnTo>
                  <a:lnTo>
                    <a:pt x="15" y="308"/>
                  </a:lnTo>
                  <a:lnTo>
                    <a:pt x="11" y="310"/>
                  </a:lnTo>
                  <a:lnTo>
                    <a:pt x="11" y="3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sz="1800"/>
            </a:p>
          </p:txBody>
        </p:sp>
      </p:grpSp>
    </p:spTree>
    <p:extLst>
      <p:ext uri="{BB962C8B-B14F-4D97-AF65-F5344CB8AC3E}">
        <p14:creationId xmlns:p14="http://schemas.microsoft.com/office/powerpoint/2010/main" val="26927005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_Section2">
  <p:cSld name="2_Section2">
    <p:spTree>
      <p:nvGrpSpPr>
        <p:cNvPr id="1" name="Shape 354"/>
        <p:cNvGrpSpPr/>
        <p:nvPr/>
      </p:nvGrpSpPr>
      <p:grpSpPr>
        <a:xfrm>
          <a:off x="0" y="0"/>
          <a:ext cx="0" cy="0"/>
          <a:chOff x="0" y="0"/>
          <a:chExt cx="0" cy="0"/>
        </a:xfrm>
      </p:grpSpPr>
      <p:sp>
        <p:nvSpPr>
          <p:cNvPr id="355" name="Google Shape;355;p90"/>
          <p:cNvSpPr/>
          <p:nvPr/>
        </p:nvSpPr>
        <p:spPr>
          <a:xfrm>
            <a:off x="0" y="0"/>
            <a:ext cx="12192000" cy="71844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56" name="Google Shape;356;p90"/>
          <p:cNvSpPr/>
          <p:nvPr/>
        </p:nvSpPr>
        <p:spPr>
          <a:xfrm>
            <a:off x="361025" y="326824"/>
            <a:ext cx="11469950" cy="6204351"/>
          </a:xfrm>
          <a:prstGeom prst="rect">
            <a:avLst/>
          </a:prstGeom>
          <a:solidFill>
            <a:srgbClr val="FFB7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57" name="Google Shape;357;p90"/>
          <p:cNvSpPr txBox="1">
            <a:spLocks noGrp="1"/>
          </p:cNvSpPr>
          <p:nvPr>
            <p:ph type="title"/>
          </p:nvPr>
        </p:nvSpPr>
        <p:spPr>
          <a:xfrm>
            <a:off x="1336375" y="2241075"/>
            <a:ext cx="9612903" cy="2819047"/>
          </a:xfrm>
          <a:prstGeom prst="rect">
            <a:avLst/>
          </a:prstGeom>
          <a:noFill/>
          <a:ln>
            <a:noFill/>
          </a:ln>
        </p:spPr>
        <p:txBody>
          <a:bodyPr spcFirstLastPara="1" wrap="square" lIns="0" tIns="0" rIns="0" bIns="0" anchor="b" anchorCtr="0">
            <a:noAutofit/>
          </a:bodyPr>
          <a:lstStyle>
            <a:lvl1pPr lvl="0" algn="ctr">
              <a:lnSpc>
                <a:spcPct val="93000"/>
              </a:lnSpc>
              <a:spcBef>
                <a:spcPts val="0"/>
              </a:spcBef>
              <a:spcAft>
                <a:spcPts val="0"/>
              </a:spcAft>
              <a:buClr>
                <a:schemeClr val="lt1"/>
              </a:buClr>
              <a:buSzPts val="16600"/>
              <a:buFont typeface="Poppins SemiBold"/>
              <a:buNone/>
              <a:defRPr sz="1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8" name="Google Shape;358;p90"/>
          <p:cNvSpPr txBox="1"/>
          <p:nvPr/>
        </p:nvSpPr>
        <p:spPr>
          <a:xfrm>
            <a:off x="-375920" y="509016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600"/>
              <a:buFont typeface="Lexend Deca"/>
              <a:buNone/>
            </a:pPr>
            <a:endParaRPr sz="1600">
              <a:solidFill>
                <a:schemeClr val="dk1"/>
              </a:solidFill>
              <a:latin typeface="Lexend Deca"/>
              <a:ea typeface="Lexend Deca"/>
              <a:cs typeface="Lexend Deca"/>
              <a:sym typeface="Lexend Deca"/>
            </a:endParaRPr>
          </a:p>
        </p:txBody>
      </p:sp>
      <p:pic>
        <p:nvPicPr>
          <p:cNvPr id="359" name="Google Shape;359;p90" descr="Une image contenant noir, obscurité&#10;&#10;Description générée automatiquement"/>
          <p:cNvPicPr preferRelativeResize="0"/>
          <p:nvPr/>
        </p:nvPicPr>
        <p:blipFill rotWithShape="1">
          <a:blip r:embed="rId2">
            <a:alphaModFix amt="35000"/>
          </a:blip>
          <a:srcRect/>
          <a:stretch/>
        </p:blipFill>
        <p:spPr>
          <a:xfrm>
            <a:off x="-125083" y="716594"/>
            <a:ext cx="6256058" cy="6256058"/>
          </a:xfrm>
          <a:prstGeom prst="rect">
            <a:avLst/>
          </a:prstGeom>
          <a:noFill/>
          <a:ln>
            <a:noFill/>
          </a:ln>
        </p:spPr>
      </p:pic>
      <p:grpSp>
        <p:nvGrpSpPr>
          <p:cNvPr id="360" name="Google Shape;360;p90"/>
          <p:cNvGrpSpPr/>
          <p:nvPr/>
        </p:nvGrpSpPr>
        <p:grpSpPr>
          <a:xfrm rot="5400000">
            <a:off x="5916565" y="-519232"/>
            <a:ext cx="5622800" cy="6206019"/>
            <a:chOff x="3975304" y="3949498"/>
            <a:chExt cx="5828031" cy="6432534"/>
          </a:xfrm>
        </p:grpSpPr>
        <p:sp>
          <p:nvSpPr>
            <p:cNvPr id="361" name="Google Shape;361;p90"/>
            <p:cNvSpPr/>
            <p:nvPr/>
          </p:nvSpPr>
          <p:spPr>
            <a:xfrm>
              <a:off x="5720640" y="6865454"/>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62" name="Google Shape;362;p90"/>
            <p:cNvSpPr/>
            <p:nvPr/>
          </p:nvSpPr>
          <p:spPr>
            <a:xfrm>
              <a:off x="6892010" y="3950640"/>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3" name="Google Shape;363;p90"/>
            <p:cNvSpPr/>
            <p:nvPr/>
          </p:nvSpPr>
          <p:spPr>
            <a:xfrm>
              <a:off x="8649049" y="3949498"/>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4" name="Google Shape;364;p90"/>
            <p:cNvSpPr/>
            <p:nvPr/>
          </p:nvSpPr>
          <p:spPr>
            <a:xfrm>
              <a:off x="4549619" y="3950640"/>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65" name="Google Shape;365;p90"/>
            <p:cNvSpPr/>
            <p:nvPr/>
          </p:nvSpPr>
          <p:spPr>
            <a:xfrm>
              <a:off x="4552448" y="8067256"/>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6" name="Google Shape;366;p90"/>
            <p:cNvSpPr/>
            <p:nvPr/>
          </p:nvSpPr>
          <p:spPr>
            <a:xfrm rot="-5400000">
              <a:off x="6287290" y="4568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7" name="Google Shape;367;p90"/>
            <p:cNvSpPr/>
            <p:nvPr/>
          </p:nvSpPr>
          <p:spPr>
            <a:xfrm>
              <a:off x="6892010" y="4540367"/>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8" name="Google Shape;368;p90"/>
            <p:cNvSpPr/>
            <p:nvPr/>
          </p:nvSpPr>
          <p:spPr>
            <a:xfrm>
              <a:off x="6291752" y="4561431"/>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9" name="Google Shape;369;p90"/>
            <p:cNvSpPr/>
            <p:nvPr/>
          </p:nvSpPr>
          <p:spPr>
            <a:xfrm>
              <a:off x="5143891" y="4561429"/>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0" name="Google Shape;370;p90"/>
            <p:cNvSpPr/>
            <p:nvPr/>
          </p:nvSpPr>
          <p:spPr>
            <a:xfrm>
              <a:off x="6314506" y="5719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1" name="Google Shape;371;p90"/>
            <p:cNvSpPr/>
            <p:nvPr/>
          </p:nvSpPr>
          <p:spPr>
            <a:xfrm rot="-5400000">
              <a:off x="5718988" y="4568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2" name="Google Shape;372;p90"/>
            <p:cNvSpPr/>
            <p:nvPr/>
          </p:nvSpPr>
          <p:spPr>
            <a:xfrm rot="-5400000">
              <a:off x="4560597" y="4568823"/>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3" name="Google Shape;373;p90"/>
            <p:cNvSpPr/>
            <p:nvPr/>
          </p:nvSpPr>
          <p:spPr>
            <a:xfrm rot="10800000">
              <a:off x="6890923" y="3962691"/>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4" name="Google Shape;374;p90"/>
            <p:cNvSpPr/>
            <p:nvPr/>
          </p:nvSpPr>
          <p:spPr>
            <a:xfrm>
              <a:off x="6287207" y="3950640"/>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75" name="Google Shape;375;p90"/>
            <p:cNvSpPr/>
            <p:nvPr/>
          </p:nvSpPr>
          <p:spPr>
            <a:xfrm rot="-5400000">
              <a:off x="6887906" y="5148019"/>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6" name="Google Shape;376;p90"/>
            <p:cNvSpPr/>
            <p:nvPr/>
          </p:nvSpPr>
          <p:spPr>
            <a:xfrm>
              <a:off x="6877317" y="5119563"/>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77" name="Google Shape;377;p90"/>
            <p:cNvSpPr/>
            <p:nvPr/>
          </p:nvSpPr>
          <p:spPr>
            <a:xfrm rot="-5400000">
              <a:off x="5729578" y="5737746"/>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8" name="Google Shape;378;p90"/>
            <p:cNvSpPr/>
            <p:nvPr/>
          </p:nvSpPr>
          <p:spPr>
            <a:xfrm rot="10800000">
              <a:off x="5730985" y="5720978"/>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9" name="Google Shape;379;p90"/>
            <p:cNvSpPr/>
            <p:nvPr/>
          </p:nvSpPr>
          <p:spPr>
            <a:xfrm>
              <a:off x="5109849" y="6865454"/>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80" name="Google Shape;380;p90"/>
            <p:cNvSpPr/>
            <p:nvPr/>
          </p:nvSpPr>
          <p:spPr>
            <a:xfrm rot="10800000">
              <a:off x="3975304" y="6332129"/>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1" name="Google Shape;381;p90"/>
            <p:cNvSpPr/>
            <p:nvPr/>
          </p:nvSpPr>
          <p:spPr>
            <a:xfrm>
              <a:off x="5152707" y="8067256"/>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2" name="Google Shape;382;p90"/>
            <p:cNvSpPr/>
            <p:nvPr/>
          </p:nvSpPr>
          <p:spPr>
            <a:xfrm rot="10800000">
              <a:off x="3975305" y="9227746"/>
              <a:ext cx="1154286"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3" name="Google Shape;383;p90"/>
            <p:cNvSpPr/>
            <p:nvPr/>
          </p:nvSpPr>
          <p:spPr>
            <a:xfrm>
              <a:off x="4552449" y="9225647"/>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4" name="Google Shape;384;p90"/>
            <p:cNvSpPr/>
            <p:nvPr/>
          </p:nvSpPr>
          <p:spPr>
            <a:xfrm>
              <a:off x="4549618" y="7457407"/>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85" name="Google Shape;385;p90"/>
            <p:cNvSpPr/>
            <p:nvPr/>
          </p:nvSpPr>
          <p:spPr>
            <a:xfrm rot="-5400000">
              <a:off x="5729578" y="8075591"/>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6" name="Google Shape;386;p90"/>
            <p:cNvSpPr/>
            <p:nvPr/>
          </p:nvSpPr>
          <p:spPr>
            <a:xfrm>
              <a:off x="5710109" y="5686001"/>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grpSp>
    </p:spTree>
    <p:extLst>
      <p:ext uri="{BB962C8B-B14F-4D97-AF65-F5344CB8AC3E}">
        <p14:creationId xmlns:p14="http://schemas.microsoft.com/office/powerpoint/2010/main" val="11266815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CA4B79-DB04-483B-9D04-9D47D865A7C6}"/>
              </a:ext>
            </a:extLst>
          </p:cNvPr>
          <p:cNvSpPr>
            <a:spLocks noGrp="1"/>
          </p:cNvSpPr>
          <p:nvPr>
            <p:ph type="title"/>
          </p:nvPr>
        </p:nvSpPr>
        <p:spPr>
          <a:xfrm>
            <a:off x="369297" y="415431"/>
            <a:ext cx="10515600" cy="583464"/>
          </a:xfrm>
        </p:spPr>
        <p:txBody>
          <a:bodyPr>
            <a:normAutofit/>
          </a:bodyPr>
          <a:lstStyle>
            <a:lvl1pPr>
              <a:defRPr sz="2800">
                <a:solidFill>
                  <a:schemeClr val="bg1"/>
                </a:solidFill>
              </a:defRPr>
            </a:lvl1pPr>
          </a:lstStyle>
          <a:p>
            <a:r>
              <a:rPr lang="fr-FR"/>
              <a:t>Modifiez le style du titre</a:t>
            </a:r>
          </a:p>
        </p:txBody>
      </p:sp>
      <p:sp>
        <p:nvSpPr>
          <p:cNvPr id="18" name="Espace réservé du texte 17">
            <a:extLst>
              <a:ext uri="{FF2B5EF4-FFF2-40B4-BE49-F238E27FC236}">
                <a16:creationId xmlns:a16="http://schemas.microsoft.com/office/drawing/2014/main" id="{3C3E60FE-3581-4F42-894B-BC78F4C5BEAC}"/>
              </a:ext>
            </a:extLst>
          </p:cNvPr>
          <p:cNvSpPr>
            <a:spLocks noGrp="1"/>
          </p:cNvSpPr>
          <p:nvPr>
            <p:ph type="body" sz="quarter" idx="10"/>
          </p:nvPr>
        </p:nvSpPr>
        <p:spPr>
          <a:xfrm>
            <a:off x="369888" y="1123089"/>
            <a:ext cx="6253162" cy="409575"/>
          </a:xfrm>
        </p:spPr>
        <p:txBody>
          <a:bodyPr>
            <a:noAutofit/>
          </a:bodyPr>
          <a:lstStyle>
            <a:lvl1pPr marL="0" indent="0">
              <a:buNone/>
              <a:defRPr sz="2000">
                <a:solidFill>
                  <a:schemeClr val="bg1"/>
                </a:solidFill>
                <a:latin typeface="Lobster 1.4" panose="02000506000000020003" pitchFamily="50" charset="0"/>
              </a:defRPr>
            </a:lvl1pPr>
            <a:lvl2pPr>
              <a:defRPr sz="2000">
                <a:latin typeface="Lobster 1.4" panose="02000506000000020003" pitchFamily="50" charset="0"/>
              </a:defRPr>
            </a:lvl2pPr>
            <a:lvl3pPr>
              <a:defRPr sz="1800">
                <a:latin typeface="Lobster 1.4" panose="02000506000000020003" pitchFamily="50" charset="0"/>
              </a:defRPr>
            </a:lvl3pPr>
            <a:lvl4pPr>
              <a:defRPr sz="1600">
                <a:latin typeface="Lobster 1.4" panose="02000506000000020003" pitchFamily="50" charset="0"/>
              </a:defRPr>
            </a:lvl4pPr>
            <a:lvl5pPr>
              <a:defRPr sz="1600">
                <a:latin typeface="Lobster 1.4" panose="02000506000000020003" pitchFamily="50" charset="0"/>
              </a:defRPr>
            </a:lvl5pPr>
          </a:lstStyle>
          <a:p>
            <a:pPr lvl="0"/>
            <a:r>
              <a:rPr lang="fr-FR"/>
              <a:t>Cliquez pour modifier les styles du texte du masque</a:t>
            </a:r>
          </a:p>
        </p:txBody>
      </p:sp>
      <p:sp>
        <p:nvSpPr>
          <p:cNvPr id="19" name="Espace réservé du numéro de diapositive 2">
            <a:extLst>
              <a:ext uri="{FF2B5EF4-FFF2-40B4-BE49-F238E27FC236}">
                <a16:creationId xmlns:a16="http://schemas.microsoft.com/office/drawing/2014/main" id="{5C519733-FB7B-4A2C-A6A4-D2E42EB37679}"/>
              </a:ext>
            </a:extLst>
          </p:cNvPr>
          <p:cNvSpPr>
            <a:spLocks noGrp="1"/>
          </p:cNvSpPr>
          <p:nvPr>
            <p:ph type="sldNum" sz="quarter" idx="11"/>
          </p:nvPr>
        </p:nvSpPr>
        <p:spPr>
          <a:xfrm>
            <a:off x="5705475" y="6544492"/>
            <a:ext cx="781050" cy="304090"/>
          </a:xfrm>
        </p:spPr>
        <p:txBody>
          <a:bodyPr/>
          <a:lstStyle>
            <a:lvl1pPr>
              <a:defRPr sz="1600">
                <a:solidFill>
                  <a:schemeClr val="tx1">
                    <a:lumMod val="75000"/>
                    <a:lumOff val="25000"/>
                  </a:schemeClr>
                </a:solidFill>
              </a:defRPr>
            </a:lvl1pPr>
          </a:lstStyle>
          <a:p>
            <a:fld id="{4C05414C-8345-4D4F-9A3B-551D2670A01F}" type="slidenum">
              <a:rPr lang="fr-FR" smtClean="0"/>
              <a:pPr/>
              <a:t>‹N°›</a:t>
            </a:fld>
            <a:endParaRPr lang="fr-FR"/>
          </a:p>
        </p:txBody>
      </p:sp>
    </p:spTree>
    <p:extLst>
      <p:ext uri="{BB962C8B-B14F-4D97-AF65-F5344CB8AC3E}">
        <p14:creationId xmlns:p14="http://schemas.microsoft.com/office/powerpoint/2010/main" val="3664187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u titre, sous-titre + image 50/50">
  <p:cSld name="1_Contenu titre, sous-titre + image 50/50">
    <p:spTree>
      <p:nvGrpSpPr>
        <p:cNvPr id="1" name="Shape 2587"/>
        <p:cNvGrpSpPr/>
        <p:nvPr/>
      </p:nvGrpSpPr>
      <p:grpSpPr>
        <a:xfrm>
          <a:off x="0" y="0"/>
          <a:ext cx="0" cy="0"/>
          <a:chOff x="0" y="0"/>
          <a:chExt cx="0" cy="0"/>
        </a:xfrm>
      </p:grpSpPr>
      <p:sp>
        <p:nvSpPr>
          <p:cNvPr id="2588" name="Google Shape;2588;p77"/>
          <p:cNvSpPr txBox="1"/>
          <p:nvPr/>
        </p:nvSpPr>
        <p:spPr>
          <a:xfrm>
            <a:off x="513739" y="1198986"/>
            <a:ext cx="799200" cy="18377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50"/>
              <a:buFont typeface="Quattrocento Sans"/>
              <a:buNone/>
            </a:pPr>
            <a:r>
              <a:rPr lang="fr-FR" sz="2050">
                <a:solidFill>
                  <a:schemeClr val="dk1"/>
                </a:solidFill>
                <a:latin typeface="Poppins Light"/>
                <a:ea typeface="Poppins Light"/>
                <a:cs typeface="Poppins Light"/>
                <a:sym typeface="Poppins Light"/>
              </a:rPr>
              <a:t> </a:t>
            </a:r>
            <a:endParaRPr/>
          </a:p>
        </p:txBody>
      </p:sp>
      <p:sp>
        <p:nvSpPr>
          <p:cNvPr id="2589" name="Google Shape;2589;p77"/>
          <p:cNvSpPr/>
          <p:nvPr/>
        </p:nvSpPr>
        <p:spPr>
          <a:xfrm>
            <a:off x="11705827" y="6498754"/>
            <a:ext cx="325501" cy="1384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fr-FR" sz="900">
                <a:solidFill>
                  <a:srgbClr val="FE5000"/>
                </a:solidFill>
                <a:latin typeface="Poppins Light"/>
                <a:ea typeface="Poppins Light"/>
                <a:cs typeface="Poppins Light"/>
                <a:sym typeface="Poppins Light"/>
              </a:rPr>
              <a:t>‹N°›</a:t>
            </a:fld>
            <a:endParaRPr sz="900">
              <a:solidFill>
                <a:srgbClr val="FE5000"/>
              </a:solidFill>
              <a:latin typeface="Poppins Light"/>
              <a:ea typeface="Poppins Light"/>
              <a:cs typeface="Poppins Light"/>
              <a:sym typeface="Poppins Light"/>
            </a:endParaRPr>
          </a:p>
        </p:txBody>
      </p:sp>
      <p:sp>
        <p:nvSpPr>
          <p:cNvPr id="2590" name="Google Shape;2590;p77"/>
          <p:cNvSpPr txBox="1">
            <a:spLocks noGrp="1"/>
          </p:cNvSpPr>
          <p:nvPr>
            <p:ph type="title"/>
          </p:nvPr>
        </p:nvSpPr>
        <p:spPr>
          <a:xfrm>
            <a:off x="798576" y="1125151"/>
            <a:ext cx="4944691" cy="69494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400"/>
              <a:buFont typeface="Poppins SemiBold"/>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1" name="Google Shape;2591;p77"/>
          <p:cNvSpPr txBox="1">
            <a:spLocks noGrp="1"/>
          </p:cNvSpPr>
          <p:nvPr>
            <p:ph type="subTitle" idx="1"/>
          </p:nvPr>
        </p:nvSpPr>
        <p:spPr>
          <a:xfrm>
            <a:off x="798576" y="1911982"/>
            <a:ext cx="4944691" cy="246221"/>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Clr>
                <a:schemeClr val="dk1"/>
              </a:buClr>
              <a:buSzPts val="1600"/>
              <a:buNone/>
              <a:defRPr sz="1600" b="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92" name="Google Shape;2592;p77"/>
          <p:cNvSpPr>
            <a:spLocks noGrp="1"/>
          </p:cNvSpPr>
          <p:nvPr>
            <p:ph type="pic" idx="2"/>
          </p:nvPr>
        </p:nvSpPr>
        <p:spPr>
          <a:xfrm>
            <a:off x="6448734" y="1103720"/>
            <a:ext cx="4629732" cy="4650559"/>
          </a:xfrm>
          <a:prstGeom prst="roundRect">
            <a:avLst>
              <a:gd name="adj" fmla="val 2403"/>
            </a:avLst>
          </a:prstGeom>
          <a:solidFill>
            <a:srgbClr val="F2F2F2"/>
          </a:solidFill>
          <a:ln>
            <a:noFill/>
          </a:ln>
        </p:spPr>
      </p:sp>
      <p:grpSp>
        <p:nvGrpSpPr>
          <p:cNvPr id="2593" name="Google Shape;2593;p77"/>
          <p:cNvGrpSpPr/>
          <p:nvPr/>
        </p:nvGrpSpPr>
        <p:grpSpPr>
          <a:xfrm>
            <a:off x="9238660" y="4502664"/>
            <a:ext cx="2961515" cy="2355336"/>
            <a:chOff x="7613466" y="2763126"/>
            <a:chExt cx="2961515" cy="2355336"/>
          </a:xfrm>
        </p:grpSpPr>
        <p:sp>
          <p:nvSpPr>
            <p:cNvPr id="2594" name="Google Shape;2594;p77"/>
            <p:cNvSpPr/>
            <p:nvPr/>
          </p:nvSpPr>
          <p:spPr>
            <a:xfrm>
              <a:off x="9966070" y="3328670"/>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2595" name="Google Shape;2595;p77"/>
            <p:cNvSpPr/>
            <p:nvPr/>
          </p:nvSpPr>
          <p:spPr>
            <a:xfrm rot="-5400000">
              <a:off x="8811783"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oppins Light"/>
                <a:ea typeface="Poppins Light"/>
                <a:cs typeface="Poppins Light"/>
                <a:sym typeface="Poppins Light"/>
              </a:endParaRPr>
            </a:p>
          </p:txBody>
        </p:sp>
        <p:sp>
          <p:nvSpPr>
            <p:cNvPr id="2596" name="Google Shape;2596;p77"/>
            <p:cNvSpPr/>
            <p:nvPr/>
          </p:nvSpPr>
          <p:spPr>
            <a:xfrm rot="-5400000">
              <a:off x="8222377" y="3937579"/>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oppins Light"/>
                <a:ea typeface="Poppins Light"/>
                <a:cs typeface="Poppins Light"/>
                <a:sym typeface="Poppins Light"/>
              </a:endParaRPr>
            </a:p>
          </p:txBody>
        </p:sp>
        <p:sp>
          <p:nvSpPr>
            <p:cNvPr id="2597" name="Google Shape;2597;p77"/>
            <p:cNvSpPr/>
            <p:nvPr/>
          </p:nvSpPr>
          <p:spPr>
            <a:xfrm>
              <a:off x="9384839"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oppins Light"/>
                <a:ea typeface="Poppins Light"/>
                <a:cs typeface="Poppins Light"/>
                <a:sym typeface="Poppins Light"/>
              </a:endParaRPr>
            </a:p>
          </p:txBody>
        </p:sp>
        <p:sp>
          <p:nvSpPr>
            <p:cNvPr id="2598" name="Google Shape;2598;p77"/>
            <p:cNvSpPr/>
            <p:nvPr/>
          </p:nvSpPr>
          <p:spPr>
            <a:xfrm>
              <a:off x="7613466" y="450955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2599" name="Google Shape;2599;p77"/>
            <p:cNvSpPr/>
            <p:nvPr/>
          </p:nvSpPr>
          <p:spPr>
            <a:xfrm>
              <a:off x="8230552" y="390581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2600" name="Google Shape;2600;p77"/>
            <p:cNvSpPr/>
            <p:nvPr/>
          </p:nvSpPr>
          <p:spPr>
            <a:xfrm>
              <a:off x="9384839" y="2763126"/>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oppins Light"/>
                <a:ea typeface="Poppins Light"/>
                <a:cs typeface="Poppins Light"/>
                <a:sym typeface="Poppins Light"/>
              </a:endParaRPr>
            </a:p>
          </p:txBody>
        </p:sp>
      </p:grpSp>
    </p:spTree>
    <p:extLst>
      <p:ext uri="{BB962C8B-B14F-4D97-AF65-F5344CB8AC3E}">
        <p14:creationId xmlns:p14="http://schemas.microsoft.com/office/powerpoint/2010/main" val="22226712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Section3">
  <p:cSld name="2_Section3">
    <p:spTree>
      <p:nvGrpSpPr>
        <p:cNvPr id="1" name="Shape 699"/>
        <p:cNvGrpSpPr/>
        <p:nvPr/>
      </p:nvGrpSpPr>
      <p:grpSpPr>
        <a:xfrm>
          <a:off x="0" y="0"/>
          <a:ext cx="0" cy="0"/>
          <a:chOff x="0" y="0"/>
          <a:chExt cx="0" cy="0"/>
        </a:xfrm>
      </p:grpSpPr>
      <p:sp>
        <p:nvSpPr>
          <p:cNvPr id="700" name="Google Shape;700;p10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01" name="Google Shape;701;p100"/>
          <p:cNvSpPr/>
          <p:nvPr/>
        </p:nvSpPr>
        <p:spPr>
          <a:xfrm>
            <a:off x="361025" y="326824"/>
            <a:ext cx="11469950" cy="6204351"/>
          </a:xfrm>
          <a:prstGeom prst="rect">
            <a:avLst/>
          </a:prstGeom>
          <a:solidFill>
            <a:srgbClr val="000F9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02" name="Google Shape;702;p100"/>
          <p:cNvSpPr txBox="1"/>
          <p:nvPr/>
        </p:nvSpPr>
        <p:spPr>
          <a:xfrm>
            <a:off x="-375920" y="509016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600"/>
              <a:buFont typeface="Lexend Deca"/>
              <a:buNone/>
            </a:pPr>
            <a:endParaRPr sz="1600">
              <a:solidFill>
                <a:schemeClr val="dk1"/>
              </a:solidFill>
              <a:latin typeface="Lexend Deca"/>
              <a:ea typeface="Lexend Deca"/>
              <a:cs typeface="Lexend Deca"/>
              <a:sym typeface="Lexend Deca"/>
            </a:endParaRPr>
          </a:p>
        </p:txBody>
      </p:sp>
      <p:grpSp>
        <p:nvGrpSpPr>
          <p:cNvPr id="703" name="Google Shape;703;p100"/>
          <p:cNvGrpSpPr/>
          <p:nvPr/>
        </p:nvGrpSpPr>
        <p:grpSpPr>
          <a:xfrm rot="10800000">
            <a:off x="6749713" y="331245"/>
            <a:ext cx="5622800" cy="6206018"/>
            <a:chOff x="3975304" y="3949498"/>
            <a:chExt cx="5828031" cy="6432533"/>
          </a:xfrm>
        </p:grpSpPr>
        <p:sp>
          <p:nvSpPr>
            <p:cNvPr id="704" name="Google Shape;704;p100"/>
            <p:cNvSpPr/>
            <p:nvPr/>
          </p:nvSpPr>
          <p:spPr>
            <a:xfrm>
              <a:off x="5720640" y="6865454"/>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05" name="Google Shape;705;p100"/>
            <p:cNvSpPr/>
            <p:nvPr/>
          </p:nvSpPr>
          <p:spPr>
            <a:xfrm>
              <a:off x="6892010" y="3950640"/>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06" name="Google Shape;706;p100"/>
            <p:cNvSpPr/>
            <p:nvPr/>
          </p:nvSpPr>
          <p:spPr>
            <a:xfrm>
              <a:off x="8649049" y="3949498"/>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07" name="Google Shape;707;p100"/>
            <p:cNvSpPr/>
            <p:nvPr/>
          </p:nvSpPr>
          <p:spPr>
            <a:xfrm>
              <a:off x="4549619" y="3950640"/>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08" name="Google Shape;708;p100"/>
            <p:cNvSpPr/>
            <p:nvPr/>
          </p:nvSpPr>
          <p:spPr>
            <a:xfrm>
              <a:off x="4552448" y="8067256"/>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09" name="Google Shape;709;p100"/>
            <p:cNvSpPr/>
            <p:nvPr/>
          </p:nvSpPr>
          <p:spPr>
            <a:xfrm rot="-5400000">
              <a:off x="6298183" y="4568821"/>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0" name="Google Shape;710;p100"/>
            <p:cNvSpPr/>
            <p:nvPr/>
          </p:nvSpPr>
          <p:spPr>
            <a:xfrm>
              <a:off x="6892010" y="4540367"/>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1" name="Google Shape;711;p100"/>
            <p:cNvSpPr/>
            <p:nvPr/>
          </p:nvSpPr>
          <p:spPr>
            <a:xfrm>
              <a:off x="6302646" y="4559158"/>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2" name="Google Shape;712;p100"/>
            <p:cNvSpPr/>
            <p:nvPr/>
          </p:nvSpPr>
          <p:spPr>
            <a:xfrm>
              <a:off x="5143891" y="4561429"/>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3" name="Google Shape;713;p100"/>
            <p:cNvSpPr/>
            <p:nvPr/>
          </p:nvSpPr>
          <p:spPr>
            <a:xfrm>
              <a:off x="6338563" y="5719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4" name="Google Shape;714;p100"/>
            <p:cNvSpPr/>
            <p:nvPr/>
          </p:nvSpPr>
          <p:spPr>
            <a:xfrm rot="-5400000">
              <a:off x="5718988" y="4568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5" name="Google Shape;715;p100"/>
            <p:cNvSpPr/>
            <p:nvPr/>
          </p:nvSpPr>
          <p:spPr>
            <a:xfrm rot="-5400000">
              <a:off x="4560597" y="4568823"/>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6" name="Google Shape;716;p100"/>
            <p:cNvSpPr/>
            <p:nvPr/>
          </p:nvSpPr>
          <p:spPr>
            <a:xfrm rot="10800000">
              <a:off x="6901817" y="3962691"/>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7" name="Google Shape;717;p100"/>
            <p:cNvSpPr/>
            <p:nvPr/>
          </p:nvSpPr>
          <p:spPr>
            <a:xfrm>
              <a:off x="6287207" y="3950640"/>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18" name="Google Shape;718;p100"/>
            <p:cNvSpPr/>
            <p:nvPr/>
          </p:nvSpPr>
          <p:spPr>
            <a:xfrm rot="-5400000">
              <a:off x="6920587" y="5148019"/>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9" name="Google Shape;719;p100"/>
            <p:cNvSpPr/>
            <p:nvPr/>
          </p:nvSpPr>
          <p:spPr>
            <a:xfrm>
              <a:off x="6888210" y="5119563"/>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20" name="Google Shape;720;p100"/>
            <p:cNvSpPr/>
            <p:nvPr/>
          </p:nvSpPr>
          <p:spPr>
            <a:xfrm rot="-5400000">
              <a:off x="5751365" y="572685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1" name="Google Shape;721;p100"/>
            <p:cNvSpPr/>
            <p:nvPr/>
          </p:nvSpPr>
          <p:spPr>
            <a:xfrm rot="10800000">
              <a:off x="5752774" y="5720979"/>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2" name="Google Shape;722;p100"/>
            <p:cNvSpPr/>
            <p:nvPr/>
          </p:nvSpPr>
          <p:spPr>
            <a:xfrm>
              <a:off x="5109849" y="6865454"/>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23" name="Google Shape;723;p100"/>
            <p:cNvSpPr/>
            <p:nvPr/>
          </p:nvSpPr>
          <p:spPr>
            <a:xfrm rot="10800000">
              <a:off x="3975304" y="6332129"/>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4" name="Google Shape;724;p100"/>
            <p:cNvSpPr/>
            <p:nvPr/>
          </p:nvSpPr>
          <p:spPr>
            <a:xfrm>
              <a:off x="5152707" y="8067256"/>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5" name="Google Shape;725;p100"/>
            <p:cNvSpPr/>
            <p:nvPr/>
          </p:nvSpPr>
          <p:spPr>
            <a:xfrm rot="10800000">
              <a:off x="3975304" y="9227745"/>
              <a:ext cx="1154286"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6" name="Google Shape;726;p100"/>
            <p:cNvSpPr/>
            <p:nvPr/>
          </p:nvSpPr>
          <p:spPr>
            <a:xfrm>
              <a:off x="4552449" y="9225647"/>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7" name="Google Shape;727;p100"/>
            <p:cNvSpPr/>
            <p:nvPr/>
          </p:nvSpPr>
          <p:spPr>
            <a:xfrm>
              <a:off x="4549618" y="7457407"/>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28" name="Google Shape;728;p100"/>
            <p:cNvSpPr/>
            <p:nvPr/>
          </p:nvSpPr>
          <p:spPr>
            <a:xfrm rot="-5400000">
              <a:off x="5729578" y="8075591"/>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9" name="Google Shape;729;p100"/>
            <p:cNvSpPr/>
            <p:nvPr/>
          </p:nvSpPr>
          <p:spPr>
            <a:xfrm>
              <a:off x="5710109" y="5686001"/>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grpSp>
      <p:pic>
        <p:nvPicPr>
          <p:cNvPr id="730" name="Google Shape;730;p100" descr="Une image contenant noir, obscurité&#10;&#10;Description générée automatiquement"/>
          <p:cNvPicPr preferRelativeResize="0"/>
          <p:nvPr/>
        </p:nvPicPr>
        <p:blipFill rotWithShape="1">
          <a:blip r:embed="rId2">
            <a:alphaModFix amt="35000"/>
          </a:blip>
          <a:srcRect/>
          <a:stretch/>
        </p:blipFill>
        <p:spPr>
          <a:xfrm>
            <a:off x="-1424154" y="-1260058"/>
            <a:ext cx="9378113" cy="9378113"/>
          </a:xfrm>
          <a:prstGeom prst="rect">
            <a:avLst/>
          </a:prstGeom>
          <a:noFill/>
          <a:ln>
            <a:noFill/>
          </a:ln>
        </p:spPr>
      </p:pic>
      <p:sp>
        <p:nvSpPr>
          <p:cNvPr id="731" name="Google Shape;731;p100"/>
          <p:cNvSpPr txBox="1">
            <a:spLocks noGrp="1"/>
          </p:cNvSpPr>
          <p:nvPr>
            <p:ph type="title"/>
          </p:nvPr>
        </p:nvSpPr>
        <p:spPr>
          <a:xfrm>
            <a:off x="946923" y="2241075"/>
            <a:ext cx="10298154" cy="2819047"/>
          </a:xfrm>
          <a:prstGeom prst="rect">
            <a:avLst/>
          </a:prstGeom>
          <a:noFill/>
          <a:ln>
            <a:noFill/>
          </a:ln>
        </p:spPr>
        <p:txBody>
          <a:bodyPr spcFirstLastPara="1" wrap="square" lIns="0" tIns="0" rIns="0" bIns="0" anchor="b" anchorCtr="0">
            <a:noAutofit/>
          </a:bodyPr>
          <a:lstStyle>
            <a:lvl1pPr lvl="0" algn="ctr">
              <a:lnSpc>
                <a:spcPct val="93000"/>
              </a:lnSpc>
              <a:spcBef>
                <a:spcPts val="0"/>
              </a:spcBef>
              <a:spcAft>
                <a:spcPts val="0"/>
              </a:spcAft>
              <a:buClr>
                <a:schemeClr val="lt1"/>
              </a:buClr>
              <a:buSzPts val="16600"/>
              <a:buFont typeface="Poppins SemiBold"/>
              <a:buNone/>
              <a:defRPr sz="1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220466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lide text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D8B72B-2E21-4FC1-8C13-FCF7E6F461D1}"/>
              </a:ext>
            </a:extLst>
          </p:cNvPr>
          <p:cNvSpPr>
            <a:spLocks noGrp="1"/>
          </p:cNvSpPr>
          <p:nvPr>
            <p:ph type="title" hasCustomPrompt="1"/>
          </p:nvPr>
        </p:nvSpPr>
        <p:spPr>
          <a:xfrm>
            <a:off x="461684" y="365125"/>
            <a:ext cx="11156574" cy="1325563"/>
          </a:xfrm>
        </p:spPr>
        <p:txBody>
          <a:bodyPr>
            <a:normAutofit/>
          </a:bodyPr>
          <a:lstStyle>
            <a:lvl1pPr>
              <a:defRPr sz="3200">
                <a:latin typeface="Poppins SemiBold" panose="00000700000000000000" pitchFamily="50" charset="0"/>
                <a:cs typeface="Poppins SemiBold" panose="00000700000000000000" pitchFamily="50" charset="0"/>
              </a:defRPr>
            </a:lvl1pPr>
          </a:lstStyle>
          <a:p>
            <a:r>
              <a:rPr lang="fr-FR"/>
              <a:t>Titre </a:t>
            </a:r>
            <a:br>
              <a:rPr lang="fr-FR"/>
            </a:br>
            <a:r>
              <a:rPr lang="fr-FR"/>
              <a:t>de la slide</a:t>
            </a:r>
          </a:p>
        </p:txBody>
      </p:sp>
      <p:sp>
        <p:nvSpPr>
          <p:cNvPr id="8" name="Espace réservé du texte 7">
            <a:extLst>
              <a:ext uri="{FF2B5EF4-FFF2-40B4-BE49-F238E27FC236}">
                <a16:creationId xmlns:a16="http://schemas.microsoft.com/office/drawing/2014/main" id="{1D056F85-9F7A-4128-934F-16B63AD9719E}"/>
              </a:ext>
            </a:extLst>
          </p:cNvPr>
          <p:cNvSpPr>
            <a:spLocks noGrp="1"/>
          </p:cNvSpPr>
          <p:nvPr>
            <p:ph type="body" sz="quarter" idx="13"/>
          </p:nvPr>
        </p:nvSpPr>
        <p:spPr>
          <a:xfrm>
            <a:off x="520699" y="2339975"/>
            <a:ext cx="11097559" cy="3402013"/>
          </a:xfrm>
        </p:spPr>
        <p:txBody>
          <a:bodyPr>
            <a:normAutofit/>
          </a:bodyPr>
          <a:lstStyle>
            <a:lvl1pPr marL="0" indent="0">
              <a:buNone/>
              <a:defRPr sz="2000">
                <a:latin typeface="Poppins Light" panose="00000400000000000000" pitchFamily="50" charset="0"/>
                <a:cs typeface="Poppins Light" panose="00000400000000000000" pitchFamily="50" charset="0"/>
              </a:defRPr>
            </a:lvl1pPr>
          </a:lstStyle>
          <a:p>
            <a:pPr lvl="0"/>
            <a:endParaRPr lang="fr-FR"/>
          </a:p>
        </p:txBody>
      </p:sp>
      <p:sp>
        <p:nvSpPr>
          <p:cNvPr id="9" name="Espace réservé du contenu 85">
            <a:extLst>
              <a:ext uri="{FF2B5EF4-FFF2-40B4-BE49-F238E27FC236}">
                <a16:creationId xmlns:a16="http://schemas.microsoft.com/office/drawing/2014/main" id="{AFEE35FC-ED49-4E42-9790-CE2051222256}"/>
              </a:ext>
            </a:extLst>
          </p:cNvPr>
          <p:cNvSpPr>
            <a:spLocks noGrp="1"/>
          </p:cNvSpPr>
          <p:nvPr>
            <p:ph sz="quarter" idx="24" hasCustomPrompt="1"/>
          </p:nvPr>
        </p:nvSpPr>
        <p:spPr>
          <a:xfrm>
            <a:off x="501039" y="1532296"/>
            <a:ext cx="799200" cy="183774"/>
          </a:xfrm>
          <a:solidFill>
            <a:schemeClr val="accent1"/>
          </a:solidFill>
        </p:spPr>
        <p:txBody>
          <a:bodyPr>
            <a:noAutofit/>
          </a:bodyPr>
          <a:lstStyle>
            <a:lvl1pPr marL="0" indent="0">
              <a:buNone/>
              <a:defRPr sz="2050"/>
            </a:lvl1pPr>
          </a:lstStyle>
          <a:p>
            <a:pPr lvl="0"/>
            <a:r>
              <a:rPr lang="fr-FR"/>
              <a:t> </a:t>
            </a:r>
          </a:p>
        </p:txBody>
      </p:sp>
      <p:sp>
        <p:nvSpPr>
          <p:cNvPr id="11" name="Espace réservé du numéro de diapositive 2">
            <a:extLst>
              <a:ext uri="{FF2B5EF4-FFF2-40B4-BE49-F238E27FC236}">
                <a16:creationId xmlns:a16="http://schemas.microsoft.com/office/drawing/2014/main" id="{BC18E9FF-26DB-4A20-B1AB-CC18524B29D1}"/>
              </a:ext>
            </a:extLst>
          </p:cNvPr>
          <p:cNvSpPr>
            <a:spLocks noGrp="1"/>
          </p:cNvSpPr>
          <p:nvPr>
            <p:ph type="sldNum" sz="quarter" idx="10"/>
          </p:nvPr>
        </p:nvSpPr>
        <p:spPr>
          <a:xfrm>
            <a:off x="11292974" y="6365893"/>
            <a:ext cx="781050" cy="365125"/>
          </a:xfrm>
        </p:spPr>
        <p:txBody>
          <a:bodyPr/>
          <a:lstStyle/>
          <a:p>
            <a:fld id="{4C05414C-8345-4D4F-9A3B-551D2670A01F}" type="slidenum">
              <a:rPr lang="fr-FR" smtClean="0"/>
              <a:pPr/>
              <a:t>‹N°›</a:t>
            </a:fld>
            <a:endParaRPr lang="fr-FR"/>
          </a:p>
        </p:txBody>
      </p:sp>
      <p:pic>
        <p:nvPicPr>
          <p:cNvPr id="7" name="Image 6">
            <a:extLst>
              <a:ext uri="{FF2B5EF4-FFF2-40B4-BE49-F238E27FC236}">
                <a16:creationId xmlns:a16="http://schemas.microsoft.com/office/drawing/2014/main" id="{C163783B-CDA2-428D-A540-0DC0A4E59C9F}"/>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Tree>
    <p:extLst>
      <p:ext uri="{BB962C8B-B14F-4D97-AF65-F5344CB8AC3E}">
        <p14:creationId xmlns:p14="http://schemas.microsoft.com/office/powerpoint/2010/main" val="1401375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mmaire bleu">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8382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0F9F"/>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20416162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Page de présentation photo">
  <p:cSld name="1_Page de présentation photo">
    <p:bg>
      <p:bgPr>
        <a:solidFill>
          <a:schemeClr val="lt1"/>
        </a:solidFill>
        <a:effectLst/>
      </p:bgPr>
    </p:bg>
    <p:spTree>
      <p:nvGrpSpPr>
        <p:cNvPr id="1" name="Shape 1735"/>
        <p:cNvGrpSpPr/>
        <p:nvPr/>
      </p:nvGrpSpPr>
      <p:grpSpPr>
        <a:xfrm>
          <a:off x="0" y="0"/>
          <a:ext cx="0" cy="0"/>
          <a:chOff x="0" y="0"/>
          <a:chExt cx="0" cy="0"/>
        </a:xfrm>
      </p:grpSpPr>
      <p:sp>
        <p:nvSpPr>
          <p:cNvPr id="1736" name="Google Shape;1736;p134"/>
          <p:cNvSpPr>
            <a:spLocks noGrp="1"/>
          </p:cNvSpPr>
          <p:nvPr>
            <p:ph type="pic" idx="2"/>
          </p:nvPr>
        </p:nvSpPr>
        <p:spPr>
          <a:xfrm>
            <a:off x="0" y="0"/>
            <a:ext cx="6096000" cy="6858000"/>
          </a:xfrm>
          <a:prstGeom prst="rect">
            <a:avLst/>
          </a:prstGeom>
          <a:solidFill>
            <a:srgbClr val="F2F2F2"/>
          </a:solidFill>
          <a:ln>
            <a:noFill/>
          </a:ln>
        </p:spPr>
      </p:sp>
      <p:sp>
        <p:nvSpPr>
          <p:cNvPr id="1737" name="Google Shape;1737;p134"/>
          <p:cNvSpPr txBox="1"/>
          <p:nvPr/>
        </p:nvSpPr>
        <p:spPr>
          <a:xfrm>
            <a:off x="1284270" y="10274"/>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600"/>
              <a:buFont typeface="Lexend Deca"/>
              <a:buNone/>
            </a:pPr>
            <a:endParaRPr sz="1600">
              <a:solidFill>
                <a:schemeClr val="dk1"/>
              </a:solidFill>
              <a:latin typeface="Lexend Deca"/>
              <a:ea typeface="Lexend Deca"/>
              <a:cs typeface="Lexend Deca"/>
              <a:sym typeface="Lexend Deca"/>
            </a:endParaRPr>
          </a:p>
        </p:txBody>
      </p:sp>
      <p:sp>
        <p:nvSpPr>
          <p:cNvPr id="1738" name="Google Shape;1738;p134"/>
          <p:cNvSpPr txBox="1">
            <a:spLocks noGrp="1"/>
          </p:cNvSpPr>
          <p:nvPr>
            <p:ph type="body" idx="1"/>
          </p:nvPr>
        </p:nvSpPr>
        <p:spPr>
          <a:xfrm>
            <a:off x="6783992" y="5046851"/>
            <a:ext cx="4715585"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chemeClr val="dk1"/>
              </a:buClr>
              <a:buSzPts val="1400"/>
              <a:buNone/>
              <a:defRPr sz="1400" b="0" i="0">
                <a:solidFill>
                  <a:schemeClr val="dk1"/>
                </a:solidFill>
                <a:latin typeface="Poppins"/>
                <a:ea typeface="Poppins"/>
                <a:cs typeface="Poppins"/>
                <a:sym typeface="Poppins"/>
              </a:defRPr>
            </a:lvl1pPr>
            <a:lvl2pPr marL="914400" lvl="1" indent="-228600" algn="l">
              <a:lnSpc>
                <a:spcPct val="100000"/>
              </a:lnSpc>
              <a:spcBef>
                <a:spcPts val="300"/>
              </a:spcBef>
              <a:spcAft>
                <a:spcPts val="0"/>
              </a:spcAft>
              <a:buClr>
                <a:schemeClr val="lt1"/>
              </a:buClr>
              <a:buSzPts val="1400"/>
              <a:buNone/>
              <a:defRPr>
                <a:solidFill>
                  <a:schemeClr val="lt1"/>
                </a:solidFill>
              </a:defRPr>
            </a:lvl2pPr>
            <a:lvl3pPr marL="1371600" lvl="2" indent="-228600" algn="l">
              <a:lnSpc>
                <a:spcPct val="100000"/>
              </a:lnSpc>
              <a:spcBef>
                <a:spcPts val="300"/>
              </a:spcBef>
              <a:spcAft>
                <a:spcPts val="0"/>
              </a:spcAft>
              <a:buClr>
                <a:schemeClr val="lt1"/>
              </a:buClr>
              <a:buSzPts val="1400"/>
              <a:buNone/>
              <a:defRPr>
                <a:solidFill>
                  <a:schemeClr val="lt1"/>
                </a:solidFill>
              </a:defRPr>
            </a:lvl3pPr>
            <a:lvl4pPr marL="1828800" lvl="3" indent="-228600" algn="l">
              <a:lnSpc>
                <a:spcPct val="100000"/>
              </a:lnSpc>
              <a:spcBef>
                <a:spcPts val="300"/>
              </a:spcBef>
              <a:spcAft>
                <a:spcPts val="0"/>
              </a:spcAft>
              <a:buClr>
                <a:schemeClr val="lt1"/>
              </a:buClr>
              <a:buSzPts val="1400"/>
              <a:buNone/>
              <a:defRPr>
                <a:solidFill>
                  <a:schemeClr val="lt1"/>
                </a:solidFill>
              </a:defRPr>
            </a:lvl4pPr>
            <a:lvl5pPr marL="2286000" lvl="4" indent="-228600" algn="l">
              <a:lnSpc>
                <a:spcPct val="100000"/>
              </a:lnSpc>
              <a:spcBef>
                <a:spcPts val="300"/>
              </a:spcBef>
              <a:spcAft>
                <a:spcPts val="0"/>
              </a:spcAft>
              <a:buClr>
                <a:schemeClr val="lt1"/>
              </a:buClr>
              <a:buSzPts val="1400"/>
              <a:buNone/>
              <a:defRPr>
                <a:solidFill>
                  <a:schemeClr val="lt1"/>
                </a:solidFill>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739" name="Google Shape;1739;p134"/>
          <p:cNvSpPr txBox="1">
            <a:spLocks noGrp="1"/>
          </p:cNvSpPr>
          <p:nvPr>
            <p:ph type="subTitle" idx="3"/>
          </p:nvPr>
        </p:nvSpPr>
        <p:spPr>
          <a:xfrm>
            <a:off x="6781198" y="4629242"/>
            <a:ext cx="4715585" cy="307777"/>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dk1"/>
              </a:buClr>
              <a:buSzPts val="2000"/>
              <a:buNone/>
              <a:defRPr sz="2000" b="0" i="0">
                <a:solidFill>
                  <a:schemeClr val="dk1"/>
                </a:solidFill>
                <a:latin typeface="Poppins"/>
                <a:ea typeface="Poppins"/>
                <a:cs typeface="Poppins"/>
                <a:sym typeface="Poppins"/>
              </a:defRPr>
            </a:lvl1pPr>
            <a:lvl2pPr lvl="1" algn="ctr">
              <a:lnSpc>
                <a:spcPct val="100000"/>
              </a:lnSpc>
              <a:spcBef>
                <a:spcPts val="300"/>
              </a:spcBef>
              <a:spcAft>
                <a:spcPts val="0"/>
              </a:spcAft>
              <a:buClr>
                <a:schemeClr val="dk1"/>
              </a:buClr>
              <a:buSzPts val="2000"/>
              <a:buNone/>
              <a:defRPr sz="2000"/>
            </a:lvl2pPr>
            <a:lvl3pPr lvl="2" algn="ctr">
              <a:lnSpc>
                <a:spcPct val="100000"/>
              </a:lnSpc>
              <a:spcBef>
                <a:spcPts val="300"/>
              </a:spcBef>
              <a:spcAft>
                <a:spcPts val="0"/>
              </a:spcAft>
              <a:buClr>
                <a:schemeClr val="dk1"/>
              </a:buClr>
              <a:buSzPts val="1800"/>
              <a:buNone/>
              <a:defRPr sz="1800"/>
            </a:lvl3pPr>
            <a:lvl4pPr lvl="3" algn="ctr">
              <a:lnSpc>
                <a:spcPct val="100000"/>
              </a:lnSpc>
              <a:spcBef>
                <a:spcPts val="300"/>
              </a:spcBef>
              <a:spcAft>
                <a:spcPts val="0"/>
              </a:spcAft>
              <a:buClr>
                <a:schemeClr val="dk1"/>
              </a:buClr>
              <a:buSzPts val="1600"/>
              <a:buNone/>
              <a:defRPr sz="1600"/>
            </a:lvl4pPr>
            <a:lvl5pPr lvl="4" algn="ctr">
              <a:lnSpc>
                <a:spcPct val="100000"/>
              </a:lnSpc>
              <a:spcBef>
                <a:spcPts val="300"/>
              </a:spcBef>
              <a:spcAft>
                <a:spcPts val="0"/>
              </a:spcAft>
              <a:buClr>
                <a:schemeClr val="dk1"/>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1740" name="Google Shape;1740;p134"/>
          <p:cNvSpPr txBox="1">
            <a:spLocks noGrp="1"/>
          </p:cNvSpPr>
          <p:nvPr>
            <p:ph type="title"/>
          </p:nvPr>
        </p:nvSpPr>
        <p:spPr>
          <a:xfrm>
            <a:off x="6781198" y="2586488"/>
            <a:ext cx="4715585" cy="1921708"/>
          </a:xfrm>
          <a:prstGeom prst="rect">
            <a:avLst/>
          </a:prstGeom>
          <a:noFill/>
          <a:ln>
            <a:noFill/>
          </a:ln>
        </p:spPr>
        <p:txBody>
          <a:bodyPr spcFirstLastPara="1" wrap="square" lIns="0" tIns="0" rIns="0" bIns="0" anchor="b" anchorCtr="0">
            <a:normAutofit/>
          </a:bodyPr>
          <a:lstStyle>
            <a:lvl1pPr lvl="0" algn="l">
              <a:lnSpc>
                <a:spcPct val="93000"/>
              </a:lnSpc>
              <a:spcBef>
                <a:spcPts val="0"/>
              </a:spcBef>
              <a:spcAft>
                <a:spcPts val="0"/>
              </a:spcAft>
              <a:buClr>
                <a:schemeClr val="dk1"/>
              </a:buClr>
              <a:buSzPts val="4400"/>
              <a:buFont typeface="Poppins SemiBold"/>
              <a:buNone/>
              <a:defRPr sz="4400" b="1" i="0">
                <a:solidFill>
                  <a:schemeClr val="dk1"/>
                </a:solidFill>
                <a:latin typeface="Poppins SemiBold"/>
                <a:ea typeface="Poppins SemiBold"/>
                <a:cs typeface="Poppins SemiBold"/>
                <a:sym typeface="Poppi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1" name="Google Shape;1741;p134"/>
          <p:cNvSpPr txBox="1"/>
          <p:nvPr/>
        </p:nvSpPr>
        <p:spPr>
          <a:xfrm>
            <a:off x="8743308" y="6133672"/>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600"/>
              <a:buFont typeface="Lexend Deca"/>
              <a:buNone/>
            </a:pPr>
            <a:endParaRPr sz="1600">
              <a:solidFill>
                <a:schemeClr val="dk1"/>
              </a:solidFill>
              <a:latin typeface="Lexend Deca"/>
              <a:ea typeface="Lexend Deca"/>
              <a:cs typeface="Lexend Deca"/>
              <a:sym typeface="Lexend Deca"/>
            </a:endParaRPr>
          </a:p>
        </p:txBody>
      </p:sp>
      <p:grpSp>
        <p:nvGrpSpPr>
          <p:cNvPr id="1742" name="Google Shape;1742;p134"/>
          <p:cNvGrpSpPr/>
          <p:nvPr/>
        </p:nvGrpSpPr>
        <p:grpSpPr>
          <a:xfrm>
            <a:off x="-577144" y="3296213"/>
            <a:ext cx="5330320" cy="4119604"/>
            <a:chOff x="4620992" y="3296213"/>
            <a:chExt cx="5330320" cy="4119604"/>
          </a:xfrm>
        </p:grpSpPr>
        <p:sp>
          <p:nvSpPr>
            <p:cNvPr id="1743" name="Google Shape;1743;p134"/>
            <p:cNvSpPr/>
            <p:nvPr/>
          </p:nvSpPr>
          <p:spPr>
            <a:xfrm rot="-5400000">
              <a:off x="5218684" y="5677119"/>
              <a:ext cx="1154287" cy="1154287"/>
            </a:xfrm>
            <a:prstGeom prst="pie">
              <a:avLst>
                <a:gd name="adj1" fmla="val 10799997"/>
                <a:gd name="adj2" fmla="val 16200000"/>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744" name="Google Shape;1744;p134"/>
            <p:cNvSpPr/>
            <p:nvPr/>
          </p:nvSpPr>
          <p:spPr>
            <a:xfrm>
              <a:off x="5799915" y="5677119"/>
              <a:ext cx="1154287" cy="1154287"/>
            </a:xfrm>
            <a:prstGeom prst="pie">
              <a:avLst>
                <a:gd name="adj1" fmla="val 10799997"/>
                <a:gd name="adj2" fmla="val 16200000"/>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745" name="Google Shape;1745;p134"/>
            <p:cNvSpPr/>
            <p:nvPr/>
          </p:nvSpPr>
          <p:spPr>
            <a:xfrm>
              <a:off x="5217377" y="5613573"/>
              <a:ext cx="608911" cy="608911"/>
            </a:xfrm>
            <a:prstGeom prst="ellipse">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746" name="Google Shape;1746;p134"/>
            <p:cNvSpPr/>
            <p:nvPr/>
          </p:nvSpPr>
          <p:spPr>
            <a:xfrm>
              <a:off x="5205035" y="4482500"/>
              <a:ext cx="1154287" cy="1154287"/>
            </a:xfrm>
            <a:prstGeom prst="pie">
              <a:avLst>
                <a:gd name="adj1" fmla="val 10799997"/>
                <a:gd name="adj2" fmla="val 16200000"/>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747" name="Google Shape;1747;p134"/>
            <p:cNvSpPr/>
            <p:nvPr/>
          </p:nvSpPr>
          <p:spPr>
            <a:xfrm rot="5400000">
              <a:off x="5205035" y="3892564"/>
              <a:ext cx="1154287" cy="1154287"/>
            </a:xfrm>
            <a:prstGeom prst="pie">
              <a:avLst>
                <a:gd name="adj1" fmla="val 10799997"/>
                <a:gd name="adj2" fmla="val 16200000"/>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748" name="Google Shape;1748;p134"/>
            <p:cNvSpPr/>
            <p:nvPr/>
          </p:nvSpPr>
          <p:spPr>
            <a:xfrm>
              <a:off x="5807986" y="6258632"/>
              <a:ext cx="608911" cy="608911"/>
            </a:xfrm>
            <a:prstGeom prst="ellipse">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749" name="Google Shape;1749;p134"/>
            <p:cNvSpPr/>
            <p:nvPr/>
          </p:nvSpPr>
          <p:spPr>
            <a:xfrm>
              <a:off x="6396264" y="5677119"/>
              <a:ext cx="1154287" cy="1154287"/>
            </a:xfrm>
            <a:prstGeom prst="pie">
              <a:avLst>
                <a:gd name="adj1" fmla="val 10799997"/>
                <a:gd name="adj2" fmla="val 16200000"/>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750" name="Google Shape;1750;p134"/>
            <p:cNvSpPr/>
            <p:nvPr/>
          </p:nvSpPr>
          <p:spPr>
            <a:xfrm>
              <a:off x="6421022" y="6258632"/>
              <a:ext cx="608911" cy="608911"/>
            </a:xfrm>
            <a:prstGeom prst="ellipse">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751" name="Google Shape;1751;p134"/>
            <p:cNvSpPr/>
            <p:nvPr/>
          </p:nvSpPr>
          <p:spPr>
            <a:xfrm rot="10800000">
              <a:off x="7050440" y="5107243"/>
              <a:ext cx="1154287" cy="1154287"/>
            </a:xfrm>
            <a:prstGeom prst="pie">
              <a:avLst>
                <a:gd name="adj1" fmla="val 10799997"/>
                <a:gd name="adj2" fmla="val 16200000"/>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752" name="Google Shape;1752;p134"/>
            <p:cNvSpPr/>
            <p:nvPr/>
          </p:nvSpPr>
          <p:spPr>
            <a:xfrm rot="10800000">
              <a:off x="6428068" y="4510895"/>
              <a:ext cx="1154287" cy="1154287"/>
            </a:xfrm>
            <a:prstGeom prst="pie">
              <a:avLst>
                <a:gd name="adj1" fmla="val 10799997"/>
                <a:gd name="adj2" fmla="val 16200000"/>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753" name="Google Shape;1753;p134"/>
            <p:cNvSpPr/>
            <p:nvPr/>
          </p:nvSpPr>
          <p:spPr>
            <a:xfrm rot="5400000">
              <a:off x="4620992" y="3296213"/>
              <a:ext cx="1154287" cy="1154287"/>
            </a:xfrm>
            <a:prstGeom prst="pie">
              <a:avLst>
                <a:gd name="adj1" fmla="val 10799997"/>
                <a:gd name="adj2" fmla="val 16200000"/>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754" name="Google Shape;1754;p134"/>
            <p:cNvSpPr/>
            <p:nvPr/>
          </p:nvSpPr>
          <p:spPr>
            <a:xfrm>
              <a:off x="6412286" y="5056394"/>
              <a:ext cx="608911" cy="608911"/>
            </a:xfrm>
            <a:prstGeom prst="ellipse">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755" name="Google Shape;1755;p134"/>
            <p:cNvSpPr/>
            <p:nvPr/>
          </p:nvSpPr>
          <p:spPr>
            <a:xfrm>
              <a:off x="8797025" y="6261530"/>
              <a:ext cx="1154287" cy="1154287"/>
            </a:xfrm>
            <a:prstGeom prst="pie">
              <a:avLst>
                <a:gd name="adj1" fmla="val 10799997"/>
                <a:gd name="adj2" fmla="val 16200000"/>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756" name="Google Shape;1756;p134"/>
            <p:cNvSpPr/>
            <p:nvPr/>
          </p:nvSpPr>
          <p:spPr>
            <a:xfrm>
              <a:off x="8186167" y="6226537"/>
              <a:ext cx="608911" cy="608911"/>
            </a:xfrm>
            <a:prstGeom prst="ellipse">
              <a:avLst/>
            </a:prstGeom>
            <a:solidFill>
              <a:schemeClr val="lt1">
                <a:alpha val="7333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grpSp>
      <p:sp>
        <p:nvSpPr>
          <p:cNvPr id="1757" name="Google Shape;1757;p134"/>
          <p:cNvSpPr/>
          <p:nvPr/>
        </p:nvSpPr>
        <p:spPr>
          <a:xfrm>
            <a:off x="198665" y="6351382"/>
            <a:ext cx="4114800" cy="35661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fr-FR" sz="800">
                <a:solidFill>
                  <a:schemeClr val="dk1"/>
                </a:solidFill>
                <a:latin typeface="Lexend Deca"/>
                <a:ea typeface="Lexend Deca"/>
                <a:cs typeface="Lexend Deca"/>
                <a:sym typeface="Lexend Deca"/>
              </a:rPr>
              <a:t>CONFIDENTIAL AND PROPRIETARY</a:t>
            </a:r>
            <a:endParaRPr/>
          </a:p>
          <a:p>
            <a:pPr marL="0" marR="0" lvl="0" indent="0" algn="l" rtl="0">
              <a:spcBef>
                <a:spcPts val="0"/>
              </a:spcBef>
              <a:spcAft>
                <a:spcPts val="0"/>
              </a:spcAft>
              <a:buNone/>
            </a:pPr>
            <a:r>
              <a:rPr lang="fr-FR" sz="800">
                <a:solidFill>
                  <a:schemeClr val="dk1"/>
                </a:solidFill>
                <a:latin typeface="Lexend Deca"/>
                <a:ea typeface="Lexend Deca"/>
                <a:cs typeface="Lexend Deca"/>
                <a:sym typeface="Lexend Deca"/>
              </a:rPr>
              <a:t>Any use of this material without specific permission of Aneo is strictly prohibited</a:t>
            </a:r>
            <a:endParaRPr/>
          </a:p>
        </p:txBody>
      </p:sp>
      <p:sp>
        <p:nvSpPr>
          <p:cNvPr id="1758" name="Google Shape;1758;p134"/>
          <p:cNvSpPr>
            <a:spLocks noGrp="1"/>
          </p:cNvSpPr>
          <p:nvPr>
            <p:ph type="pic" idx="4"/>
          </p:nvPr>
        </p:nvSpPr>
        <p:spPr>
          <a:xfrm>
            <a:off x="4845050" y="173038"/>
            <a:ext cx="2501900" cy="2413000"/>
          </a:xfrm>
          <a:prstGeom prst="rect">
            <a:avLst/>
          </a:prstGeom>
          <a:noFill/>
          <a:ln>
            <a:noFill/>
          </a:ln>
        </p:spPr>
      </p:sp>
    </p:spTree>
    <p:extLst>
      <p:ext uri="{BB962C8B-B14F-4D97-AF65-F5344CB8AC3E}">
        <p14:creationId xmlns:p14="http://schemas.microsoft.com/office/powerpoint/2010/main" val="18102053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4_Contenu titre, sous-titre + image 50/50">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70"/>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sz="2050"/>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8" y="6498756"/>
            <a:ext cx="325501" cy="138499"/>
          </a:xfrm>
          <a:prstGeom prst="rect">
            <a:avLst/>
          </a:prstGeom>
          <a:noFill/>
          <a:ln w="9525" algn="ctr">
            <a:noFill/>
            <a:miter lim="800000"/>
            <a:headEnd/>
            <a:tailEnd/>
          </a:ln>
          <a:effectLst/>
        </p:spPr>
        <p:txBody>
          <a:bodyPr wrap="square" lIns="0" tIns="0" rIns="0" bIns="0" anchor="b">
            <a:spAutoFit/>
          </a:bodyPr>
          <a:lstStyle/>
          <a:p>
            <a:pPr algn="r" defTabSz="610775"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75"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7" y="1125151"/>
            <a:ext cx="4944691"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7" y="1911983"/>
            <a:ext cx="4944691" cy="246221"/>
          </a:xfrm>
        </p:spPr>
        <p:txBody>
          <a:bodyPr wrap="square">
            <a:spAutoFit/>
          </a:bodyPr>
          <a:lstStyle>
            <a:lvl1pPr marL="0" indent="0" algn="l">
              <a:buNone/>
              <a:defRPr sz="1600" b="0">
                <a:solidFill>
                  <a:schemeClr val="tx1"/>
                </a:solidFill>
              </a:defRPr>
            </a:lvl1pPr>
            <a:lvl2pPr marL="457201" indent="0" algn="ctr">
              <a:buNone/>
              <a:defRPr sz="2000"/>
            </a:lvl2pPr>
            <a:lvl3pPr marL="914400" indent="0" algn="ctr">
              <a:buNone/>
              <a:defRPr sz="1800"/>
            </a:lvl3pPr>
            <a:lvl4pPr marL="1371601" indent="0" algn="ctr">
              <a:buNone/>
              <a:defRPr sz="1600"/>
            </a:lvl4pPr>
            <a:lvl5pPr marL="1828801" indent="0" algn="ctr">
              <a:buNone/>
              <a:defRPr sz="1600"/>
            </a:lvl5pPr>
            <a:lvl6pPr marL="2286000" indent="0" algn="ctr">
              <a:buNone/>
              <a:defRPr sz="1600"/>
            </a:lvl6pPr>
            <a:lvl7pPr marL="2743199" indent="0" algn="ctr">
              <a:buNone/>
              <a:defRPr sz="1600"/>
            </a:lvl7pPr>
            <a:lvl8pPr marL="3200400" indent="0" algn="ctr">
              <a:buNone/>
              <a:defRPr sz="1600"/>
            </a:lvl8pPr>
            <a:lvl9pPr marL="3657601"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6448734" y="1103721"/>
            <a:ext cx="4629732" cy="4650559"/>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6BA1997C-9A93-AE55-769A-CC038DCBFD61}"/>
              </a:ext>
            </a:extLst>
          </p:cNvPr>
          <p:cNvGrpSpPr/>
          <p:nvPr userDrawn="1"/>
        </p:nvGrpSpPr>
        <p:grpSpPr>
          <a:xfrm>
            <a:off x="9238661"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B211D01-D8CC-1E07-A568-1B7F3C7D8A75}"/>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5" name="Pie 34">
              <a:extLst>
                <a:ext uri="{FF2B5EF4-FFF2-40B4-BE49-F238E27FC236}">
                  <a16:creationId xmlns:a16="http://schemas.microsoft.com/office/drawing/2014/main" id="{2AE525AC-5B90-46BA-4F1A-B096546CA8C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00">
                <a:solidFill>
                  <a:schemeClr val="tx1"/>
                </a:solidFill>
              </a:endParaRPr>
            </a:p>
          </p:txBody>
        </p:sp>
        <p:sp>
          <p:nvSpPr>
            <p:cNvPr id="36" name="Pie 35">
              <a:extLst>
                <a:ext uri="{FF2B5EF4-FFF2-40B4-BE49-F238E27FC236}">
                  <a16:creationId xmlns:a16="http://schemas.microsoft.com/office/drawing/2014/main" id="{DE54B198-4CC8-2554-3C8D-D2A540813FAB}"/>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00">
                <a:solidFill>
                  <a:schemeClr val="tx1"/>
                </a:solidFill>
              </a:endParaRPr>
            </a:p>
          </p:txBody>
        </p:sp>
        <p:sp>
          <p:nvSpPr>
            <p:cNvPr id="37" name="Pie 36">
              <a:extLst>
                <a:ext uri="{FF2B5EF4-FFF2-40B4-BE49-F238E27FC236}">
                  <a16:creationId xmlns:a16="http://schemas.microsoft.com/office/drawing/2014/main" id="{59BC4992-71C3-5B1B-7C33-681618CEF09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00">
                <a:solidFill>
                  <a:schemeClr val="tx1"/>
                </a:solidFill>
              </a:endParaRPr>
            </a:p>
          </p:txBody>
        </p:sp>
        <p:sp>
          <p:nvSpPr>
            <p:cNvPr id="38" name="Oval 37">
              <a:extLst>
                <a:ext uri="{FF2B5EF4-FFF2-40B4-BE49-F238E27FC236}">
                  <a16:creationId xmlns:a16="http://schemas.microsoft.com/office/drawing/2014/main" id="{8EFDF2B1-DCC2-A508-43FA-205CD1893115}"/>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9" name="Oval 38">
              <a:extLst>
                <a:ext uri="{FF2B5EF4-FFF2-40B4-BE49-F238E27FC236}">
                  <a16:creationId xmlns:a16="http://schemas.microsoft.com/office/drawing/2014/main" id="{59865344-E4C5-FC08-1CB0-469214D1F7E2}"/>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Pie 39">
              <a:extLst>
                <a:ext uri="{FF2B5EF4-FFF2-40B4-BE49-F238E27FC236}">
                  <a16:creationId xmlns:a16="http://schemas.microsoft.com/office/drawing/2014/main" id="{F8313BC1-C346-2447-186B-CEBDB41CAA63}"/>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00">
                <a:solidFill>
                  <a:schemeClr val="tx1"/>
                </a:solidFill>
              </a:endParaRPr>
            </a:p>
          </p:txBody>
        </p:sp>
      </p:grpSp>
    </p:spTree>
    <p:extLst>
      <p:ext uri="{BB962C8B-B14F-4D97-AF65-F5344CB8AC3E}">
        <p14:creationId xmlns:p14="http://schemas.microsoft.com/office/powerpoint/2010/main" val="981193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8666313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ommaire">
    <p:spTree>
      <p:nvGrpSpPr>
        <p:cNvPr id="1" name=""/>
        <p:cNvGrpSpPr/>
        <p:nvPr/>
      </p:nvGrpSpPr>
      <p:grpSpPr>
        <a:xfrm>
          <a:off x="0" y="0"/>
          <a:ext cx="0" cy="0"/>
          <a:chOff x="0" y="0"/>
          <a:chExt cx="0" cy="0"/>
        </a:xfrm>
      </p:grpSpPr>
      <p:sp>
        <p:nvSpPr>
          <p:cNvPr id="59" name="Espace réservé pour une image  58">
            <a:extLst>
              <a:ext uri="{FF2B5EF4-FFF2-40B4-BE49-F238E27FC236}">
                <a16:creationId xmlns:a16="http://schemas.microsoft.com/office/drawing/2014/main" id="{3357B84C-37EC-40E6-A5A4-68BA21F9B293}"/>
              </a:ext>
            </a:extLst>
          </p:cNvPr>
          <p:cNvSpPr>
            <a:spLocks noGrp="1"/>
          </p:cNvSpPr>
          <p:nvPr>
            <p:ph type="pic" sz="quarter" idx="11" hasCustomPrompt="1"/>
          </p:nvPr>
        </p:nvSpPr>
        <p:spPr>
          <a:xfrm>
            <a:off x="-24676" y="0"/>
            <a:ext cx="5741988" cy="6858000"/>
          </a:xfrm>
          <a:prstGeom prst="homePlate">
            <a:avLst>
              <a:gd name="adj" fmla="val 6379"/>
            </a:avLst>
          </a:prstGeom>
        </p:spPr>
        <p:txBody>
          <a:bodyPr/>
          <a:lstStyle>
            <a:lvl1pPr marL="0" indent="0" algn="ctr">
              <a:buFont typeface="+mj-lt"/>
              <a:buNone/>
              <a:defRPr b="1"/>
            </a:lvl1pPr>
          </a:lstStyle>
          <a:p>
            <a:r>
              <a:rPr lang="fr-FR"/>
              <a:t>Cliquer ici pour ajouter une image</a:t>
            </a:r>
          </a:p>
        </p:txBody>
      </p:sp>
      <p:sp>
        <p:nvSpPr>
          <p:cNvPr id="37" name="ZoneTexte 36">
            <a:extLst>
              <a:ext uri="{FF2B5EF4-FFF2-40B4-BE49-F238E27FC236}">
                <a16:creationId xmlns:a16="http://schemas.microsoft.com/office/drawing/2014/main" id="{44AAD943-064C-46FD-8A10-4AB22F12B9A7}"/>
              </a:ext>
            </a:extLst>
          </p:cNvPr>
          <p:cNvSpPr txBox="1"/>
          <p:nvPr/>
        </p:nvSpPr>
        <p:spPr>
          <a:xfrm>
            <a:off x="4464022" y="1406658"/>
            <a:ext cx="520930" cy="769441"/>
          </a:xfrm>
          <a:prstGeom prst="rect">
            <a:avLst/>
          </a:prstGeom>
          <a:noFill/>
        </p:spPr>
        <p:txBody>
          <a:bodyPr wrap="square" rtlCol="0">
            <a:spAutoFit/>
          </a:bodyPr>
          <a:lstStyle/>
          <a:p>
            <a:r>
              <a:rPr lang="fr-FR" sz="4400">
                <a:solidFill>
                  <a:schemeClr val="bg1"/>
                </a:solidFill>
                <a:latin typeface="Poppins SemiBold" panose="00000700000000000000" pitchFamily="50" charset="0"/>
                <a:cs typeface="Poppins SemiBold" panose="00000700000000000000" pitchFamily="50" charset="0"/>
              </a:rPr>
              <a:t>1</a:t>
            </a:r>
            <a:endParaRPr lang="fr-FR" sz="4400">
              <a:latin typeface="Poppins SemiBold" panose="00000700000000000000" pitchFamily="50" charset="0"/>
              <a:cs typeface="Poppins SemiBold" panose="00000700000000000000" pitchFamily="50" charset="0"/>
            </a:endParaRPr>
          </a:p>
        </p:txBody>
      </p:sp>
      <p:sp>
        <p:nvSpPr>
          <p:cNvPr id="49" name="ZoneTexte 48">
            <a:extLst>
              <a:ext uri="{FF2B5EF4-FFF2-40B4-BE49-F238E27FC236}">
                <a16:creationId xmlns:a16="http://schemas.microsoft.com/office/drawing/2014/main" id="{0577FFA4-B438-41F1-8B44-89B1611CFD14}"/>
              </a:ext>
            </a:extLst>
          </p:cNvPr>
          <p:cNvSpPr txBox="1"/>
          <p:nvPr/>
        </p:nvSpPr>
        <p:spPr>
          <a:xfrm>
            <a:off x="4464022" y="4543030"/>
            <a:ext cx="520930" cy="769441"/>
          </a:xfrm>
          <a:prstGeom prst="rect">
            <a:avLst/>
          </a:prstGeom>
          <a:noFill/>
        </p:spPr>
        <p:txBody>
          <a:bodyPr wrap="square" rtlCol="0">
            <a:spAutoFit/>
          </a:bodyPr>
          <a:lstStyle/>
          <a:p>
            <a:r>
              <a:rPr lang="fr-FR" sz="4400">
                <a:solidFill>
                  <a:schemeClr val="bg1"/>
                </a:solidFill>
                <a:latin typeface="Poppins SemiBold" panose="00000700000000000000" pitchFamily="50" charset="0"/>
                <a:cs typeface="Poppins SemiBold" panose="00000700000000000000" pitchFamily="50" charset="0"/>
              </a:rPr>
              <a:t>5</a:t>
            </a:r>
            <a:endParaRPr lang="fr-FR" sz="4400">
              <a:latin typeface="Poppins SemiBold" panose="00000700000000000000" pitchFamily="50" charset="0"/>
              <a:cs typeface="Poppins SemiBold" panose="00000700000000000000" pitchFamily="50" charset="0"/>
            </a:endParaRPr>
          </a:p>
        </p:txBody>
      </p:sp>
      <p:sp>
        <p:nvSpPr>
          <p:cNvPr id="60" name="Titre 1">
            <a:extLst>
              <a:ext uri="{FF2B5EF4-FFF2-40B4-BE49-F238E27FC236}">
                <a16:creationId xmlns:a16="http://schemas.microsoft.com/office/drawing/2014/main" id="{253A6997-610B-4715-B600-D7835081C348}"/>
              </a:ext>
            </a:extLst>
          </p:cNvPr>
          <p:cNvSpPr>
            <a:spLocks noGrp="1"/>
          </p:cNvSpPr>
          <p:nvPr>
            <p:ph type="title" hasCustomPrompt="1"/>
          </p:nvPr>
        </p:nvSpPr>
        <p:spPr>
          <a:xfrm>
            <a:off x="513739" y="365125"/>
            <a:ext cx="10515600" cy="1325563"/>
          </a:xfrm>
        </p:spPr>
        <p:txBody>
          <a:bodyPr/>
          <a:lstStyle>
            <a:lvl1pPr>
              <a:defRPr b="0">
                <a:solidFill>
                  <a:srgbClr val="2D2D2D"/>
                </a:solidFill>
              </a:defRPr>
            </a:lvl1pPr>
          </a:lstStyle>
          <a:p>
            <a:r>
              <a:rPr lang="fr-FR" sz="3600">
                <a:solidFill>
                  <a:srgbClr val="2D2D2D"/>
                </a:solidFill>
                <a:latin typeface="Poppins SemiBold" panose="00000700000000000000" pitchFamily="50" charset="0"/>
                <a:cs typeface="Poppins SemiBold" panose="00000700000000000000" pitchFamily="50" charset="0"/>
              </a:rPr>
              <a:t>Sommaire</a:t>
            </a:r>
            <a:endParaRPr lang="fr-FR" sz="3600">
              <a:solidFill>
                <a:schemeClr val="bg1"/>
              </a:solidFill>
              <a:latin typeface="Poppins SemiBold" panose="00000700000000000000" pitchFamily="50" charset="0"/>
              <a:cs typeface="Poppins SemiBold" panose="00000700000000000000" pitchFamily="50" charset="0"/>
            </a:endParaRPr>
          </a:p>
        </p:txBody>
      </p:sp>
      <p:sp>
        <p:nvSpPr>
          <p:cNvPr id="70" name="Espace réservé du texte 69">
            <a:extLst>
              <a:ext uri="{FF2B5EF4-FFF2-40B4-BE49-F238E27FC236}">
                <a16:creationId xmlns:a16="http://schemas.microsoft.com/office/drawing/2014/main" id="{9304E160-1F99-46A0-9392-6C61C4B5C87C}"/>
              </a:ext>
            </a:extLst>
          </p:cNvPr>
          <p:cNvSpPr>
            <a:spLocks noGrp="1"/>
          </p:cNvSpPr>
          <p:nvPr>
            <p:ph type="body" sz="quarter" idx="12" hasCustomPrompt="1"/>
          </p:nvPr>
        </p:nvSpPr>
        <p:spPr>
          <a:xfrm>
            <a:off x="5956868" y="1641835"/>
            <a:ext cx="2638599" cy="281909"/>
          </a:xfrm>
        </p:spPr>
        <p:txBody>
          <a:bodyPr>
            <a:noAutofit/>
          </a:bodyPr>
          <a:lstStyle>
            <a:lvl1pPr marL="0" indent="0">
              <a:buNone/>
              <a:defRPr sz="2200"/>
            </a:lvl1pPr>
          </a:lstStyle>
          <a:p>
            <a:pPr lvl="0"/>
            <a:r>
              <a:rPr lang="fr-FR"/>
              <a:t>Nom partie 1</a:t>
            </a:r>
          </a:p>
        </p:txBody>
      </p:sp>
      <p:sp>
        <p:nvSpPr>
          <p:cNvPr id="72" name="Espace réservé du texte 71">
            <a:extLst>
              <a:ext uri="{FF2B5EF4-FFF2-40B4-BE49-F238E27FC236}">
                <a16:creationId xmlns:a16="http://schemas.microsoft.com/office/drawing/2014/main" id="{DC0A0F5F-D48D-4235-9ED0-7AF99785D9FE}"/>
              </a:ext>
            </a:extLst>
          </p:cNvPr>
          <p:cNvSpPr>
            <a:spLocks noGrp="1"/>
          </p:cNvSpPr>
          <p:nvPr>
            <p:ph type="body" sz="quarter" idx="13" hasCustomPrompt="1"/>
          </p:nvPr>
        </p:nvSpPr>
        <p:spPr>
          <a:xfrm>
            <a:off x="4464022" y="1509765"/>
            <a:ext cx="520700" cy="546048"/>
          </a:xfrm>
        </p:spPr>
        <p:txBody>
          <a:bodyPr>
            <a:noAutofit/>
          </a:bodyPr>
          <a:lstStyle>
            <a:lvl1pPr marL="0" indent="0">
              <a:buNone/>
              <a:defRPr sz="4400">
                <a:solidFill>
                  <a:srgbClr val="2D2D2D"/>
                </a:solidFill>
                <a:latin typeface="+mj-lt"/>
              </a:defRPr>
            </a:lvl1pPr>
          </a:lstStyle>
          <a:p>
            <a:pPr lvl="0"/>
            <a:r>
              <a:rPr lang="fr-FR"/>
              <a:t>1</a:t>
            </a:r>
          </a:p>
        </p:txBody>
      </p:sp>
      <p:sp>
        <p:nvSpPr>
          <p:cNvPr id="73" name="Espace réservé du texte 71">
            <a:extLst>
              <a:ext uri="{FF2B5EF4-FFF2-40B4-BE49-F238E27FC236}">
                <a16:creationId xmlns:a16="http://schemas.microsoft.com/office/drawing/2014/main" id="{69C24E37-D08B-4003-B0CF-41431533F57E}"/>
              </a:ext>
            </a:extLst>
          </p:cNvPr>
          <p:cNvSpPr>
            <a:spLocks noGrp="1"/>
          </p:cNvSpPr>
          <p:nvPr>
            <p:ph type="body" sz="quarter" idx="14" hasCustomPrompt="1"/>
          </p:nvPr>
        </p:nvSpPr>
        <p:spPr>
          <a:xfrm>
            <a:off x="4464022" y="2279206"/>
            <a:ext cx="520700" cy="546048"/>
          </a:xfrm>
        </p:spPr>
        <p:txBody>
          <a:bodyPr>
            <a:noAutofit/>
          </a:bodyPr>
          <a:lstStyle>
            <a:lvl1pPr marL="0" indent="0">
              <a:buNone/>
              <a:defRPr sz="4400">
                <a:solidFill>
                  <a:srgbClr val="2D2D2D"/>
                </a:solidFill>
                <a:latin typeface="+mj-lt"/>
              </a:defRPr>
            </a:lvl1pPr>
          </a:lstStyle>
          <a:p>
            <a:pPr lvl="0"/>
            <a:r>
              <a:rPr lang="fr-FR"/>
              <a:t>2</a:t>
            </a:r>
          </a:p>
        </p:txBody>
      </p:sp>
      <p:sp>
        <p:nvSpPr>
          <p:cNvPr id="75" name="Espace réservé du texte 69">
            <a:extLst>
              <a:ext uri="{FF2B5EF4-FFF2-40B4-BE49-F238E27FC236}">
                <a16:creationId xmlns:a16="http://schemas.microsoft.com/office/drawing/2014/main" id="{368EF292-2FC9-410F-890F-CD6A8B146F07}"/>
              </a:ext>
            </a:extLst>
          </p:cNvPr>
          <p:cNvSpPr>
            <a:spLocks noGrp="1"/>
          </p:cNvSpPr>
          <p:nvPr>
            <p:ph type="body" sz="quarter" idx="15" hasCustomPrompt="1"/>
          </p:nvPr>
        </p:nvSpPr>
        <p:spPr>
          <a:xfrm>
            <a:off x="5956868" y="2411275"/>
            <a:ext cx="2638599" cy="281909"/>
          </a:xfrm>
        </p:spPr>
        <p:txBody>
          <a:bodyPr>
            <a:noAutofit/>
          </a:bodyPr>
          <a:lstStyle>
            <a:lvl1pPr marL="0" indent="0">
              <a:buNone/>
              <a:defRPr sz="2200"/>
            </a:lvl1pPr>
          </a:lstStyle>
          <a:p>
            <a:pPr lvl="0"/>
            <a:r>
              <a:rPr lang="fr-FR"/>
              <a:t>Nom partie 2</a:t>
            </a:r>
          </a:p>
        </p:txBody>
      </p:sp>
      <p:sp>
        <p:nvSpPr>
          <p:cNvPr id="76" name="Espace réservé du texte 71">
            <a:extLst>
              <a:ext uri="{FF2B5EF4-FFF2-40B4-BE49-F238E27FC236}">
                <a16:creationId xmlns:a16="http://schemas.microsoft.com/office/drawing/2014/main" id="{583881B5-494D-4366-A881-D9944D8C676A}"/>
              </a:ext>
            </a:extLst>
          </p:cNvPr>
          <p:cNvSpPr>
            <a:spLocks noGrp="1"/>
          </p:cNvSpPr>
          <p:nvPr>
            <p:ph type="body" sz="quarter" idx="16" hasCustomPrompt="1"/>
          </p:nvPr>
        </p:nvSpPr>
        <p:spPr>
          <a:xfrm>
            <a:off x="4464022" y="3101816"/>
            <a:ext cx="520700" cy="546048"/>
          </a:xfrm>
        </p:spPr>
        <p:txBody>
          <a:bodyPr>
            <a:noAutofit/>
          </a:bodyPr>
          <a:lstStyle>
            <a:lvl1pPr marL="0" indent="0">
              <a:buNone/>
              <a:defRPr sz="4400">
                <a:solidFill>
                  <a:srgbClr val="2D2D2D"/>
                </a:solidFill>
                <a:latin typeface="+mj-lt"/>
              </a:defRPr>
            </a:lvl1pPr>
          </a:lstStyle>
          <a:p>
            <a:pPr lvl="0"/>
            <a:r>
              <a:rPr lang="fr-FR"/>
              <a:t>3</a:t>
            </a:r>
          </a:p>
        </p:txBody>
      </p:sp>
      <p:sp>
        <p:nvSpPr>
          <p:cNvPr id="77" name="Espace réservé du texte 69">
            <a:extLst>
              <a:ext uri="{FF2B5EF4-FFF2-40B4-BE49-F238E27FC236}">
                <a16:creationId xmlns:a16="http://schemas.microsoft.com/office/drawing/2014/main" id="{2A031557-B3A2-4673-B3DC-6A6D0173130F}"/>
              </a:ext>
            </a:extLst>
          </p:cNvPr>
          <p:cNvSpPr>
            <a:spLocks noGrp="1"/>
          </p:cNvSpPr>
          <p:nvPr>
            <p:ph type="body" sz="quarter" idx="17" hasCustomPrompt="1"/>
          </p:nvPr>
        </p:nvSpPr>
        <p:spPr>
          <a:xfrm>
            <a:off x="5956868" y="3233885"/>
            <a:ext cx="2638599" cy="281909"/>
          </a:xfrm>
        </p:spPr>
        <p:txBody>
          <a:bodyPr>
            <a:noAutofit/>
          </a:bodyPr>
          <a:lstStyle>
            <a:lvl1pPr marL="0" indent="0">
              <a:buNone/>
              <a:defRPr sz="2200"/>
            </a:lvl1pPr>
          </a:lstStyle>
          <a:p>
            <a:pPr lvl="0"/>
            <a:r>
              <a:rPr lang="fr-FR"/>
              <a:t>Nom partie 3</a:t>
            </a:r>
          </a:p>
        </p:txBody>
      </p:sp>
      <p:sp>
        <p:nvSpPr>
          <p:cNvPr id="78" name="Espace réservé du texte 71">
            <a:extLst>
              <a:ext uri="{FF2B5EF4-FFF2-40B4-BE49-F238E27FC236}">
                <a16:creationId xmlns:a16="http://schemas.microsoft.com/office/drawing/2014/main" id="{E6D4A3C9-3A34-4468-AE72-F3118CD68B33}"/>
              </a:ext>
            </a:extLst>
          </p:cNvPr>
          <p:cNvSpPr>
            <a:spLocks noGrp="1"/>
          </p:cNvSpPr>
          <p:nvPr>
            <p:ph type="body" sz="quarter" idx="18" hasCustomPrompt="1"/>
          </p:nvPr>
        </p:nvSpPr>
        <p:spPr>
          <a:xfrm>
            <a:off x="4464022" y="3924564"/>
            <a:ext cx="520700" cy="546048"/>
          </a:xfrm>
        </p:spPr>
        <p:txBody>
          <a:bodyPr>
            <a:noAutofit/>
          </a:bodyPr>
          <a:lstStyle>
            <a:lvl1pPr marL="0" indent="0">
              <a:buNone/>
              <a:defRPr sz="4400">
                <a:solidFill>
                  <a:srgbClr val="2D2D2D"/>
                </a:solidFill>
                <a:latin typeface="+mj-lt"/>
              </a:defRPr>
            </a:lvl1pPr>
          </a:lstStyle>
          <a:p>
            <a:pPr lvl="0"/>
            <a:r>
              <a:rPr lang="fr-FR"/>
              <a:t>4</a:t>
            </a:r>
          </a:p>
        </p:txBody>
      </p:sp>
      <p:sp>
        <p:nvSpPr>
          <p:cNvPr id="79" name="Espace réservé du texte 69">
            <a:extLst>
              <a:ext uri="{FF2B5EF4-FFF2-40B4-BE49-F238E27FC236}">
                <a16:creationId xmlns:a16="http://schemas.microsoft.com/office/drawing/2014/main" id="{81143A94-30EA-4E9A-BD49-958AB60AA761}"/>
              </a:ext>
            </a:extLst>
          </p:cNvPr>
          <p:cNvSpPr>
            <a:spLocks noGrp="1"/>
          </p:cNvSpPr>
          <p:nvPr>
            <p:ph type="body" sz="quarter" idx="19" hasCustomPrompt="1"/>
          </p:nvPr>
        </p:nvSpPr>
        <p:spPr>
          <a:xfrm>
            <a:off x="5956868" y="4056633"/>
            <a:ext cx="2638599" cy="281909"/>
          </a:xfrm>
        </p:spPr>
        <p:txBody>
          <a:bodyPr>
            <a:noAutofit/>
          </a:bodyPr>
          <a:lstStyle>
            <a:lvl1pPr marL="0" indent="0">
              <a:buNone/>
              <a:defRPr sz="2200"/>
            </a:lvl1pPr>
          </a:lstStyle>
          <a:p>
            <a:pPr lvl="0"/>
            <a:r>
              <a:rPr lang="fr-FR"/>
              <a:t>Nom partie 4</a:t>
            </a:r>
          </a:p>
        </p:txBody>
      </p:sp>
      <p:sp>
        <p:nvSpPr>
          <p:cNvPr id="80" name="Espace réservé du texte 71">
            <a:extLst>
              <a:ext uri="{FF2B5EF4-FFF2-40B4-BE49-F238E27FC236}">
                <a16:creationId xmlns:a16="http://schemas.microsoft.com/office/drawing/2014/main" id="{8BFB7922-BD85-4DCD-903C-7A448483B8A2}"/>
              </a:ext>
            </a:extLst>
          </p:cNvPr>
          <p:cNvSpPr>
            <a:spLocks noGrp="1"/>
          </p:cNvSpPr>
          <p:nvPr>
            <p:ph type="body" sz="quarter" idx="20" hasCustomPrompt="1"/>
          </p:nvPr>
        </p:nvSpPr>
        <p:spPr>
          <a:xfrm>
            <a:off x="4464022" y="4819592"/>
            <a:ext cx="520700" cy="546048"/>
          </a:xfrm>
        </p:spPr>
        <p:txBody>
          <a:bodyPr>
            <a:noAutofit/>
          </a:bodyPr>
          <a:lstStyle>
            <a:lvl1pPr marL="0" indent="0">
              <a:buNone/>
              <a:defRPr sz="4400">
                <a:solidFill>
                  <a:srgbClr val="2D2D2D"/>
                </a:solidFill>
                <a:latin typeface="+mj-lt"/>
              </a:defRPr>
            </a:lvl1pPr>
          </a:lstStyle>
          <a:p>
            <a:pPr lvl="0"/>
            <a:r>
              <a:rPr lang="fr-FR"/>
              <a:t>5</a:t>
            </a:r>
          </a:p>
        </p:txBody>
      </p:sp>
      <p:sp>
        <p:nvSpPr>
          <p:cNvPr id="81" name="Espace réservé du texte 69">
            <a:extLst>
              <a:ext uri="{FF2B5EF4-FFF2-40B4-BE49-F238E27FC236}">
                <a16:creationId xmlns:a16="http://schemas.microsoft.com/office/drawing/2014/main" id="{94849852-454A-4DB9-A4D6-44C0BE4C4B10}"/>
              </a:ext>
            </a:extLst>
          </p:cNvPr>
          <p:cNvSpPr>
            <a:spLocks noGrp="1"/>
          </p:cNvSpPr>
          <p:nvPr>
            <p:ph type="body" sz="quarter" idx="21" hasCustomPrompt="1"/>
          </p:nvPr>
        </p:nvSpPr>
        <p:spPr>
          <a:xfrm>
            <a:off x="5956868" y="4951661"/>
            <a:ext cx="2638599" cy="281909"/>
          </a:xfrm>
        </p:spPr>
        <p:txBody>
          <a:bodyPr>
            <a:noAutofit/>
          </a:bodyPr>
          <a:lstStyle>
            <a:lvl1pPr marL="0" indent="0">
              <a:buNone/>
              <a:defRPr sz="2200"/>
            </a:lvl1pPr>
          </a:lstStyle>
          <a:p>
            <a:pPr lvl="0"/>
            <a:r>
              <a:rPr lang="fr-FR"/>
              <a:t>Nom partie 5</a:t>
            </a:r>
          </a:p>
        </p:txBody>
      </p:sp>
      <p:sp>
        <p:nvSpPr>
          <p:cNvPr id="82" name="Espace réservé du texte 71">
            <a:extLst>
              <a:ext uri="{FF2B5EF4-FFF2-40B4-BE49-F238E27FC236}">
                <a16:creationId xmlns:a16="http://schemas.microsoft.com/office/drawing/2014/main" id="{111B74CA-90AD-4FBC-AD81-96EDBFE79C47}"/>
              </a:ext>
            </a:extLst>
          </p:cNvPr>
          <p:cNvSpPr>
            <a:spLocks noGrp="1"/>
          </p:cNvSpPr>
          <p:nvPr>
            <p:ph type="body" sz="quarter" idx="22" hasCustomPrompt="1"/>
          </p:nvPr>
        </p:nvSpPr>
        <p:spPr>
          <a:xfrm>
            <a:off x="4464022" y="5724512"/>
            <a:ext cx="520700" cy="546048"/>
          </a:xfrm>
        </p:spPr>
        <p:txBody>
          <a:bodyPr>
            <a:noAutofit/>
          </a:bodyPr>
          <a:lstStyle>
            <a:lvl1pPr marL="0" indent="0">
              <a:buNone/>
              <a:defRPr sz="4400">
                <a:solidFill>
                  <a:srgbClr val="2D2D2D"/>
                </a:solidFill>
                <a:latin typeface="+mj-lt"/>
              </a:defRPr>
            </a:lvl1pPr>
          </a:lstStyle>
          <a:p>
            <a:pPr lvl="0"/>
            <a:r>
              <a:rPr lang="fr-FR"/>
              <a:t>6</a:t>
            </a:r>
          </a:p>
        </p:txBody>
      </p:sp>
      <p:sp>
        <p:nvSpPr>
          <p:cNvPr id="83" name="Espace réservé du texte 69">
            <a:extLst>
              <a:ext uri="{FF2B5EF4-FFF2-40B4-BE49-F238E27FC236}">
                <a16:creationId xmlns:a16="http://schemas.microsoft.com/office/drawing/2014/main" id="{7A66FA54-CC91-4F22-AA1A-7BBA8CD9AF55}"/>
              </a:ext>
            </a:extLst>
          </p:cNvPr>
          <p:cNvSpPr>
            <a:spLocks noGrp="1"/>
          </p:cNvSpPr>
          <p:nvPr>
            <p:ph type="body" sz="quarter" idx="23" hasCustomPrompt="1"/>
          </p:nvPr>
        </p:nvSpPr>
        <p:spPr>
          <a:xfrm>
            <a:off x="5956868" y="5856581"/>
            <a:ext cx="2638599" cy="281909"/>
          </a:xfrm>
        </p:spPr>
        <p:txBody>
          <a:bodyPr>
            <a:noAutofit/>
          </a:bodyPr>
          <a:lstStyle>
            <a:lvl1pPr marL="0" indent="0">
              <a:buNone/>
              <a:defRPr sz="2200"/>
            </a:lvl1pPr>
          </a:lstStyle>
          <a:p>
            <a:pPr lvl="0"/>
            <a:r>
              <a:rPr lang="fr-FR"/>
              <a:t>Nom partie 6</a:t>
            </a:r>
          </a:p>
        </p:txBody>
      </p:sp>
      <p:sp>
        <p:nvSpPr>
          <p:cNvPr id="86" name="Espace réservé du contenu 85">
            <a:extLst>
              <a:ext uri="{FF2B5EF4-FFF2-40B4-BE49-F238E27FC236}">
                <a16:creationId xmlns:a16="http://schemas.microsoft.com/office/drawing/2014/main" id="{1B5AF774-ED1D-4D95-AD8D-7A9D6893A35C}"/>
              </a:ext>
            </a:extLst>
          </p:cNvPr>
          <p:cNvSpPr>
            <a:spLocks noGrp="1"/>
          </p:cNvSpPr>
          <p:nvPr>
            <p:ph sz="quarter" idx="24" hasCustomPrompt="1"/>
          </p:nvPr>
        </p:nvSpPr>
        <p:spPr>
          <a:xfrm>
            <a:off x="513739" y="1506896"/>
            <a:ext cx="799200" cy="183774"/>
          </a:xfrm>
          <a:solidFill>
            <a:schemeClr val="accent1"/>
          </a:solidFill>
        </p:spPr>
        <p:txBody>
          <a:bodyPr>
            <a:noAutofit/>
          </a:bodyPr>
          <a:lstStyle>
            <a:lvl1pPr marL="0" indent="0">
              <a:buNone/>
              <a:defRPr sz="2050"/>
            </a:lvl1pPr>
          </a:lstStyle>
          <a:p>
            <a:pPr lvl="0"/>
            <a:r>
              <a:rPr lang="fr-FR"/>
              <a:t> </a:t>
            </a:r>
          </a:p>
        </p:txBody>
      </p:sp>
      <p:sp>
        <p:nvSpPr>
          <p:cNvPr id="23" name="Espace réservé du numéro de diapositive 2">
            <a:extLst>
              <a:ext uri="{FF2B5EF4-FFF2-40B4-BE49-F238E27FC236}">
                <a16:creationId xmlns:a16="http://schemas.microsoft.com/office/drawing/2014/main" id="{4518F592-27F9-4C7D-9C1D-B8E1298867C9}"/>
              </a:ext>
            </a:extLst>
          </p:cNvPr>
          <p:cNvSpPr>
            <a:spLocks noGrp="1"/>
          </p:cNvSpPr>
          <p:nvPr>
            <p:ph type="sldNum" sz="quarter" idx="10"/>
          </p:nvPr>
        </p:nvSpPr>
        <p:spPr>
          <a:xfrm>
            <a:off x="11211695" y="6330951"/>
            <a:ext cx="781050" cy="365125"/>
          </a:xfrm>
        </p:spPr>
        <p:txBody>
          <a:bodyPr/>
          <a:lstStyle/>
          <a:p>
            <a:fld id="{4C05414C-8345-4D4F-9A3B-551D2670A01F}" type="slidenum">
              <a:rPr lang="fr-FR" smtClean="0"/>
              <a:pPr/>
              <a:t>‹N°›</a:t>
            </a:fld>
            <a:endParaRPr lang="fr-FR"/>
          </a:p>
        </p:txBody>
      </p:sp>
      <p:pic>
        <p:nvPicPr>
          <p:cNvPr id="24" name="Image 23">
            <a:extLst>
              <a:ext uri="{FF2B5EF4-FFF2-40B4-BE49-F238E27FC236}">
                <a16:creationId xmlns:a16="http://schemas.microsoft.com/office/drawing/2014/main" id="{2E49BD4D-27F9-40BA-96DF-A2202AF5296C}"/>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11580454" y="134324"/>
            <a:ext cx="412290" cy="360000"/>
          </a:xfrm>
          <a:prstGeom prst="rect">
            <a:avLst/>
          </a:prstGeom>
        </p:spPr>
      </p:pic>
    </p:spTree>
    <p:extLst>
      <p:ext uri="{BB962C8B-B14F-4D97-AF65-F5344CB8AC3E}">
        <p14:creationId xmlns:p14="http://schemas.microsoft.com/office/powerpoint/2010/main" val="6374880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u 2 3/4 left">
  <p:cSld name="2_Contenu 2 3/4 left">
    <p:spTree>
      <p:nvGrpSpPr>
        <p:cNvPr id="1" name="Shape 2032"/>
        <p:cNvGrpSpPr/>
        <p:nvPr/>
      </p:nvGrpSpPr>
      <p:grpSpPr>
        <a:xfrm>
          <a:off x="0" y="0"/>
          <a:ext cx="0" cy="0"/>
          <a:chOff x="0" y="0"/>
          <a:chExt cx="0" cy="0"/>
        </a:xfrm>
      </p:grpSpPr>
      <p:sp>
        <p:nvSpPr>
          <p:cNvPr id="2033" name="Google Shape;2033;p143"/>
          <p:cNvSpPr txBox="1"/>
          <p:nvPr/>
        </p:nvSpPr>
        <p:spPr>
          <a:xfrm>
            <a:off x="513739" y="1198986"/>
            <a:ext cx="799200" cy="18377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50"/>
              <a:buFont typeface="Quattrocento Sans"/>
              <a:buNone/>
            </a:pPr>
            <a:r>
              <a:rPr lang="fr-FR" sz="2050">
                <a:solidFill>
                  <a:schemeClr val="dk1"/>
                </a:solidFill>
                <a:latin typeface="Lexend Deca"/>
                <a:ea typeface="Lexend Deca"/>
                <a:cs typeface="Lexend Deca"/>
                <a:sym typeface="Lexend Deca"/>
              </a:rPr>
              <a:t> </a:t>
            </a:r>
            <a:endParaRPr/>
          </a:p>
        </p:txBody>
      </p:sp>
      <p:sp>
        <p:nvSpPr>
          <p:cNvPr id="2034" name="Google Shape;2034;p143"/>
          <p:cNvSpPr/>
          <p:nvPr/>
        </p:nvSpPr>
        <p:spPr>
          <a:xfrm>
            <a:off x="11705827" y="6498754"/>
            <a:ext cx="325501" cy="1384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fr-FR" sz="900">
                <a:solidFill>
                  <a:srgbClr val="FE5000"/>
                </a:solidFill>
                <a:latin typeface="Lexend Deca"/>
                <a:ea typeface="Lexend Deca"/>
                <a:cs typeface="Lexend Deca"/>
                <a:sym typeface="Lexend Deca"/>
              </a:rPr>
              <a:t>‹N°›</a:t>
            </a:fld>
            <a:endParaRPr sz="900">
              <a:solidFill>
                <a:srgbClr val="FE5000"/>
              </a:solidFill>
              <a:latin typeface="Lexend Deca"/>
              <a:ea typeface="Lexend Deca"/>
              <a:cs typeface="Lexend Deca"/>
              <a:sym typeface="Lexend Deca"/>
            </a:endParaRPr>
          </a:p>
        </p:txBody>
      </p:sp>
      <p:sp>
        <p:nvSpPr>
          <p:cNvPr id="2035" name="Google Shape;2035;p143"/>
          <p:cNvSpPr txBox="1">
            <a:spLocks noGrp="1"/>
          </p:cNvSpPr>
          <p:nvPr>
            <p:ph type="title"/>
          </p:nvPr>
        </p:nvSpPr>
        <p:spPr>
          <a:xfrm>
            <a:off x="798576" y="741680"/>
            <a:ext cx="7552944" cy="69494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2400"/>
              <a:buFont typeface="Poppins SemiBold"/>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6" name="Google Shape;2036;p143"/>
          <p:cNvSpPr txBox="1">
            <a:spLocks noGrp="1"/>
          </p:cNvSpPr>
          <p:nvPr>
            <p:ph type="subTitle" idx="1"/>
          </p:nvPr>
        </p:nvSpPr>
        <p:spPr>
          <a:xfrm>
            <a:off x="798576" y="1528511"/>
            <a:ext cx="7552944" cy="246221"/>
          </a:xfrm>
          <a:prstGeom prst="rect">
            <a:avLst/>
          </a:prstGeom>
          <a:noFill/>
          <a:ln>
            <a:noFill/>
          </a:ln>
        </p:spPr>
        <p:txBody>
          <a:bodyPr spcFirstLastPara="1" wrap="square" lIns="0" tIns="0" rIns="0" bIns="0" anchor="t" anchorCtr="0">
            <a:spAutoFit/>
          </a:bodyPr>
          <a:lstStyle>
            <a:lvl1pPr lvl="0" algn="l">
              <a:lnSpc>
                <a:spcPct val="100000"/>
              </a:lnSpc>
              <a:spcBef>
                <a:spcPts val="300"/>
              </a:spcBef>
              <a:spcAft>
                <a:spcPts val="0"/>
              </a:spcAft>
              <a:buClr>
                <a:schemeClr val="dk1"/>
              </a:buClr>
              <a:buSzPts val="1600"/>
              <a:buNone/>
              <a:defRPr sz="1600" b="0">
                <a:solidFill>
                  <a:schemeClr val="dk1"/>
                </a:solidFill>
              </a:defRPr>
            </a:lvl1pPr>
            <a:lvl2pPr lvl="1" algn="ctr">
              <a:lnSpc>
                <a:spcPct val="100000"/>
              </a:lnSpc>
              <a:spcBef>
                <a:spcPts val="300"/>
              </a:spcBef>
              <a:spcAft>
                <a:spcPts val="0"/>
              </a:spcAft>
              <a:buClr>
                <a:schemeClr val="dk1"/>
              </a:buClr>
              <a:buSzPts val="2000"/>
              <a:buNone/>
              <a:defRPr sz="2000"/>
            </a:lvl2pPr>
            <a:lvl3pPr lvl="2" algn="ctr">
              <a:lnSpc>
                <a:spcPct val="100000"/>
              </a:lnSpc>
              <a:spcBef>
                <a:spcPts val="300"/>
              </a:spcBef>
              <a:spcAft>
                <a:spcPts val="0"/>
              </a:spcAft>
              <a:buClr>
                <a:schemeClr val="dk1"/>
              </a:buClr>
              <a:buSzPts val="1800"/>
              <a:buNone/>
              <a:defRPr sz="1800"/>
            </a:lvl3pPr>
            <a:lvl4pPr lvl="3" algn="ctr">
              <a:lnSpc>
                <a:spcPct val="100000"/>
              </a:lnSpc>
              <a:spcBef>
                <a:spcPts val="300"/>
              </a:spcBef>
              <a:spcAft>
                <a:spcPts val="0"/>
              </a:spcAft>
              <a:buClr>
                <a:schemeClr val="dk1"/>
              </a:buClr>
              <a:buSzPts val="1600"/>
              <a:buNone/>
              <a:defRPr sz="1600"/>
            </a:lvl4pPr>
            <a:lvl5pPr lvl="4" algn="ctr">
              <a:lnSpc>
                <a:spcPct val="100000"/>
              </a:lnSpc>
              <a:spcBef>
                <a:spcPts val="300"/>
              </a:spcBef>
              <a:spcAft>
                <a:spcPts val="0"/>
              </a:spcAft>
              <a:buClr>
                <a:schemeClr val="dk1"/>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2037" name="Google Shape;2037;p143"/>
          <p:cNvSpPr>
            <a:spLocks noGrp="1"/>
          </p:cNvSpPr>
          <p:nvPr>
            <p:ph type="pic" idx="2"/>
          </p:nvPr>
        </p:nvSpPr>
        <p:spPr>
          <a:xfrm>
            <a:off x="8854143" y="741680"/>
            <a:ext cx="2701265" cy="5374640"/>
          </a:xfrm>
          <a:prstGeom prst="roundRect">
            <a:avLst>
              <a:gd name="adj" fmla="val 2403"/>
            </a:avLst>
          </a:prstGeom>
          <a:solidFill>
            <a:srgbClr val="F2F2F2"/>
          </a:solidFill>
          <a:ln>
            <a:noFill/>
          </a:ln>
        </p:spPr>
      </p:sp>
      <p:grpSp>
        <p:nvGrpSpPr>
          <p:cNvPr id="2038" name="Google Shape;2038;p143"/>
          <p:cNvGrpSpPr/>
          <p:nvPr/>
        </p:nvGrpSpPr>
        <p:grpSpPr>
          <a:xfrm>
            <a:off x="9238660" y="4502664"/>
            <a:ext cx="2961515" cy="2355336"/>
            <a:chOff x="7613466" y="2763126"/>
            <a:chExt cx="2961515" cy="2355336"/>
          </a:xfrm>
        </p:grpSpPr>
        <p:sp>
          <p:nvSpPr>
            <p:cNvPr id="2039" name="Google Shape;2039;p143"/>
            <p:cNvSpPr/>
            <p:nvPr/>
          </p:nvSpPr>
          <p:spPr>
            <a:xfrm>
              <a:off x="9966070" y="3328670"/>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2040" name="Google Shape;2040;p143"/>
            <p:cNvSpPr/>
            <p:nvPr/>
          </p:nvSpPr>
          <p:spPr>
            <a:xfrm rot="-5400000">
              <a:off x="8811783"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2041" name="Google Shape;2041;p143"/>
            <p:cNvSpPr/>
            <p:nvPr/>
          </p:nvSpPr>
          <p:spPr>
            <a:xfrm rot="-5400000">
              <a:off x="8222377" y="3937579"/>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2042" name="Google Shape;2042;p143"/>
            <p:cNvSpPr/>
            <p:nvPr/>
          </p:nvSpPr>
          <p:spPr>
            <a:xfrm>
              <a:off x="9384839"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2043" name="Google Shape;2043;p143"/>
            <p:cNvSpPr/>
            <p:nvPr/>
          </p:nvSpPr>
          <p:spPr>
            <a:xfrm>
              <a:off x="7613466" y="450955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2044" name="Google Shape;2044;p143"/>
            <p:cNvSpPr/>
            <p:nvPr/>
          </p:nvSpPr>
          <p:spPr>
            <a:xfrm>
              <a:off x="8230552" y="390581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2045" name="Google Shape;2045;p143"/>
            <p:cNvSpPr/>
            <p:nvPr/>
          </p:nvSpPr>
          <p:spPr>
            <a:xfrm>
              <a:off x="9384839" y="2763126"/>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grpSp>
    </p:spTree>
    <p:extLst>
      <p:ext uri="{BB962C8B-B14F-4D97-AF65-F5344CB8AC3E}">
        <p14:creationId xmlns:p14="http://schemas.microsoft.com/office/powerpoint/2010/main" val="28940075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350"/>
        <p:cNvGrpSpPr/>
        <p:nvPr/>
      </p:nvGrpSpPr>
      <p:grpSpPr>
        <a:xfrm>
          <a:off x="0" y="0"/>
          <a:ext cx="0" cy="0"/>
          <a:chOff x="0" y="0"/>
          <a:chExt cx="0" cy="0"/>
        </a:xfrm>
      </p:grpSpPr>
      <p:sp>
        <p:nvSpPr>
          <p:cNvPr id="351" name="Google Shape;351;p84"/>
          <p:cNvSpPr txBox="1">
            <a:spLocks noGrp="1"/>
          </p:cNvSpPr>
          <p:nvPr>
            <p:ph type="title"/>
          </p:nvPr>
        </p:nvSpPr>
        <p:spPr>
          <a:xfrm>
            <a:off x="369297" y="415431"/>
            <a:ext cx="10515600" cy="583464"/>
          </a:xfrm>
          <a:prstGeom prst="rect">
            <a:avLst/>
          </a:prstGeom>
          <a:noFill/>
          <a:ln>
            <a:noFill/>
          </a:ln>
        </p:spPr>
        <p:txBody>
          <a:bodyPr spcFirstLastPara="1" wrap="square" lIns="0" tIns="0" rIns="0" bIns="0" anchor="b" anchorCtr="0">
            <a:normAutofit/>
          </a:bodyPr>
          <a:lstStyle>
            <a:lvl1pPr lvl="0" algn="l">
              <a:lnSpc>
                <a:spcPct val="93000"/>
              </a:lnSpc>
              <a:spcBef>
                <a:spcPts val="0"/>
              </a:spcBef>
              <a:spcAft>
                <a:spcPts val="0"/>
              </a:spcAft>
              <a:buClr>
                <a:schemeClr val="lt1"/>
              </a:buClr>
              <a:buSzPts val="2800"/>
              <a:buFont typeface="Poppins SemiBold"/>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2" name="Google Shape;352;p84"/>
          <p:cNvSpPr txBox="1">
            <a:spLocks noGrp="1"/>
          </p:cNvSpPr>
          <p:nvPr>
            <p:ph type="body" idx="1"/>
          </p:nvPr>
        </p:nvSpPr>
        <p:spPr>
          <a:xfrm>
            <a:off x="369888" y="1123089"/>
            <a:ext cx="6253162" cy="4095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chemeClr val="lt1"/>
              </a:buClr>
              <a:buSzPts val="2000"/>
              <a:buNone/>
              <a:defRPr sz="2000">
                <a:solidFill>
                  <a:schemeClr val="lt1"/>
                </a:solidFill>
                <a:latin typeface="Lobster"/>
                <a:ea typeface="Lobster"/>
                <a:cs typeface="Lobster"/>
                <a:sym typeface="Lobster"/>
              </a:defRPr>
            </a:lvl1pPr>
            <a:lvl2pPr marL="914400" lvl="1" indent="-355600" algn="l">
              <a:lnSpc>
                <a:spcPct val="100000"/>
              </a:lnSpc>
              <a:spcBef>
                <a:spcPts val="300"/>
              </a:spcBef>
              <a:spcAft>
                <a:spcPts val="0"/>
              </a:spcAft>
              <a:buClr>
                <a:schemeClr val="dk1"/>
              </a:buClr>
              <a:buSzPts val="2000"/>
              <a:buChar char="•"/>
              <a:defRPr sz="2000">
                <a:latin typeface="Lobster"/>
                <a:ea typeface="Lobster"/>
                <a:cs typeface="Lobster"/>
                <a:sym typeface="Lobster"/>
              </a:defRPr>
            </a:lvl2pPr>
            <a:lvl3pPr marL="1371600" lvl="2" indent="-342900" algn="l">
              <a:lnSpc>
                <a:spcPct val="100000"/>
              </a:lnSpc>
              <a:spcBef>
                <a:spcPts val="300"/>
              </a:spcBef>
              <a:spcAft>
                <a:spcPts val="0"/>
              </a:spcAft>
              <a:buClr>
                <a:schemeClr val="dk1"/>
              </a:buClr>
              <a:buSzPts val="1800"/>
              <a:buChar char="—"/>
              <a:defRPr sz="1800">
                <a:latin typeface="Lobster"/>
                <a:ea typeface="Lobster"/>
                <a:cs typeface="Lobster"/>
                <a:sym typeface="Lobster"/>
              </a:defRPr>
            </a:lvl3pPr>
            <a:lvl4pPr marL="1828800" lvl="3" indent="-330200" algn="l">
              <a:lnSpc>
                <a:spcPct val="100000"/>
              </a:lnSpc>
              <a:spcBef>
                <a:spcPts val="300"/>
              </a:spcBef>
              <a:spcAft>
                <a:spcPts val="0"/>
              </a:spcAft>
              <a:buClr>
                <a:schemeClr val="dk1"/>
              </a:buClr>
              <a:buSzPts val="1600"/>
              <a:buChar char="»"/>
              <a:defRPr sz="1600">
                <a:latin typeface="Lobster"/>
                <a:ea typeface="Lobster"/>
                <a:cs typeface="Lobster"/>
                <a:sym typeface="Lobster"/>
              </a:defRPr>
            </a:lvl4pPr>
            <a:lvl5pPr marL="2286000" lvl="4" indent="-330200" algn="l">
              <a:lnSpc>
                <a:spcPct val="100000"/>
              </a:lnSpc>
              <a:spcBef>
                <a:spcPts val="300"/>
              </a:spcBef>
              <a:spcAft>
                <a:spcPts val="0"/>
              </a:spcAft>
              <a:buClr>
                <a:schemeClr val="dk1"/>
              </a:buClr>
              <a:buSzPts val="1600"/>
              <a:buChar char="›"/>
              <a:defRPr sz="1600">
                <a:latin typeface="Lobster"/>
                <a:ea typeface="Lobster"/>
                <a:cs typeface="Lobster"/>
                <a:sym typeface="Lobste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353" name="Google Shape;353;p84"/>
          <p:cNvSpPr txBox="1">
            <a:spLocks noGrp="1"/>
          </p:cNvSpPr>
          <p:nvPr>
            <p:ph type="sldNum" idx="12"/>
          </p:nvPr>
        </p:nvSpPr>
        <p:spPr>
          <a:xfrm>
            <a:off x="5705475" y="6544492"/>
            <a:ext cx="781050" cy="30409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600">
                <a:solidFill>
                  <a:srgbClr val="3F3F3F"/>
                </a:solidFill>
                <a:latin typeface="Lexend Deca"/>
                <a:ea typeface="Lexend Deca"/>
                <a:cs typeface="Lexend Deca"/>
                <a:sym typeface="Lexend Deca"/>
              </a:defRPr>
            </a:lvl1pPr>
            <a:lvl2pPr marL="0" marR="0" lvl="1" indent="0" algn="l" rtl="0">
              <a:spcBef>
                <a:spcPts val="0"/>
              </a:spcBef>
              <a:buNone/>
              <a:defRPr sz="1600">
                <a:solidFill>
                  <a:srgbClr val="3F3F3F"/>
                </a:solidFill>
                <a:latin typeface="Lexend Deca"/>
                <a:ea typeface="Lexend Deca"/>
                <a:cs typeface="Lexend Deca"/>
                <a:sym typeface="Lexend Deca"/>
              </a:defRPr>
            </a:lvl2pPr>
            <a:lvl3pPr marL="0" marR="0" lvl="2" indent="0" algn="l" rtl="0">
              <a:spcBef>
                <a:spcPts val="0"/>
              </a:spcBef>
              <a:buNone/>
              <a:defRPr sz="1600">
                <a:solidFill>
                  <a:srgbClr val="3F3F3F"/>
                </a:solidFill>
                <a:latin typeface="Lexend Deca"/>
                <a:ea typeface="Lexend Deca"/>
                <a:cs typeface="Lexend Deca"/>
                <a:sym typeface="Lexend Deca"/>
              </a:defRPr>
            </a:lvl3pPr>
            <a:lvl4pPr marL="0" marR="0" lvl="3" indent="0" algn="l" rtl="0">
              <a:spcBef>
                <a:spcPts val="0"/>
              </a:spcBef>
              <a:buNone/>
              <a:defRPr sz="1600">
                <a:solidFill>
                  <a:srgbClr val="3F3F3F"/>
                </a:solidFill>
                <a:latin typeface="Lexend Deca"/>
                <a:ea typeface="Lexend Deca"/>
                <a:cs typeface="Lexend Deca"/>
                <a:sym typeface="Lexend Deca"/>
              </a:defRPr>
            </a:lvl4pPr>
            <a:lvl5pPr marL="0" marR="0" lvl="4" indent="0" algn="l" rtl="0">
              <a:spcBef>
                <a:spcPts val="0"/>
              </a:spcBef>
              <a:buNone/>
              <a:defRPr sz="1600">
                <a:solidFill>
                  <a:srgbClr val="3F3F3F"/>
                </a:solidFill>
                <a:latin typeface="Lexend Deca"/>
                <a:ea typeface="Lexend Deca"/>
                <a:cs typeface="Lexend Deca"/>
                <a:sym typeface="Lexend Deca"/>
              </a:defRPr>
            </a:lvl5pPr>
            <a:lvl6pPr marL="0" marR="0" lvl="5" indent="0" algn="l" rtl="0">
              <a:spcBef>
                <a:spcPts val="0"/>
              </a:spcBef>
              <a:buNone/>
              <a:defRPr sz="1600">
                <a:solidFill>
                  <a:srgbClr val="3F3F3F"/>
                </a:solidFill>
                <a:latin typeface="Lexend Deca"/>
                <a:ea typeface="Lexend Deca"/>
                <a:cs typeface="Lexend Deca"/>
                <a:sym typeface="Lexend Deca"/>
              </a:defRPr>
            </a:lvl6pPr>
            <a:lvl7pPr marL="0" marR="0" lvl="6" indent="0" algn="l" rtl="0">
              <a:spcBef>
                <a:spcPts val="0"/>
              </a:spcBef>
              <a:buNone/>
              <a:defRPr sz="1600">
                <a:solidFill>
                  <a:srgbClr val="3F3F3F"/>
                </a:solidFill>
                <a:latin typeface="Lexend Deca"/>
                <a:ea typeface="Lexend Deca"/>
                <a:cs typeface="Lexend Deca"/>
                <a:sym typeface="Lexend Deca"/>
              </a:defRPr>
            </a:lvl7pPr>
            <a:lvl8pPr marL="0" marR="0" lvl="7" indent="0" algn="l" rtl="0">
              <a:spcBef>
                <a:spcPts val="0"/>
              </a:spcBef>
              <a:buNone/>
              <a:defRPr sz="1600">
                <a:solidFill>
                  <a:srgbClr val="3F3F3F"/>
                </a:solidFill>
                <a:latin typeface="Lexend Deca"/>
                <a:ea typeface="Lexend Deca"/>
                <a:cs typeface="Lexend Deca"/>
                <a:sym typeface="Lexend Deca"/>
              </a:defRPr>
            </a:lvl8pPr>
            <a:lvl9pPr marL="0" marR="0" lvl="8" indent="0" algn="l" rtl="0">
              <a:spcBef>
                <a:spcPts val="0"/>
              </a:spcBef>
              <a:buNone/>
              <a:defRPr sz="1600">
                <a:solidFill>
                  <a:srgbClr val="3F3F3F"/>
                </a:solidFill>
                <a:latin typeface="Lexend Deca"/>
                <a:ea typeface="Lexend Deca"/>
                <a:cs typeface="Lexend Deca"/>
                <a:sym typeface="Lexend Deca"/>
              </a:defRPr>
            </a:lvl9pPr>
          </a:lstStyle>
          <a:p>
            <a:pPr marL="0" lvl="0" indent="0" algn="l"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20866456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photo">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2" name="Picture Placeholder 2">
            <a:extLst>
              <a:ext uri="{FF2B5EF4-FFF2-40B4-BE49-F238E27FC236}">
                <a16:creationId xmlns:a16="http://schemas.microsoft.com/office/drawing/2014/main" id="{A68B08F2-8B39-5A00-29ED-8819C96195AC}"/>
              </a:ext>
            </a:extLst>
          </p:cNvPr>
          <p:cNvSpPr>
            <a:spLocks noGrp="1"/>
          </p:cNvSpPr>
          <p:nvPr>
            <p:ph type="pic" sz="quarter" idx="10"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600" b="0" i="0" baseline="0">
                <a:latin typeface="Poppins Light" pitchFamily="2" charset="77"/>
                <a:ea typeface="Source Sans Pro" charset="0"/>
                <a:cs typeface="Poppins Light" pitchFamily="2" charset="77"/>
              </a:defRPr>
            </a:lvl1pPr>
          </a:lstStyle>
          <a:p>
            <a:r>
              <a:rPr lang="en-US"/>
              <a:t>Picture</a:t>
            </a:r>
          </a:p>
        </p:txBody>
      </p:sp>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6851"/>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29242"/>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6488"/>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73488"/>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2806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35" name="Picture Placeholder 34">
            <a:extLst>
              <a:ext uri="{FF2B5EF4-FFF2-40B4-BE49-F238E27FC236}">
                <a16:creationId xmlns:a16="http://schemas.microsoft.com/office/drawing/2014/main" id="{F11C631A-0E16-8B1F-5449-582C2CEDC82E}"/>
              </a:ext>
            </a:extLst>
          </p:cNvPr>
          <p:cNvSpPr>
            <a:spLocks noGrp="1"/>
          </p:cNvSpPr>
          <p:nvPr>
            <p:ph type="pic" sz="quarter" idx="14" hasCustomPrompt="1"/>
          </p:nvPr>
        </p:nvSpPr>
        <p:spPr>
          <a:xfrm>
            <a:off x="4845050" y="173038"/>
            <a:ext cx="2501900" cy="2413000"/>
          </a:xfrm>
        </p:spPr>
        <p:txBody>
          <a:bodyPr anchor="ctr"/>
          <a:lstStyle>
            <a:lvl1pPr algn="ctr">
              <a:defRPr/>
            </a:lvl1pPr>
          </a:lstStyle>
          <a:p>
            <a:r>
              <a:rPr lang="fr-FR"/>
              <a:t>Logo </a:t>
            </a:r>
            <a:r>
              <a:rPr lang="fr-FR" err="1"/>
              <a:t>aneo</a:t>
            </a:r>
            <a:endParaRPr lang="fr-FR"/>
          </a:p>
        </p:txBody>
      </p:sp>
    </p:spTree>
    <p:extLst>
      <p:ext uri="{BB962C8B-B14F-4D97-AF65-F5344CB8AC3E}">
        <p14:creationId xmlns:p14="http://schemas.microsoft.com/office/powerpoint/2010/main" val="3726003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bleu">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10B8E0-AA7E-26ED-CF76-5DDF5FD31778}"/>
              </a:ext>
            </a:extLst>
          </p:cNvPr>
          <p:cNvSpPr/>
          <p:nvPr userDrawn="1"/>
        </p:nvSpPr>
        <p:spPr>
          <a:xfrm>
            <a:off x="-1" y="2020"/>
            <a:ext cx="6096000" cy="6865523"/>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9550"/>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31941"/>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9187"/>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grpSp>
        <p:nvGrpSpPr>
          <p:cNvPr id="3" name="Groupe 8">
            <a:extLst>
              <a:ext uri="{FF2B5EF4-FFF2-40B4-BE49-F238E27FC236}">
                <a16:creationId xmlns:a16="http://schemas.microsoft.com/office/drawing/2014/main" id="{B01B0F07-03B0-C345-0C94-F4179A28F838}"/>
              </a:ext>
            </a:extLst>
          </p:cNvPr>
          <p:cNvGrpSpPr/>
          <p:nvPr userDrawn="1"/>
        </p:nvGrpSpPr>
        <p:grpSpPr>
          <a:xfrm>
            <a:off x="4903380" y="353847"/>
            <a:ext cx="2222482" cy="2222482"/>
            <a:chOff x="5556268" y="385597"/>
            <a:chExt cx="1548000" cy="1548000"/>
          </a:xfrm>
        </p:grpSpPr>
        <p:sp>
          <p:nvSpPr>
            <p:cNvPr id="4" name="Ellipse 11">
              <a:extLst>
                <a:ext uri="{FF2B5EF4-FFF2-40B4-BE49-F238E27FC236}">
                  <a16:creationId xmlns:a16="http://schemas.microsoft.com/office/drawing/2014/main" id="{7B25A7BF-4AE0-7DD3-DC75-06F1CED6B77D}"/>
                </a:ext>
              </a:extLst>
            </p:cNvPr>
            <p:cNvSpPr/>
            <p:nvPr/>
          </p:nvSpPr>
          <p:spPr>
            <a:xfrm>
              <a:off x="5556268" y="385597"/>
              <a:ext cx="1548000" cy="1548000"/>
            </a:xfrm>
            <a:prstGeom prst="ellipse">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10">
              <a:extLst>
                <a:ext uri="{FF2B5EF4-FFF2-40B4-BE49-F238E27FC236}">
                  <a16:creationId xmlns:a16="http://schemas.microsoft.com/office/drawing/2014/main" id="{55B8BA2C-7C9F-B995-A8ED-F117F1D6A760}"/>
                </a:ext>
              </a:extLst>
            </p:cNvPr>
            <p:cNvSpPr/>
            <p:nvPr/>
          </p:nvSpPr>
          <p:spPr>
            <a:xfrm>
              <a:off x="5718268" y="547597"/>
              <a:ext cx="1224000" cy="12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Image 7" descr="Une image contenant Caractère coloré, cercle, Graphique, graphisme&#10;&#10;Description générée automatiquement">
            <a:extLst>
              <a:ext uri="{FF2B5EF4-FFF2-40B4-BE49-F238E27FC236}">
                <a16:creationId xmlns:a16="http://schemas.microsoft.com/office/drawing/2014/main" id="{38B8DD4E-5AC0-B21C-41BA-0A6140053BD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534710" y="1046044"/>
            <a:ext cx="959819" cy="838086"/>
          </a:xfrm>
          <a:prstGeom prst="rect">
            <a:avLst/>
          </a:prstGeom>
        </p:spPr>
      </p:pic>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spTree>
    <p:extLst>
      <p:ext uri="{BB962C8B-B14F-4D97-AF65-F5344CB8AC3E}">
        <p14:creationId xmlns:p14="http://schemas.microsoft.com/office/powerpoint/2010/main" val="8451262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ommaire roug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2" name="Group 1">
            <a:extLst>
              <a:ext uri="{FF2B5EF4-FFF2-40B4-BE49-F238E27FC236}">
                <a16:creationId xmlns:a16="http://schemas.microsoft.com/office/drawing/2014/main" id="{F5BED93E-4233-2720-9AFC-E9DDE8DE6F74}"/>
              </a:ext>
            </a:extLst>
          </p:cNvPr>
          <p:cNvGrpSpPr/>
          <p:nvPr userDrawn="1"/>
        </p:nvGrpSpPr>
        <p:grpSpPr>
          <a:xfrm>
            <a:off x="-561814" y="2863505"/>
            <a:ext cx="6284522" cy="4539940"/>
            <a:chOff x="-551654" y="2863505"/>
            <a:chExt cx="6284522" cy="453994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78573" y="3465930"/>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6350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552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78429" y="402412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754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399875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chemeClr val="accent1"/>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383334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ommaire jaun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73665"/>
            <a:ext cx="6284522" cy="4529780"/>
            <a:chOff x="-551654" y="2873665"/>
            <a:chExt cx="6284522" cy="452978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3995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3667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55770"/>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695475"/>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7366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4081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40059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1396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5516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0891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66153" y="2901684"/>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chemeClr val="accent2"/>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0" name="TextBox 9">
            <a:extLst>
              <a:ext uri="{FF2B5EF4-FFF2-40B4-BE49-F238E27FC236}">
                <a16:creationId xmlns:a16="http://schemas.microsoft.com/office/drawing/2014/main" id="{3484543A-642E-B39E-D03B-A5BD49B8BBAD}"/>
              </a:ext>
            </a:extLst>
          </p:cNvPr>
          <p:cNvSpPr txBox="1"/>
          <p:nvPr userDrawn="1"/>
        </p:nvSpPr>
        <p:spPr>
          <a:xfrm>
            <a:off x="-650240" y="19202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1451017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maire turquois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8382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C4B3"/>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197831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ommaire bleu">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8382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0F9F"/>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37313853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maire turquois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8382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C4B3"/>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14959163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20818"/>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82320" y="3271520"/>
            <a:ext cx="154160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1.</a:t>
            </a:r>
          </a:p>
        </p:txBody>
      </p:sp>
      <p:grpSp>
        <p:nvGrpSpPr>
          <p:cNvPr id="20" name="Group 19">
            <a:extLst>
              <a:ext uri="{FF2B5EF4-FFF2-40B4-BE49-F238E27FC236}">
                <a16:creationId xmlns:a16="http://schemas.microsoft.com/office/drawing/2014/main" id="{6C5DC5D1-F58C-6A4C-55BE-75B661FFA9CF}"/>
              </a:ext>
            </a:extLst>
          </p:cNvPr>
          <p:cNvGrpSpPr/>
          <p:nvPr userDrawn="1"/>
        </p:nvGrpSpPr>
        <p:grpSpPr>
          <a:xfrm>
            <a:off x="-198008" y="-233340"/>
            <a:ext cx="4550101" cy="6293711"/>
            <a:chOff x="3965062" y="3368889"/>
            <a:chExt cx="4716179" cy="6523428"/>
          </a:xfrm>
          <a:solidFill>
            <a:schemeClr val="bg1">
              <a:alpha val="25000"/>
            </a:schemeClr>
          </a:solidFill>
        </p:grpSpPr>
        <p:sp>
          <p:nvSpPr>
            <p:cNvPr id="22" name="Pie 21">
              <a:extLst>
                <a:ext uri="{FF2B5EF4-FFF2-40B4-BE49-F238E27FC236}">
                  <a16:creationId xmlns:a16="http://schemas.microsoft.com/office/drawing/2014/main" id="{7F3EF891-6CF7-4D81-9944-A0CE08DDD70B}"/>
                </a:ext>
              </a:extLst>
            </p:cNvPr>
            <p:cNvSpPr/>
            <p:nvPr/>
          </p:nvSpPr>
          <p:spPr>
            <a:xfrm>
              <a:off x="4531377"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Oval 23">
              <a:extLst>
                <a:ext uri="{FF2B5EF4-FFF2-40B4-BE49-F238E27FC236}">
                  <a16:creationId xmlns:a16="http://schemas.microsoft.com/office/drawing/2014/main" id="{50CBC378-BDEE-0175-29A1-63BA70E7324E}"/>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Pie 26">
              <a:extLst>
                <a:ext uri="{FF2B5EF4-FFF2-40B4-BE49-F238E27FC236}">
                  <a16:creationId xmlns:a16="http://schemas.microsoft.com/office/drawing/2014/main" id="{AA10D5F7-5A06-1BB8-370B-DD821B60DE95}"/>
                </a:ext>
              </a:extLst>
            </p:cNvPr>
            <p:cNvSpPr/>
            <p:nvPr userDrawn="1"/>
          </p:nvSpPr>
          <p:spPr>
            <a:xfrm>
              <a:off x="6881479"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480D9C31-4795-8AD7-E38B-E548327B397B}"/>
                </a:ext>
              </a:extLst>
            </p:cNvPr>
            <p:cNvSpPr/>
            <p:nvPr userDrawn="1"/>
          </p:nvSpPr>
          <p:spPr>
            <a:xfrm>
              <a:off x="4543014" y="513749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D508B951-FC76-9680-A69E-14E62BCE937F}"/>
                </a:ext>
              </a:extLst>
            </p:cNvPr>
            <p:cNvSpPr/>
            <p:nvPr userDrawn="1"/>
          </p:nvSpPr>
          <p:spPr>
            <a:xfrm rot="5400000">
              <a:off x="4591618" y="394829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0345D8A3-5193-C783-3618-1023EE47BC8E}"/>
                </a:ext>
              </a:extLst>
            </p:cNvPr>
            <p:cNvSpPr/>
            <p:nvPr userDrawn="1"/>
          </p:nvSpPr>
          <p:spPr>
            <a:xfrm>
              <a:off x="8072331"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403D72B6-A353-41AF-F66A-073F0136F35B}"/>
                </a:ext>
              </a:extLst>
            </p:cNvPr>
            <p:cNvSpPr/>
            <p:nvPr userDrawn="1"/>
          </p:nvSpPr>
          <p:spPr>
            <a:xfrm>
              <a:off x="7484482" y="573188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Pie 44">
              <a:extLst>
                <a:ext uri="{FF2B5EF4-FFF2-40B4-BE49-F238E27FC236}">
                  <a16:creationId xmlns:a16="http://schemas.microsoft.com/office/drawing/2014/main" id="{5A1DEF26-C83F-A493-3A6C-2C25E5F8B0D6}"/>
                </a:ext>
              </a:extLst>
            </p:cNvPr>
            <p:cNvSpPr/>
            <p:nvPr userDrawn="1"/>
          </p:nvSpPr>
          <p:spPr>
            <a:xfrm rot="10800000">
              <a:off x="3983946" y="8738032"/>
              <a:ext cx="1154288" cy="1154285"/>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DFAC4006-A35E-B1ED-BD1D-A52421C6B1D8}"/>
                </a:ext>
              </a:extLst>
            </p:cNvPr>
            <p:cNvSpPr/>
            <p:nvPr userDrawn="1"/>
          </p:nvSpPr>
          <p:spPr>
            <a:xfrm>
              <a:off x="5108521" y="4529836"/>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40525A24-678A-E840-5C6C-9DB053DD69C9}"/>
                </a:ext>
              </a:extLst>
            </p:cNvPr>
            <p:cNvSpPr/>
            <p:nvPr userDrawn="1"/>
          </p:nvSpPr>
          <p:spPr>
            <a:xfrm>
              <a:off x="6308269"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6DFEA575-EA4E-2F36-6601-273C89649C23}"/>
                </a:ext>
              </a:extLst>
            </p:cNvPr>
            <p:cNvSpPr/>
            <p:nvPr userDrawn="1"/>
          </p:nvSpPr>
          <p:spPr>
            <a:xfrm>
              <a:off x="5140113"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extLst>
                <a:ext uri="{FF2B5EF4-FFF2-40B4-BE49-F238E27FC236}">
                  <a16:creationId xmlns:a16="http://schemas.microsoft.com/office/drawing/2014/main" id="{E2E5D3C3-14DC-0C8F-E26C-FFA9BC773410}"/>
                </a:ext>
              </a:extLst>
            </p:cNvPr>
            <p:cNvSpPr/>
            <p:nvPr userDrawn="1"/>
          </p:nvSpPr>
          <p:spPr>
            <a:xfrm>
              <a:off x="4529324"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16D64AFC-F76E-FBA8-06DD-1A1BB5402C2D}"/>
                </a:ext>
              </a:extLst>
            </p:cNvPr>
            <p:cNvSpPr/>
            <p:nvPr userDrawn="1"/>
          </p:nvSpPr>
          <p:spPr>
            <a:xfrm>
              <a:off x="5140113" y="811032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47059E14-7F5D-57F9-2F00-22A18170BF2E}"/>
                </a:ext>
              </a:extLst>
            </p:cNvPr>
            <p:cNvSpPr/>
            <p:nvPr userDrawn="1"/>
          </p:nvSpPr>
          <p:spPr>
            <a:xfrm>
              <a:off x="6898763" y="8131381"/>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Pie 52">
              <a:extLst>
                <a:ext uri="{FF2B5EF4-FFF2-40B4-BE49-F238E27FC236}">
                  <a16:creationId xmlns:a16="http://schemas.microsoft.com/office/drawing/2014/main" id="{5BF4C4DA-BC26-4899-CC68-2204E758DCB1}"/>
                </a:ext>
              </a:extLst>
            </p:cNvPr>
            <p:cNvSpPr/>
            <p:nvPr userDrawn="1"/>
          </p:nvSpPr>
          <p:spPr>
            <a:xfrm rot="10800000">
              <a:off x="3965062"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Pie 53">
              <a:extLst>
                <a:ext uri="{FF2B5EF4-FFF2-40B4-BE49-F238E27FC236}">
                  <a16:creationId xmlns:a16="http://schemas.microsoft.com/office/drawing/2014/main" id="{D2927FB6-9029-9A4F-99C7-EAF02E57B4EA}"/>
                </a:ext>
              </a:extLst>
            </p:cNvPr>
            <p:cNvSpPr/>
            <p:nvPr userDrawn="1"/>
          </p:nvSpPr>
          <p:spPr>
            <a:xfrm rot="10800000">
              <a:off x="4575851"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Pie 54">
              <a:extLst>
                <a:ext uri="{FF2B5EF4-FFF2-40B4-BE49-F238E27FC236}">
                  <a16:creationId xmlns:a16="http://schemas.microsoft.com/office/drawing/2014/main" id="{FFEE47A1-E555-D7B5-A085-B8A425782475}"/>
                </a:ext>
              </a:extLst>
            </p:cNvPr>
            <p:cNvSpPr/>
            <p:nvPr userDrawn="1"/>
          </p:nvSpPr>
          <p:spPr>
            <a:xfrm rot="10800000">
              <a:off x="4544259"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6" name="Pie 55">
              <a:extLst>
                <a:ext uri="{FF2B5EF4-FFF2-40B4-BE49-F238E27FC236}">
                  <a16:creationId xmlns:a16="http://schemas.microsoft.com/office/drawing/2014/main" id="{ACA444D4-6197-21D5-CC65-5C967D0B3357}"/>
                </a:ext>
              </a:extLst>
            </p:cNvPr>
            <p:cNvSpPr/>
            <p:nvPr userDrawn="1"/>
          </p:nvSpPr>
          <p:spPr>
            <a:xfrm rot="10800000">
              <a:off x="5133985"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7" name="Pie 56">
              <a:extLst>
                <a:ext uri="{FF2B5EF4-FFF2-40B4-BE49-F238E27FC236}">
                  <a16:creationId xmlns:a16="http://schemas.microsoft.com/office/drawing/2014/main" id="{B880878E-8C83-0F12-6B17-86C937F17655}"/>
                </a:ext>
              </a:extLst>
            </p:cNvPr>
            <p:cNvSpPr/>
            <p:nvPr userDrawn="1"/>
          </p:nvSpPr>
          <p:spPr>
            <a:xfrm rot="10800000">
              <a:off x="6302909" y="454021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8" name="Pie 57">
              <a:extLst>
                <a:ext uri="{FF2B5EF4-FFF2-40B4-BE49-F238E27FC236}">
                  <a16:creationId xmlns:a16="http://schemas.microsoft.com/office/drawing/2014/main" id="{0CBDF4E2-590F-60E9-2731-172D6F3BE830}"/>
                </a:ext>
              </a:extLst>
            </p:cNvPr>
            <p:cNvSpPr/>
            <p:nvPr userDrawn="1"/>
          </p:nvSpPr>
          <p:spPr>
            <a:xfrm rot="10800000">
              <a:off x="6882105" y="455074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9" name="Pie 58">
              <a:extLst>
                <a:ext uri="{FF2B5EF4-FFF2-40B4-BE49-F238E27FC236}">
                  <a16:creationId xmlns:a16="http://schemas.microsoft.com/office/drawing/2014/main" id="{A7D07CFB-434D-C65E-A965-6B0424FE10F8}"/>
                </a:ext>
              </a:extLst>
            </p:cNvPr>
            <p:cNvSpPr/>
            <p:nvPr userDrawn="1"/>
          </p:nvSpPr>
          <p:spPr>
            <a:xfrm rot="5400000">
              <a:off x="6350271" y="39482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0" name="Pie 59">
              <a:extLst>
                <a:ext uri="{FF2B5EF4-FFF2-40B4-BE49-F238E27FC236}">
                  <a16:creationId xmlns:a16="http://schemas.microsoft.com/office/drawing/2014/main" id="{48C9CBAC-51F6-E729-88D0-A30ECF144874}"/>
                </a:ext>
              </a:extLst>
            </p:cNvPr>
            <p:cNvSpPr/>
            <p:nvPr userDrawn="1"/>
          </p:nvSpPr>
          <p:spPr>
            <a:xfrm rot="5400000">
              <a:off x="5139002" y="455908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1" name="Pie 60">
              <a:extLst>
                <a:ext uri="{FF2B5EF4-FFF2-40B4-BE49-F238E27FC236}">
                  <a16:creationId xmlns:a16="http://schemas.microsoft.com/office/drawing/2014/main" id="{EF02D5F5-8BD1-55C2-AB8E-4D4731894C18}"/>
                </a:ext>
              </a:extLst>
            </p:cNvPr>
            <p:cNvSpPr/>
            <p:nvPr userDrawn="1"/>
          </p:nvSpPr>
          <p:spPr>
            <a:xfrm rot="5400000">
              <a:off x="5718199" y="45380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2" name="Pie 61">
              <a:extLst>
                <a:ext uri="{FF2B5EF4-FFF2-40B4-BE49-F238E27FC236}">
                  <a16:creationId xmlns:a16="http://schemas.microsoft.com/office/drawing/2014/main" id="{7180F2DD-CAB7-8574-A6CD-CED19C4713AB}"/>
                </a:ext>
              </a:extLst>
            </p:cNvPr>
            <p:cNvSpPr/>
            <p:nvPr userDrawn="1"/>
          </p:nvSpPr>
          <p:spPr>
            <a:xfrm rot="5400000">
              <a:off x="7455789" y="453802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3" name="Pie 62">
              <a:extLst>
                <a:ext uri="{FF2B5EF4-FFF2-40B4-BE49-F238E27FC236}">
                  <a16:creationId xmlns:a16="http://schemas.microsoft.com/office/drawing/2014/main" id="{D736D0AC-3640-F8C9-B958-517A583519A8}"/>
                </a:ext>
              </a:extLst>
            </p:cNvPr>
            <p:cNvSpPr/>
            <p:nvPr userDrawn="1"/>
          </p:nvSpPr>
          <p:spPr>
            <a:xfrm rot="5400000">
              <a:off x="5731859" y="630720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314BC18F-C5DC-3092-1C71-3F97C8E18EF2}"/>
                </a:ext>
              </a:extLst>
            </p:cNvPr>
            <p:cNvSpPr/>
            <p:nvPr userDrawn="1"/>
          </p:nvSpPr>
          <p:spPr>
            <a:xfrm rot="10800000">
              <a:off x="5723713" y="514693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Pie 64">
              <a:extLst>
                <a:ext uri="{FF2B5EF4-FFF2-40B4-BE49-F238E27FC236}">
                  <a16:creationId xmlns:a16="http://schemas.microsoft.com/office/drawing/2014/main" id="{D37609B3-2D1C-7A90-C3BB-5BBDF41B5C30}"/>
                </a:ext>
              </a:extLst>
            </p:cNvPr>
            <p:cNvSpPr/>
            <p:nvPr userDrawn="1"/>
          </p:nvSpPr>
          <p:spPr>
            <a:xfrm>
              <a:off x="5723256" y="63072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6" name="Pie 65">
              <a:extLst>
                <a:ext uri="{FF2B5EF4-FFF2-40B4-BE49-F238E27FC236}">
                  <a16:creationId xmlns:a16="http://schemas.microsoft.com/office/drawing/2014/main" id="{57A3A34A-5A1C-CA1C-9BC1-A6836B4B324C}"/>
                </a:ext>
              </a:extLst>
            </p:cNvPr>
            <p:cNvSpPr/>
            <p:nvPr userDrawn="1"/>
          </p:nvSpPr>
          <p:spPr>
            <a:xfrm rot="10800000">
              <a:off x="693999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C475729A-43FD-804F-D3B4-AC53CA8B3FE8}"/>
                </a:ext>
              </a:extLst>
            </p:cNvPr>
            <p:cNvSpPr/>
            <p:nvPr userDrawn="1"/>
          </p:nvSpPr>
          <p:spPr>
            <a:xfrm rot="10800000">
              <a:off x="518134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Pie 67">
              <a:extLst>
                <a:ext uri="{FF2B5EF4-FFF2-40B4-BE49-F238E27FC236}">
                  <a16:creationId xmlns:a16="http://schemas.microsoft.com/office/drawing/2014/main" id="{1BE29840-371D-5DD7-072F-EEDA796493A6}"/>
                </a:ext>
              </a:extLst>
            </p:cNvPr>
            <p:cNvSpPr/>
            <p:nvPr userDrawn="1"/>
          </p:nvSpPr>
          <p:spPr>
            <a:xfrm rot="10800000">
              <a:off x="4580401" y="6361623"/>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9" name="Pie 68">
              <a:extLst>
                <a:ext uri="{FF2B5EF4-FFF2-40B4-BE49-F238E27FC236}">
                  <a16:creationId xmlns:a16="http://schemas.microsoft.com/office/drawing/2014/main" id="{9D884E7C-7F06-D4CA-A58C-F6B4114504EC}"/>
                </a:ext>
              </a:extLst>
            </p:cNvPr>
            <p:cNvSpPr/>
            <p:nvPr userDrawn="1"/>
          </p:nvSpPr>
          <p:spPr>
            <a:xfrm rot="5400000">
              <a:off x="3970927" y="692884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Pie 69">
              <a:extLst>
                <a:ext uri="{FF2B5EF4-FFF2-40B4-BE49-F238E27FC236}">
                  <a16:creationId xmlns:a16="http://schemas.microsoft.com/office/drawing/2014/main" id="{E9C93EA2-4948-A198-650A-92822DF143EA}"/>
                </a:ext>
              </a:extLst>
            </p:cNvPr>
            <p:cNvSpPr/>
            <p:nvPr userDrawn="1"/>
          </p:nvSpPr>
          <p:spPr>
            <a:xfrm rot="5400000">
              <a:off x="3970927" y="81082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1" name="Pie 70">
              <a:extLst>
                <a:ext uri="{FF2B5EF4-FFF2-40B4-BE49-F238E27FC236}">
                  <a16:creationId xmlns:a16="http://schemas.microsoft.com/office/drawing/2014/main" id="{F0D83DC0-A5DF-E1F0-C1E9-78946752CD20}"/>
                </a:ext>
              </a:extLst>
            </p:cNvPr>
            <p:cNvSpPr/>
            <p:nvPr userDrawn="1"/>
          </p:nvSpPr>
          <p:spPr>
            <a:xfrm rot="5400000">
              <a:off x="4581385" y="751857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1EB929F7-9E96-2017-BFC0-094FDADB1D0E}"/>
                </a:ext>
              </a:extLst>
            </p:cNvPr>
            <p:cNvSpPr/>
            <p:nvPr userDrawn="1"/>
          </p:nvSpPr>
          <p:spPr>
            <a:xfrm rot="10800000">
              <a:off x="4549792" y="8152105"/>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6F958ADD-4251-93DF-A4AB-9B2CE894DBDA}"/>
                </a:ext>
              </a:extLst>
            </p:cNvPr>
            <p:cNvSpPr/>
            <p:nvPr userDrawn="1"/>
          </p:nvSpPr>
          <p:spPr>
            <a:xfrm>
              <a:off x="4553545" y="87285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2351618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FFB7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0417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2.</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5400000">
            <a:off x="5916565" y="-519232"/>
            <a:ext cx="5622800" cy="6206019"/>
            <a:chOff x="3975304" y="3949498"/>
            <a:chExt cx="5828031" cy="6432534"/>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87290"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291752" y="456143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14506"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0923" y="396269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887906"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77317"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8" y="573774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30985" y="5720978"/>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5" y="9227746"/>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840001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1472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72160" y="3271520"/>
            <a:ext cx="155176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3.</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0800000">
            <a:off x="6749713" y="331245"/>
            <a:ext cx="5622800" cy="6206018"/>
            <a:chOff x="3975304" y="3949498"/>
            <a:chExt cx="5828031" cy="6432533"/>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68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302646" y="455915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38563"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901817" y="396269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920587"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88210"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51365" y="572685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52774" y="572097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4" y="9227745"/>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154372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326824"/>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C4B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292720"/>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4.</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6200000">
            <a:off x="647380" y="1163060"/>
            <a:ext cx="5633308" cy="6206017"/>
            <a:chOff x="3964412" y="3949498"/>
            <a:chExt cx="5838923" cy="6432532"/>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68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291752"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25399"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0923" y="39517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8046300" y="396044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77317"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8" y="573774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4562240" y="5731872"/>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64412" y="9227744"/>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4549953" y="806491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805070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u pleine page avec sous titr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1216530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25240" y="182372"/>
            <a:ext cx="11082528" cy="731520"/>
          </a:xfrm>
        </p:spPr>
        <p:txBody>
          <a:bodyPr vert="horz"/>
          <a:lstStyle>
            <a:lvl1pPr>
              <a:defRPr sz="2400" b="1" i="0">
                <a:latin typeface="Poppins SemiBold" pitchFamily="2" charset="77"/>
                <a:cs typeface="Poppins SemiBold" pitchFamily="2" charset="77"/>
              </a:defRPr>
            </a:lvl1pPr>
          </a:lstStyle>
          <a:p>
            <a:r>
              <a:rPr lang="en-GB"/>
              <a:t>Click to edit Master title style</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6"/>
            </p:custDataLst>
          </p:nvPr>
        </p:nvSpPr>
        <p:spPr>
          <a:xfrm>
            <a:off x="525240" y="903861"/>
            <a:ext cx="11082528" cy="276999"/>
          </a:xfrm>
        </p:spPr>
        <p:txBody>
          <a:bodyPr anchor="ctr" anchorCtr="0"/>
          <a:lstStyle/>
          <a:p>
            <a:r>
              <a:rPr lang="en-GB" sz="1600"/>
              <a:t>Click to edit Master subtitle style</a:t>
            </a:r>
            <a:endParaRPr lang="en-US" sz="1600"/>
          </a:p>
        </p:txBody>
      </p:sp>
      <p:grpSp>
        <p:nvGrpSpPr>
          <p:cNvPr id="4" name="Group 3">
            <a:extLst>
              <a:ext uri="{FF2B5EF4-FFF2-40B4-BE49-F238E27FC236}">
                <a16:creationId xmlns:a16="http://schemas.microsoft.com/office/drawing/2014/main" id="{0A23BFDB-9D9A-05EA-499B-E0AA4C8BBD55}"/>
              </a:ext>
            </a:extLst>
          </p:cNvPr>
          <p:cNvGrpSpPr/>
          <p:nvPr userDrawn="1"/>
        </p:nvGrpSpPr>
        <p:grpSpPr>
          <a:xfrm>
            <a:off x="7999140" y="2408021"/>
            <a:ext cx="4742323" cy="4449979"/>
            <a:chOff x="6373946" y="668483"/>
            <a:chExt cx="4742323" cy="4449979"/>
          </a:xfrm>
          <a:solidFill>
            <a:schemeClr val="bg1">
              <a:lumMod val="95000"/>
              <a:alpha val="65000"/>
            </a:schemeClr>
          </a:solidFill>
        </p:grpSpPr>
        <p:sp>
          <p:nvSpPr>
            <p:cNvPr id="6" name="Pie 5">
              <a:extLst>
                <a:ext uri="{FF2B5EF4-FFF2-40B4-BE49-F238E27FC236}">
                  <a16:creationId xmlns:a16="http://schemas.microsoft.com/office/drawing/2014/main" id="{C67E3CB0-2CC8-78BE-B3E5-4D89AF234DAB}"/>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BB3811C2-79EA-7A73-B744-EB0828D5F222}"/>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43C4726E-6CBC-8492-F8A5-088B531CEF2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Oval 10">
              <a:extLst>
                <a:ext uri="{FF2B5EF4-FFF2-40B4-BE49-F238E27FC236}">
                  <a16:creationId xmlns:a16="http://schemas.microsoft.com/office/drawing/2014/main" id="{49E60E02-ADBD-2F23-42F0-ED4E5F1025E7}"/>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1E391FDD-F703-A67F-3E43-D82540BFE6D2}"/>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A2C03789-B8BB-94FA-BE60-08CAEEBA0FE6}"/>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CA9A4EC-A128-20C8-2BB8-AA064EFD833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81C59904-3DDF-5396-C1D0-5A33A8F250FE}"/>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1F20B554-948B-F9D4-E961-8EAFB2D018A4}"/>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22017EDD-DDA8-B442-3BF4-9340F86BEEC3}"/>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69D69275-60A4-1BD5-B9C8-34BEAE35242D}"/>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4E5B226A-529A-1452-BCA8-F2AFBE0567CC}"/>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216A086A-CC80-350B-9CE8-36B3511F1582}"/>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B197EBEC-D809-39B4-C633-2B6CB1009722}"/>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C7E2599C-4693-36BC-7E01-ADB628C10DCE}"/>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1007533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enu pleine page sans sous titre">
    <p:spTree>
      <p:nvGrpSpPr>
        <p:cNvPr id="1" name=""/>
        <p:cNvGrpSpPr/>
        <p:nvPr/>
      </p:nvGrpSpPr>
      <p:grpSpPr>
        <a:xfrm>
          <a:off x="0" y="0"/>
          <a:ext cx="0" cy="0"/>
          <a:chOff x="0" y="0"/>
          <a:chExt cx="0" cy="0"/>
        </a:xfrm>
      </p:grpSpPr>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1"/>
            </p:custDataLst>
          </p:nvPr>
        </p:nvSpPr>
        <p:spPr>
          <a:xfrm>
            <a:off x="554736" y="175171"/>
            <a:ext cx="11082528" cy="989512"/>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SlideLogoText">
            <a:extLst>
              <a:ext uri="{FF2B5EF4-FFF2-40B4-BE49-F238E27FC236}">
                <a16:creationId xmlns:a16="http://schemas.microsoft.com/office/drawing/2014/main" id="{2F29CC78-52FA-48EA-D067-C377DB992CA4}"/>
              </a:ext>
            </a:extLst>
          </p:cNvPr>
          <p:cNvSpPr txBox="1"/>
          <p:nvPr userDrawn="1">
            <p:custDataLst>
              <p:tags r:id="rId3"/>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6" name="Slide Number">
            <a:extLst>
              <a:ext uri="{FF2B5EF4-FFF2-40B4-BE49-F238E27FC236}">
                <a16:creationId xmlns:a16="http://schemas.microsoft.com/office/drawing/2014/main" id="{1086A379-29CB-2EC4-091A-4BB5FFB9246E}"/>
              </a:ext>
            </a:extLst>
          </p:cNvPr>
          <p:cNvSpPr>
            <a:spLocks noChangeArrowheads="1"/>
          </p:cNvSpPr>
          <p:nvPr userDrawn="1">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7" name="Image 6">
            <a:extLst>
              <a:ext uri="{FF2B5EF4-FFF2-40B4-BE49-F238E27FC236}">
                <a16:creationId xmlns:a16="http://schemas.microsoft.com/office/drawing/2014/main" id="{8B3DE813-5EF7-000B-44F8-D370260C99F1}"/>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grpSp>
        <p:nvGrpSpPr>
          <p:cNvPr id="3" name="Group 2">
            <a:extLst>
              <a:ext uri="{FF2B5EF4-FFF2-40B4-BE49-F238E27FC236}">
                <a16:creationId xmlns:a16="http://schemas.microsoft.com/office/drawing/2014/main" id="{996691E3-09B6-CF75-50AA-862A830464A4}"/>
              </a:ext>
            </a:extLst>
          </p:cNvPr>
          <p:cNvGrpSpPr/>
          <p:nvPr userDrawn="1"/>
        </p:nvGrpSpPr>
        <p:grpSpPr>
          <a:xfrm>
            <a:off x="7999140" y="3893439"/>
            <a:ext cx="4201035" cy="2964561"/>
            <a:chOff x="6373946" y="2153901"/>
            <a:chExt cx="4201035" cy="2964561"/>
          </a:xfrm>
          <a:solidFill>
            <a:schemeClr val="bg1">
              <a:lumMod val="95000"/>
              <a:alpha val="65000"/>
            </a:schemeClr>
          </a:solidFill>
        </p:grpSpPr>
        <p:sp>
          <p:nvSpPr>
            <p:cNvPr id="5" name="Oval 4">
              <a:extLst>
                <a:ext uri="{FF2B5EF4-FFF2-40B4-BE49-F238E27FC236}">
                  <a16:creationId xmlns:a16="http://schemas.microsoft.com/office/drawing/2014/main" id="{2FCBB959-ABE2-C11F-7F34-F3C4D7053957}"/>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80133C7F-C736-1717-421A-7C0DFEC64600}"/>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7FCBDD76-5F74-AAD9-A996-F2328BEDD57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Pie 7">
              <a:extLst>
                <a:ext uri="{FF2B5EF4-FFF2-40B4-BE49-F238E27FC236}">
                  <a16:creationId xmlns:a16="http://schemas.microsoft.com/office/drawing/2014/main" id="{B799E012-B563-BC51-A99B-64C7BFA80698}"/>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Oval 8">
              <a:extLst>
                <a:ext uri="{FF2B5EF4-FFF2-40B4-BE49-F238E27FC236}">
                  <a16:creationId xmlns:a16="http://schemas.microsoft.com/office/drawing/2014/main" id="{15F1AAEE-344F-22AA-781A-D897693F5D2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B54B0D14-980E-C966-8D24-4F104883145A}"/>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BD396A52-65DA-EE95-57BA-DBC492B8ABA0}"/>
                </a:ext>
              </a:extLst>
            </p:cNvPr>
            <p:cNvSpPr/>
            <p:nvPr/>
          </p:nvSpPr>
          <p:spPr>
            <a:xfrm rot="16200000">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Pie 14">
              <a:extLst>
                <a:ext uri="{FF2B5EF4-FFF2-40B4-BE49-F238E27FC236}">
                  <a16:creationId xmlns:a16="http://schemas.microsoft.com/office/drawing/2014/main" id="{115581C9-7DA9-CE90-CB29-34A547F416DC}"/>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Oval 18">
              <a:extLst>
                <a:ext uri="{FF2B5EF4-FFF2-40B4-BE49-F238E27FC236}">
                  <a16:creationId xmlns:a16="http://schemas.microsoft.com/office/drawing/2014/main" id="{E2BE0F35-F301-5D69-15F2-04BC8C5A6ACA}"/>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AF99A79C-7940-FC25-8984-940842462DD0}"/>
                </a:ext>
              </a:extLst>
            </p:cNvPr>
            <p:cNvSpPr/>
            <p:nvPr userDrawn="1"/>
          </p:nvSpPr>
          <p:spPr>
            <a:xfrm>
              <a:off x="9957895" y="21539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ie 20">
              <a:extLst>
                <a:ext uri="{FF2B5EF4-FFF2-40B4-BE49-F238E27FC236}">
                  <a16:creationId xmlns:a16="http://schemas.microsoft.com/office/drawing/2014/main" id="{D233D8F6-29E7-013A-0271-1D99525E49AD}"/>
                </a:ext>
              </a:extLst>
            </p:cNvPr>
            <p:cNvSpPr/>
            <p:nvPr userDrawn="1"/>
          </p:nvSpPr>
          <p:spPr>
            <a:xfrm>
              <a:off x="9384839" y="27590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CBC9F277-CA71-E6E7-DA87-662E7FE6359B}"/>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4265234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u titre, sous-titre + image 50/50">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1125151"/>
            <a:ext cx="4944691"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911982"/>
            <a:ext cx="494469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6448734" y="1103720"/>
            <a:ext cx="4629732" cy="4650559"/>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6BA1997C-9A93-AE55-769A-CC038DCBFD61}"/>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B211D01-D8CC-1E07-A568-1B7F3C7D8A75}"/>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2AE525AC-5B90-46BA-4F1A-B096546CA8C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DE54B198-4CC8-2554-3C8D-D2A540813FAB}"/>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59BC4992-71C3-5B1B-7C33-681618CEF09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8EFDF2B1-DCC2-A508-43FA-205CD1893115}"/>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59865344-E4C5-FC08-1CB0-469214D1F7E2}"/>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F8313BC1-C346-2447-186B-CEBDB41CAA63}"/>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7101949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u 2 3/4 left">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741680"/>
            <a:ext cx="7552944"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528511"/>
            <a:ext cx="7552944"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8854143" y="741680"/>
            <a:ext cx="2701265" cy="5374640"/>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2FBCD42F-7C62-8305-EF28-9E8841C325EF}"/>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99E33DA-B183-BD1F-3463-7EDB38F9831A}"/>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D8E00F0-F474-D742-7DEF-64FE88E4C75C}"/>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821E6D0-CC83-B538-4306-0BBEC0A3A188}"/>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AA371A3C-2E1C-5BFD-6AEC-B733F6F0BDC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393CE362-5E89-8668-328B-4DC9A341879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17C26FC8-188A-27CD-9444-808F9D439D0F}"/>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8C9A2D82-8479-FDDD-63FE-6DF7F28365A9}"/>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1209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20818"/>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82320" y="3271520"/>
            <a:ext cx="154160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1.</a:t>
            </a:r>
          </a:p>
        </p:txBody>
      </p:sp>
      <p:grpSp>
        <p:nvGrpSpPr>
          <p:cNvPr id="20" name="Group 19">
            <a:extLst>
              <a:ext uri="{FF2B5EF4-FFF2-40B4-BE49-F238E27FC236}">
                <a16:creationId xmlns:a16="http://schemas.microsoft.com/office/drawing/2014/main" id="{6C5DC5D1-F58C-6A4C-55BE-75B661FFA9CF}"/>
              </a:ext>
            </a:extLst>
          </p:cNvPr>
          <p:cNvGrpSpPr/>
          <p:nvPr userDrawn="1"/>
        </p:nvGrpSpPr>
        <p:grpSpPr>
          <a:xfrm>
            <a:off x="-198008" y="-233340"/>
            <a:ext cx="4550101" cy="6293711"/>
            <a:chOff x="3965062" y="3368889"/>
            <a:chExt cx="4716179" cy="6523428"/>
          </a:xfrm>
          <a:solidFill>
            <a:schemeClr val="bg1">
              <a:alpha val="25000"/>
            </a:schemeClr>
          </a:solidFill>
        </p:grpSpPr>
        <p:sp>
          <p:nvSpPr>
            <p:cNvPr id="22" name="Pie 21">
              <a:extLst>
                <a:ext uri="{FF2B5EF4-FFF2-40B4-BE49-F238E27FC236}">
                  <a16:creationId xmlns:a16="http://schemas.microsoft.com/office/drawing/2014/main" id="{7F3EF891-6CF7-4D81-9944-A0CE08DDD70B}"/>
                </a:ext>
              </a:extLst>
            </p:cNvPr>
            <p:cNvSpPr/>
            <p:nvPr/>
          </p:nvSpPr>
          <p:spPr>
            <a:xfrm>
              <a:off x="4531377"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Oval 23">
              <a:extLst>
                <a:ext uri="{FF2B5EF4-FFF2-40B4-BE49-F238E27FC236}">
                  <a16:creationId xmlns:a16="http://schemas.microsoft.com/office/drawing/2014/main" id="{50CBC378-BDEE-0175-29A1-63BA70E7324E}"/>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Pie 26">
              <a:extLst>
                <a:ext uri="{FF2B5EF4-FFF2-40B4-BE49-F238E27FC236}">
                  <a16:creationId xmlns:a16="http://schemas.microsoft.com/office/drawing/2014/main" id="{AA10D5F7-5A06-1BB8-370B-DD821B60DE95}"/>
                </a:ext>
              </a:extLst>
            </p:cNvPr>
            <p:cNvSpPr/>
            <p:nvPr userDrawn="1"/>
          </p:nvSpPr>
          <p:spPr>
            <a:xfrm>
              <a:off x="6881479"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480D9C31-4795-8AD7-E38B-E548327B397B}"/>
                </a:ext>
              </a:extLst>
            </p:cNvPr>
            <p:cNvSpPr/>
            <p:nvPr userDrawn="1"/>
          </p:nvSpPr>
          <p:spPr>
            <a:xfrm>
              <a:off x="4543014" y="513749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D508B951-FC76-9680-A69E-14E62BCE937F}"/>
                </a:ext>
              </a:extLst>
            </p:cNvPr>
            <p:cNvSpPr/>
            <p:nvPr userDrawn="1"/>
          </p:nvSpPr>
          <p:spPr>
            <a:xfrm rot="5400000">
              <a:off x="4591618" y="394829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0345D8A3-5193-C783-3618-1023EE47BC8E}"/>
                </a:ext>
              </a:extLst>
            </p:cNvPr>
            <p:cNvSpPr/>
            <p:nvPr userDrawn="1"/>
          </p:nvSpPr>
          <p:spPr>
            <a:xfrm>
              <a:off x="8072331"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403D72B6-A353-41AF-F66A-073F0136F35B}"/>
                </a:ext>
              </a:extLst>
            </p:cNvPr>
            <p:cNvSpPr/>
            <p:nvPr userDrawn="1"/>
          </p:nvSpPr>
          <p:spPr>
            <a:xfrm>
              <a:off x="7484482" y="573188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Pie 44">
              <a:extLst>
                <a:ext uri="{FF2B5EF4-FFF2-40B4-BE49-F238E27FC236}">
                  <a16:creationId xmlns:a16="http://schemas.microsoft.com/office/drawing/2014/main" id="{5A1DEF26-C83F-A493-3A6C-2C25E5F8B0D6}"/>
                </a:ext>
              </a:extLst>
            </p:cNvPr>
            <p:cNvSpPr/>
            <p:nvPr userDrawn="1"/>
          </p:nvSpPr>
          <p:spPr>
            <a:xfrm rot="10800000">
              <a:off x="3983946" y="8738032"/>
              <a:ext cx="1154288" cy="1154285"/>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DFAC4006-A35E-B1ED-BD1D-A52421C6B1D8}"/>
                </a:ext>
              </a:extLst>
            </p:cNvPr>
            <p:cNvSpPr/>
            <p:nvPr userDrawn="1"/>
          </p:nvSpPr>
          <p:spPr>
            <a:xfrm>
              <a:off x="5108521" y="4529836"/>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40525A24-678A-E840-5C6C-9DB053DD69C9}"/>
                </a:ext>
              </a:extLst>
            </p:cNvPr>
            <p:cNvSpPr/>
            <p:nvPr userDrawn="1"/>
          </p:nvSpPr>
          <p:spPr>
            <a:xfrm>
              <a:off x="6308269"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6DFEA575-EA4E-2F36-6601-273C89649C23}"/>
                </a:ext>
              </a:extLst>
            </p:cNvPr>
            <p:cNvSpPr/>
            <p:nvPr userDrawn="1"/>
          </p:nvSpPr>
          <p:spPr>
            <a:xfrm>
              <a:off x="5140113"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extLst>
                <a:ext uri="{FF2B5EF4-FFF2-40B4-BE49-F238E27FC236}">
                  <a16:creationId xmlns:a16="http://schemas.microsoft.com/office/drawing/2014/main" id="{E2E5D3C3-14DC-0C8F-E26C-FFA9BC773410}"/>
                </a:ext>
              </a:extLst>
            </p:cNvPr>
            <p:cNvSpPr/>
            <p:nvPr userDrawn="1"/>
          </p:nvSpPr>
          <p:spPr>
            <a:xfrm>
              <a:off x="4529324"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16D64AFC-F76E-FBA8-06DD-1A1BB5402C2D}"/>
                </a:ext>
              </a:extLst>
            </p:cNvPr>
            <p:cNvSpPr/>
            <p:nvPr userDrawn="1"/>
          </p:nvSpPr>
          <p:spPr>
            <a:xfrm>
              <a:off x="5140113" y="811032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47059E14-7F5D-57F9-2F00-22A18170BF2E}"/>
                </a:ext>
              </a:extLst>
            </p:cNvPr>
            <p:cNvSpPr/>
            <p:nvPr userDrawn="1"/>
          </p:nvSpPr>
          <p:spPr>
            <a:xfrm>
              <a:off x="6898763" y="8131381"/>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Pie 52">
              <a:extLst>
                <a:ext uri="{FF2B5EF4-FFF2-40B4-BE49-F238E27FC236}">
                  <a16:creationId xmlns:a16="http://schemas.microsoft.com/office/drawing/2014/main" id="{5BF4C4DA-BC26-4899-CC68-2204E758DCB1}"/>
                </a:ext>
              </a:extLst>
            </p:cNvPr>
            <p:cNvSpPr/>
            <p:nvPr userDrawn="1"/>
          </p:nvSpPr>
          <p:spPr>
            <a:xfrm rot="10800000">
              <a:off x="3965062"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Pie 53">
              <a:extLst>
                <a:ext uri="{FF2B5EF4-FFF2-40B4-BE49-F238E27FC236}">
                  <a16:creationId xmlns:a16="http://schemas.microsoft.com/office/drawing/2014/main" id="{D2927FB6-9029-9A4F-99C7-EAF02E57B4EA}"/>
                </a:ext>
              </a:extLst>
            </p:cNvPr>
            <p:cNvSpPr/>
            <p:nvPr userDrawn="1"/>
          </p:nvSpPr>
          <p:spPr>
            <a:xfrm rot="10800000">
              <a:off x="4575851"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Pie 54">
              <a:extLst>
                <a:ext uri="{FF2B5EF4-FFF2-40B4-BE49-F238E27FC236}">
                  <a16:creationId xmlns:a16="http://schemas.microsoft.com/office/drawing/2014/main" id="{FFEE47A1-E555-D7B5-A085-B8A425782475}"/>
                </a:ext>
              </a:extLst>
            </p:cNvPr>
            <p:cNvSpPr/>
            <p:nvPr userDrawn="1"/>
          </p:nvSpPr>
          <p:spPr>
            <a:xfrm rot="10800000">
              <a:off x="4544259"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6" name="Pie 55">
              <a:extLst>
                <a:ext uri="{FF2B5EF4-FFF2-40B4-BE49-F238E27FC236}">
                  <a16:creationId xmlns:a16="http://schemas.microsoft.com/office/drawing/2014/main" id="{ACA444D4-6197-21D5-CC65-5C967D0B3357}"/>
                </a:ext>
              </a:extLst>
            </p:cNvPr>
            <p:cNvSpPr/>
            <p:nvPr userDrawn="1"/>
          </p:nvSpPr>
          <p:spPr>
            <a:xfrm rot="10800000">
              <a:off x="5133985"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7" name="Pie 56">
              <a:extLst>
                <a:ext uri="{FF2B5EF4-FFF2-40B4-BE49-F238E27FC236}">
                  <a16:creationId xmlns:a16="http://schemas.microsoft.com/office/drawing/2014/main" id="{B880878E-8C83-0F12-6B17-86C937F17655}"/>
                </a:ext>
              </a:extLst>
            </p:cNvPr>
            <p:cNvSpPr/>
            <p:nvPr userDrawn="1"/>
          </p:nvSpPr>
          <p:spPr>
            <a:xfrm rot="10800000">
              <a:off x="6302909" y="454021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8" name="Pie 57">
              <a:extLst>
                <a:ext uri="{FF2B5EF4-FFF2-40B4-BE49-F238E27FC236}">
                  <a16:creationId xmlns:a16="http://schemas.microsoft.com/office/drawing/2014/main" id="{0CBDF4E2-590F-60E9-2731-172D6F3BE830}"/>
                </a:ext>
              </a:extLst>
            </p:cNvPr>
            <p:cNvSpPr/>
            <p:nvPr userDrawn="1"/>
          </p:nvSpPr>
          <p:spPr>
            <a:xfrm rot="10800000">
              <a:off x="6882105" y="455074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9" name="Pie 58">
              <a:extLst>
                <a:ext uri="{FF2B5EF4-FFF2-40B4-BE49-F238E27FC236}">
                  <a16:creationId xmlns:a16="http://schemas.microsoft.com/office/drawing/2014/main" id="{A7D07CFB-434D-C65E-A965-6B0424FE10F8}"/>
                </a:ext>
              </a:extLst>
            </p:cNvPr>
            <p:cNvSpPr/>
            <p:nvPr userDrawn="1"/>
          </p:nvSpPr>
          <p:spPr>
            <a:xfrm rot="5400000">
              <a:off x="6350271" y="39482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0" name="Pie 59">
              <a:extLst>
                <a:ext uri="{FF2B5EF4-FFF2-40B4-BE49-F238E27FC236}">
                  <a16:creationId xmlns:a16="http://schemas.microsoft.com/office/drawing/2014/main" id="{48C9CBAC-51F6-E729-88D0-A30ECF144874}"/>
                </a:ext>
              </a:extLst>
            </p:cNvPr>
            <p:cNvSpPr/>
            <p:nvPr userDrawn="1"/>
          </p:nvSpPr>
          <p:spPr>
            <a:xfrm rot="5400000">
              <a:off x="5139002" y="455908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1" name="Pie 60">
              <a:extLst>
                <a:ext uri="{FF2B5EF4-FFF2-40B4-BE49-F238E27FC236}">
                  <a16:creationId xmlns:a16="http://schemas.microsoft.com/office/drawing/2014/main" id="{EF02D5F5-8BD1-55C2-AB8E-4D4731894C18}"/>
                </a:ext>
              </a:extLst>
            </p:cNvPr>
            <p:cNvSpPr/>
            <p:nvPr userDrawn="1"/>
          </p:nvSpPr>
          <p:spPr>
            <a:xfrm rot="5400000">
              <a:off x="5718199" y="45380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2" name="Pie 61">
              <a:extLst>
                <a:ext uri="{FF2B5EF4-FFF2-40B4-BE49-F238E27FC236}">
                  <a16:creationId xmlns:a16="http://schemas.microsoft.com/office/drawing/2014/main" id="{7180F2DD-CAB7-8574-A6CD-CED19C4713AB}"/>
                </a:ext>
              </a:extLst>
            </p:cNvPr>
            <p:cNvSpPr/>
            <p:nvPr userDrawn="1"/>
          </p:nvSpPr>
          <p:spPr>
            <a:xfrm rot="5400000">
              <a:off x="7455789" y="453802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3" name="Pie 62">
              <a:extLst>
                <a:ext uri="{FF2B5EF4-FFF2-40B4-BE49-F238E27FC236}">
                  <a16:creationId xmlns:a16="http://schemas.microsoft.com/office/drawing/2014/main" id="{D736D0AC-3640-F8C9-B958-517A583519A8}"/>
                </a:ext>
              </a:extLst>
            </p:cNvPr>
            <p:cNvSpPr/>
            <p:nvPr userDrawn="1"/>
          </p:nvSpPr>
          <p:spPr>
            <a:xfrm rot="5400000">
              <a:off x="5731859" y="630720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314BC18F-C5DC-3092-1C71-3F97C8E18EF2}"/>
                </a:ext>
              </a:extLst>
            </p:cNvPr>
            <p:cNvSpPr/>
            <p:nvPr userDrawn="1"/>
          </p:nvSpPr>
          <p:spPr>
            <a:xfrm rot="10800000">
              <a:off x="5723713" y="514693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Pie 64">
              <a:extLst>
                <a:ext uri="{FF2B5EF4-FFF2-40B4-BE49-F238E27FC236}">
                  <a16:creationId xmlns:a16="http://schemas.microsoft.com/office/drawing/2014/main" id="{D37609B3-2D1C-7A90-C3BB-5BBDF41B5C30}"/>
                </a:ext>
              </a:extLst>
            </p:cNvPr>
            <p:cNvSpPr/>
            <p:nvPr userDrawn="1"/>
          </p:nvSpPr>
          <p:spPr>
            <a:xfrm>
              <a:off x="5723256" y="63072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6" name="Pie 65">
              <a:extLst>
                <a:ext uri="{FF2B5EF4-FFF2-40B4-BE49-F238E27FC236}">
                  <a16:creationId xmlns:a16="http://schemas.microsoft.com/office/drawing/2014/main" id="{57A3A34A-5A1C-CA1C-9BC1-A6836B4B324C}"/>
                </a:ext>
              </a:extLst>
            </p:cNvPr>
            <p:cNvSpPr/>
            <p:nvPr userDrawn="1"/>
          </p:nvSpPr>
          <p:spPr>
            <a:xfrm rot="10800000">
              <a:off x="693999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C475729A-43FD-804F-D3B4-AC53CA8B3FE8}"/>
                </a:ext>
              </a:extLst>
            </p:cNvPr>
            <p:cNvSpPr/>
            <p:nvPr userDrawn="1"/>
          </p:nvSpPr>
          <p:spPr>
            <a:xfrm rot="10800000">
              <a:off x="518134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Pie 67">
              <a:extLst>
                <a:ext uri="{FF2B5EF4-FFF2-40B4-BE49-F238E27FC236}">
                  <a16:creationId xmlns:a16="http://schemas.microsoft.com/office/drawing/2014/main" id="{1BE29840-371D-5DD7-072F-EEDA796493A6}"/>
                </a:ext>
              </a:extLst>
            </p:cNvPr>
            <p:cNvSpPr/>
            <p:nvPr userDrawn="1"/>
          </p:nvSpPr>
          <p:spPr>
            <a:xfrm rot="10800000">
              <a:off x="4580401" y="6361623"/>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9" name="Pie 68">
              <a:extLst>
                <a:ext uri="{FF2B5EF4-FFF2-40B4-BE49-F238E27FC236}">
                  <a16:creationId xmlns:a16="http://schemas.microsoft.com/office/drawing/2014/main" id="{9D884E7C-7F06-D4CA-A58C-F6B4114504EC}"/>
                </a:ext>
              </a:extLst>
            </p:cNvPr>
            <p:cNvSpPr/>
            <p:nvPr userDrawn="1"/>
          </p:nvSpPr>
          <p:spPr>
            <a:xfrm rot="5400000">
              <a:off x="3970927" y="692884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Pie 69">
              <a:extLst>
                <a:ext uri="{FF2B5EF4-FFF2-40B4-BE49-F238E27FC236}">
                  <a16:creationId xmlns:a16="http://schemas.microsoft.com/office/drawing/2014/main" id="{E9C93EA2-4948-A198-650A-92822DF143EA}"/>
                </a:ext>
              </a:extLst>
            </p:cNvPr>
            <p:cNvSpPr/>
            <p:nvPr userDrawn="1"/>
          </p:nvSpPr>
          <p:spPr>
            <a:xfrm rot="5400000">
              <a:off x="3970927" y="81082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1" name="Pie 70">
              <a:extLst>
                <a:ext uri="{FF2B5EF4-FFF2-40B4-BE49-F238E27FC236}">
                  <a16:creationId xmlns:a16="http://schemas.microsoft.com/office/drawing/2014/main" id="{F0D83DC0-A5DF-E1F0-C1E9-78946752CD20}"/>
                </a:ext>
              </a:extLst>
            </p:cNvPr>
            <p:cNvSpPr/>
            <p:nvPr userDrawn="1"/>
          </p:nvSpPr>
          <p:spPr>
            <a:xfrm rot="5400000">
              <a:off x="4581385" y="751857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1EB929F7-9E96-2017-BFC0-094FDADB1D0E}"/>
                </a:ext>
              </a:extLst>
            </p:cNvPr>
            <p:cNvSpPr/>
            <p:nvPr userDrawn="1"/>
          </p:nvSpPr>
          <p:spPr>
            <a:xfrm rot="10800000">
              <a:off x="4549792" y="8152105"/>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6F958ADD-4251-93DF-A4AB-9B2CE894DBDA}"/>
                </a:ext>
              </a:extLst>
            </p:cNvPr>
            <p:cNvSpPr/>
            <p:nvPr userDrawn="1"/>
          </p:nvSpPr>
          <p:spPr>
            <a:xfrm>
              <a:off x="4553545" y="87285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9202385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ontenu 3/4 oran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FFAF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38773" y="2622928"/>
            <a:ext cx="5099815" cy="2733117"/>
            <a:chOff x="4610036" y="1603601"/>
            <a:chExt cx="6558497" cy="3514861"/>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84839"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5784561"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5784561" y="33168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6"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224139" y="1607376"/>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068660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ntenu 3/4 rou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135754" y="1292149"/>
            <a:ext cx="5099816" cy="3139156"/>
            <a:chOff x="4610035" y="1603601"/>
            <a:chExt cx="6558498" cy="403703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0800000">
              <a:off x="8827433" y="33131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rot="16200000">
              <a:off x="10014246" y="3310755"/>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6" y="392451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651800" y="221980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651800" y="220544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8148779" y="1607377"/>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Pie 49">
              <a:extLst>
                <a:ext uri="{FF2B5EF4-FFF2-40B4-BE49-F238E27FC236}">
                  <a16:creationId xmlns:a16="http://schemas.microsoft.com/office/drawing/2014/main" id="{DB64F1B2-B0E0-9E3F-480E-CA472B4E9434}"/>
                </a:ext>
              </a:extLst>
            </p:cNvPr>
            <p:cNvSpPr/>
            <p:nvPr userDrawn="1"/>
          </p:nvSpPr>
          <p:spPr>
            <a:xfrm>
              <a:off x="8828749" y="448635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9484802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Contenu 3/4 bleu">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169732" y="2703411"/>
            <a:ext cx="4552623" cy="3161575"/>
            <a:chOff x="5300674" y="1025998"/>
            <a:chExt cx="5854793" cy="4065870"/>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773849" y="10259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7075778" y="167276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6466867" y="224473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75838" y="166306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5901914" y="160737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1" y="159146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222396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379153" y="161885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01180"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rot="16200000">
              <a:off x="9355863" y="159338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7667530"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079559"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79559" y="28421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891600" y="230479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480202" y="287453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300674" y="160737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75390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Contenu 3/4 bleu">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 name="Group 1">
            <a:extLst>
              <a:ext uri="{FF2B5EF4-FFF2-40B4-BE49-F238E27FC236}">
                <a16:creationId xmlns:a16="http://schemas.microsoft.com/office/drawing/2014/main" id="{2DC78325-6133-27A4-C851-EFCA2F9E4799}"/>
              </a:ext>
            </a:extLst>
          </p:cNvPr>
          <p:cNvGrpSpPr/>
          <p:nvPr userDrawn="1"/>
        </p:nvGrpSpPr>
        <p:grpSpPr>
          <a:xfrm>
            <a:off x="864248" y="311446"/>
            <a:ext cx="1871051" cy="2738001"/>
            <a:chOff x="1304959" y="3822508"/>
            <a:chExt cx="1871051" cy="2738001"/>
          </a:xfrm>
        </p:grpSpPr>
        <p:sp>
          <p:nvSpPr>
            <p:cNvPr id="29" name="Pie 28">
              <a:extLst>
                <a:ext uri="{FF2B5EF4-FFF2-40B4-BE49-F238E27FC236}">
                  <a16:creationId xmlns:a16="http://schemas.microsoft.com/office/drawing/2014/main" id="{C9ABBCF0-16EF-C581-E333-AB66AFBD2BD5}"/>
                </a:ext>
              </a:extLst>
            </p:cNvPr>
            <p:cNvSpPr/>
            <p:nvPr/>
          </p:nvSpPr>
          <p:spPr>
            <a:xfrm rot="10800000">
              <a:off x="1368173" y="4282648"/>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rot="16200000">
              <a:off x="1812933" y="5180209"/>
              <a:ext cx="473482" cy="4734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extLst>
                <a:ext uri="{FF2B5EF4-FFF2-40B4-BE49-F238E27FC236}">
                  <a16:creationId xmlns:a16="http://schemas.microsoft.com/office/drawing/2014/main" id="{63CE5FD0-EBA8-C408-3FE9-5945C3675553}"/>
                </a:ext>
              </a:extLst>
            </p:cNvPr>
            <p:cNvSpPr/>
            <p:nvPr userDrawn="1"/>
          </p:nvSpPr>
          <p:spPr>
            <a:xfrm rot="16200000">
              <a:off x="1317329" y="5619510"/>
              <a:ext cx="473482" cy="4734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rot="16200000">
              <a:off x="1304960" y="4270520"/>
              <a:ext cx="473482" cy="4734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rot="16200000">
              <a:off x="2278449" y="3822508"/>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rot="16200000">
              <a:off x="2278449" y="4279708"/>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0800000">
              <a:off x="2277441" y="4279708"/>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0800000">
              <a:off x="1859630" y="5203451"/>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rot="16200000">
              <a:off x="2302657" y="5169839"/>
              <a:ext cx="473483" cy="4734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rot="16200000">
              <a:off x="1317328" y="6087027"/>
              <a:ext cx="473483" cy="4734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0105360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2_Contenu 3/4 turquois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08437" y="2207449"/>
            <a:ext cx="5063326" cy="3620888"/>
            <a:chOff x="4656961" y="2174381"/>
            <a:chExt cx="6511572" cy="465655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5" y="2174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5197363" y="454625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8247967" y="5089420"/>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1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10005013"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4656961"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38219" y="515517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7027593" y="39332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373847" y="512340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5759747" y="565942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9376665" y="50813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349835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4475018"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6" y="2884200"/>
            <a:ext cx="3476937"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502664"/>
            <a:ext cx="2961515" cy="2355336"/>
            <a:chOff x="7613466" y="2763126"/>
            <a:chExt cx="2961515" cy="235533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937581"/>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rot="16200000">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230552" y="390581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384839" y="276312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6732383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u 1/4 - 3/4">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3220720" cy="6858000"/>
          </a:xfrm>
          <a:prstGeom prst="round1Rect">
            <a:avLst>
              <a:gd name="adj" fmla="val 11713"/>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7" y="2884200"/>
            <a:ext cx="2188464"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492504"/>
            <a:ext cx="3510978" cy="2365496"/>
            <a:chOff x="7613466" y="2752966"/>
            <a:chExt cx="3510978" cy="236549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819370"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275296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rot="16200000">
              <a:off x="8222377" y="3947385"/>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1745259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u02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flipH="1">
            <a:off x="7731212" y="0"/>
            <a:ext cx="4475019"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11" name="Group 10">
            <a:extLst>
              <a:ext uri="{FF2B5EF4-FFF2-40B4-BE49-F238E27FC236}">
                <a16:creationId xmlns:a16="http://schemas.microsoft.com/office/drawing/2014/main" id="{86E500A6-8944-AD7B-9286-BABC348DBD77}"/>
              </a:ext>
            </a:extLst>
          </p:cNvPr>
          <p:cNvGrpSpPr/>
          <p:nvPr/>
        </p:nvGrpSpPr>
        <p:grpSpPr>
          <a:xfrm rot="10800000">
            <a:off x="-564921" y="3931336"/>
            <a:ext cx="2906746" cy="3491087"/>
            <a:chOff x="8222377" y="3356943"/>
            <a:chExt cx="2906746" cy="3491087"/>
          </a:xfrm>
        </p:grpSpPr>
        <p:sp>
          <p:nvSpPr>
            <p:cNvPr id="14" name="Oval 13">
              <a:extLst>
                <a:ext uri="{FF2B5EF4-FFF2-40B4-BE49-F238E27FC236}">
                  <a16:creationId xmlns:a16="http://schemas.microsoft.com/office/drawing/2014/main" id="{B3C2AD4D-A32B-59F2-A7BA-AF8C815047D3}"/>
                </a:ext>
              </a:extLst>
            </p:cNvPr>
            <p:cNvSpPr/>
            <p:nvPr/>
          </p:nvSpPr>
          <p:spPr>
            <a:xfrm>
              <a:off x="9966070" y="5664443"/>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8795432"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9975822" y="392951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5088739"/>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a:off x="9394595"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Pie 2">
              <a:extLst>
                <a:ext uri="{FF2B5EF4-FFF2-40B4-BE49-F238E27FC236}">
                  <a16:creationId xmlns:a16="http://schemas.microsoft.com/office/drawing/2014/main" id="{E72F4A53-436B-5FE0-8138-63B8AEA282FB}"/>
                </a:ext>
              </a:extLst>
            </p:cNvPr>
            <p:cNvSpPr/>
            <p:nvPr userDrawn="1"/>
          </p:nvSpPr>
          <p:spPr>
            <a:xfrm rot="16200000">
              <a:off x="9384830"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14E69251-7F15-806F-F8E9-A050503A667E}"/>
                </a:ext>
              </a:extLst>
            </p:cNvPr>
            <p:cNvSpPr/>
            <p:nvPr userDrawn="1"/>
          </p:nvSpPr>
          <p:spPr>
            <a:xfrm rot="16200000">
              <a:off x="9974836" y="56937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59D7AF07-C9CC-EA47-0FFE-F40E0E136BA7}"/>
                </a:ext>
              </a:extLst>
            </p:cNvPr>
            <p:cNvSpPr/>
            <p:nvPr userDrawn="1"/>
          </p:nvSpPr>
          <p:spPr>
            <a:xfrm rot="16200000">
              <a:off x="8816596" y="5082366"/>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8" name="2. Slide Title">
            <a:extLst>
              <a:ext uri="{FF2B5EF4-FFF2-40B4-BE49-F238E27FC236}">
                <a16:creationId xmlns:a16="http://schemas.microsoft.com/office/drawing/2014/main" id="{BA672F80-2B89-6052-3425-6D3E8598DB9C}"/>
              </a:ext>
            </a:extLst>
          </p:cNvPr>
          <p:cNvSpPr>
            <a:spLocks noGrp="1"/>
          </p:cNvSpPr>
          <p:nvPr>
            <p:ph type="title"/>
            <p:custDataLst>
              <p:tags r:id="rId3"/>
            </p:custDataLst>
          </p:nvPr>
        </p:nvSpPr>
        <p:spPr>
          <a:xfrm>
            <a:off x="554736" y="175171"/>
            <a:ext cx="6658864" cy="738721"/>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sp>
        <p:nvSpPr>
          <p:cNvPr id="9" name="SlideLogoText">
            <a:extLst>
              <a:ext uri="{FF2B5EF4-FFF2-40B4-BE49-F238E27FC236}">
                <a16:creationId xmlns:a16="http://schemas.microsoft.com/office/drawing/2014/main" id="{4BABAAD5-B510-EA77-F25C-3003D9D889DA}"/>
              </a:ext>
            </a:extLst>
          </p:cNvPr>
          <p:cNvSpPr txBox="1"/>
          <p:nvPr userDrawn="1">
            <p:custDataLst>
              <p:tags r:id="rId4"/>
            </p:custDataLst>
          </p:nvPr>
        </p:nvSpPr>
        <p:spPr>
          <a:xfrm>
            <a:off x="11448465" y="6498754"/>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pic>
        <p:nvPicPr>
          <p:cNvPr id="12" name="Image 6">
            <a:extLst>
              <a:ext uri="{FF2B5EF4-FFF2-40B4-BE49-F238E27FC236}">
                <a16:creationId xmlns:a16="http://schemas.microsoft.com/office/drawing/2014/main" id="{4175CD35-4B81-5AD7-3022-87BE7D27B657}"/>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13" name="Slide Number">
            <a:extLst>
              <a:ext uri="{FF2B5EF4-FFF2-40B4-BE49-F238E27FC236}">
                <a16:creationId xmlns:a16="http://schemas.microsoft.com/office/drawing/2014/main" id="{CFFA1F0E-421B-5E33-A57B-D118FD67869C}"/>
              </a:ext>
            </a:extLst>
          </p:cNvPr>
          <p:cNvSpPr>
            <a:spLocks noChangeArrowheads="1"/>
          </p:cNvSpPr>
          <p:nvPr userDrawn="1">
            <p:custDataLst>
              <p:tags r:id="rId5"/>
            </p:custDataLst>
          </p:nvPr>
        </p:nvSpPr>
        <p:spPr bwMode="black">
          <a:xfrm>
            <a:off x="11708490" y="6498127"/>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41592836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6"/>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4" name="Group 3">
            <a:extLst>
              <a:ext uri="{FF2B5EF4-FFF2-40B4-BE49-F238E27FC236}">
                <a16:creationId xmlns:a16="http://schemas.microsoft.com/office/drawing/2014/main" id="{9DFDCFFA-CC74-1274-3276-8D05074689D7}"/>
              </a:ext>
            </a:extLst>
          </p:cNvPr>
          <p:cNvGrpSpPr/>
          <p:nvPr userDrawn="1"/>
        </p:nvGrpSpPr>
        <p:grpSpPr>
          <a:xfrm>
            <a:off x="8019460" y="2418181"/>
            <a:ext cx="4742323" cy="4449979"/>
            <a:chOff x="6373946" y="668483"/>
            <a:chExt cx="4742323" cy="4449979"/>
          </a:xfrm>
          <a:solidFill>
            <a:schemeClr val="bg1">
              <a:lumMod val="95000"/>
              <a:alpha val="65000"/>
            </a:schemeClr>
          </a:solidFill>
        </p:grpSpPr>
        <p:sp>
          <p:nvSpPr>
            <p:cNvPr id="5" name="Pie 4">
              <a:extLst>
                <a:ext uri="{FF2B5EF4-FFF2-40B4-BE49-F238E27FC236}">
                  <a16:creationId xmlns:a16="http://schemas.microsoft.com/office/drawing/2014/main" id="{5E3C4F15-F556-00BF-47FF-22ADA874437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BFCA121B-8640-83F0-D6D8-E995D7E408BA}"/>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13457D99-4299-A0AD-48AE-72C4CEC78E2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Oval 12">
              <a:extLst>
                <a:ext uri="{FF2B5EF4-FFF2-40B4-BE49-F238E27FC236}">
                  <a16:creationId xmlns:a16="http://schemas.microsoft.com/office/drawing/2014/main" id="{763A6943-DB87-8F8C-BF7E-D553A313998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DF198A8-3F13-0877-783F-0D7673B11508}"/>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750F01D7-6E64-0B18-3F11-F2D50D170BB4}"/>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54DAFBA-A717-3760-4768-610313E793E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380F2AE3-E597-CE84-3995-877B5CDE1D1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C1DFFB60-7595-564C-AA0B-616F5C2702C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C6AD460C-085A-72CB-DA1A-A1A308360EB2}"/>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7FDB65AF-73FE-B7A1-E389-A465A83E35D7}"/>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AE714151-C540-2BA1-3152-C951DC104232}"/>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5DEE2B99-DC36-6F6F-FC10-906A9823A6B7}"/>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E0DAE3EE-C0DF-C476-6134-1CEDE6689635}"/>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ACD4D8D6-6B3A-CBB8-CBF4-35EC12C90446}"/>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904830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itation + visue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5. Source" hidden="1">
            <a:extLst>
              <a:ext uri="{FF2B5EF4-FFF2-40B4-BE49-F238E27FC236}">
                <a16:creationId xmlns:a16="http://schemas.microsoft.com/office/drawing/2014/main" id="{97195F4E-ECA7-41A9-AFF3-0C4DAD103DA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4" name="Group 3">
            <a:extLst>
              <a:ext uri="{FF2B5EF4-FFF2-40B4-BE49-F238E27FC236}">
                <a16:creationId xmlns:a16="http://schemas.microsoft.com/office/drawing/2014/main" id="{9DFDCFFA-CC74-1274-3276-8D05074689D7}"/>
              </a:ext>
            </a:extLst>
          </p:cNvPr>
          <p:cNvGrpSpPr/>
          <p:nvPr userDrawn="1"/>
        </p:nvGrpSpPr>
        <p:grpSpPr>
          <a:xfrm>
            <a:off x="8019460" y="2418181"/>
            <a:ext cx="4742323" cy="4449979"/>
            <a:chOff x="6373946" y="668483"/>
            <a:chExt cx="4742323" cy="4449979"/>
          </a:xfrm>
          <a:solidFill>
            <a:schemeClr val="bg1">
              <a:lumMod val="95000"/>
              <a:alpha val="65000"/>
            </a:schemeClr>
          </a:solidFill>
        </p:grpSpPr>
        <p:sp>
          <p:nvSpPr>
            <p:cNvPr id="5" name="Pie 4">
              <a:extLst>
                <a:ext uri="{FF2B5EF4-FFF2-40B4-BE49-F238E27FC236}">
                  <a16:creationId xmlns:a16="http://schemas.microsoft.com/office/drawing/2014/main" id="{5E3C4F15-F556-00BF-47FF-22ADA874437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BFCA121B-8640-83F0-D6D8-E995D7E408BA}"/>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13457D99-4299-A0AD-48AE-72C4CEC78E2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Oval 12">
              <a:extLst>
                <a:ext uri="{FF2B5EF4-FFF2-40B4-BE49-F238E27FC236}">
                  <a16:creationId xmlns:a16="http://schemas.microsoft.com/office/drawing/2014/main" id="{763A6943-DB87-8F8C-BF7E-D553A313998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DF198A8-3F13-0877-783F-0D7673B11508}"/>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750F01D7-6E64-0B18-3F11-F2D50D170BB4}"/>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54DAFBA-A717-3760-4768-610313E793E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380F2AE3-E597-CE84-3995-877B5CDE1D1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C1DFFB60-7595-564C-AA0B-616F5C2702C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C6AD460C-085A-72CB-DA1A-A1A308360EB2}"/>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7FDB65AF-73FE-B7A1-E389-A465A83E35D7}"/>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AE714151-C540-2BA1-3152-C951DC104232}"/>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5DEE2B99-DC36-6F6F-FC10-906A9823A6B7}"/>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E0DAE3EE-C0DF-C476-6134-1CEDE6689635}"/>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ACD4D8D6-6B3A-CBB8-CBF4-35EC12C90446}"/>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6" name="Picture Placeholder 25">
            <a:extLst>
              <a:ext uri="{FF2B5EF4-FFF2-40B4-BE49-F238E27FC236}">
                <a16:creationId xmlns:a16="http://schemas.microsoft.com/office/drawing/2014/main" id="{6274C17F-E5E7-711E-0B5E-BB0D7E4D8321}"/>
              </a:ext>
            </a:extLst>
          </p:cNvPr>
          <p:cNvSpPr>
            <a:spLocks noGrp="1"/>
          </p:cNvSpPr>
          <p:nvPr>
            <p:ph type="pic" sz="quarter" idx="10"/>
          </p:nvPr>
        </p:nvSpPr>
        <p:spPr>
          <a:xfrm>
            <a:off x="0" y="0"/>
            <a:ext cx="12192000" cy="6867525"/>
          </a:xfrm>
        </p:spPr>
        <p:txBody>
          <a:bodyPr/>
          <a:lstStyle/>
          <a:p>
            <a:endParaRPr lang="fr-FR"/>
          </a:p>
        </p:txBody>
      </p:sp>
      <p:sp>
        <p:nvSpPr>
          <p:cNvPr id="32" name="2. Slide Title">
            <a:extLst>
              <a:ext uri="{FF2B5EF4-FFF2-40B4-BE49-F238E27FC236}">
                <a16:creationId xmlns:a16="http://schemas.microsoft.com/office/drawing/2014/main" id="{5915C145-981E-59B4-A45D-5056651E6288}"/>
              </a:ext>
            </a:extLst>
          </p:cNvPr>
          <p:cNvSpPr>
            <a:spLocks noGrp="1"/>
          </p:cNvSpPr>
          <p:nvPr>
            <p:ph type="title" hasCustomPrompt="1"/>
            <p:custDataLst>
              <p:tags r:id="rId5"/>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33" name="3. Subtitle">
            <a:extLst>
              <a:ext uri="{FF2B5EF4-FFF2-40B4-BE49-F238E27FC236}">
                <a16:creationId xmlns:a16="http://schemas.microsoft.com/office/drawing/2014/main" id="{0C75F943-2F16-AFC4-B607-7309C8609957}"/>
              </a:ext>
            </a:extLst>
          </p:cNvPr>
          <p:cNvSpPr>
            <a:spLocks noGrp="1"/>
          </p:cNvSpPr>
          <p:nvPr>
            <p:ph type="subTitle" idx="1" hasCustomPrompt="1"/>
            <p:custDataLst>
              <p:tags r:id="rId6"/>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Tree>
    <p:extLst>
      <p:ext uri="{BB962C8B-B14F-4D97-AF65-F5344CB8AC3E}">
        <p14:creationId xmlns:p14="http://schemas.microsoft.com/office/powerpoint/2010/main" val="2622823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FFB7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0417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2.</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5400000">
            <a:off x="5916565" y="-519232"/>
            <a:ext cx="5622800" cy="6206019"/>
            <a:chOff x="3975304" y="3949498"/>
            <a:chExt cx="5828031" cy="6432534"/>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87290"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291752" y="456143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14506"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0923" y="396269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887906"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77317"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8" y="573774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30985" y="5720978"/>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5" y="9227746"/>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099333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Merci bleu">
    <p:bg>
      <p:bgPr>
        <a:solidFill>
          <a:srgbClr val="000F9F"/>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2" name="Picture 31" descr="A close up of a logo&#10;&#10;Description automatically generated">
            <a:extLst>
              <a:ext uri="{FF2B5EF4-FFF2-40B4-BE49-F238E27FC236}">
                <a16:creationId xmlns:a16="http://schemas.microsoft.com/office/drawing/2014/main" id="{FF4132B6-6FE3-CDD9-0BC9-7C08BEDB921B}"/>
              </a:ext>
            </a:extLst>
          </p:cNvPr>
          <p:cNvPicPr>
            <a:picLocks noChangeAspect="1"/>
          </p:cNvPicPr>
          <p:nvPr userDrawn="1"/>
        </p:nvPicPr>
        <p:blipFill>
          <a:blip r:embed="rId8"/>
          <a:stretch>
            <a:fillRect/>
          </a:stretch>
        </p:blipFill>
        <p:spPr>
          <a:xfrm>
            <a:off x="7492398" y="4552393"/>
            <a:ext cx="1154288" cy="322301"/>
          </a:xfrm>
          <a:prstGeom prst="rect">
            <a:avLst/>
          </a:prstGeom>
        </p:spPr>
      </p:pic>
      <p:sp>
        <p:nvSpPr>
          <p:cNvPr id="33" name="TextBox 32">
            <a:extLst>
              <a:ext uri="{FF2B5EF4-FFF2-40B4-BE49-F238E27FC236}">
                <a16:creationId xmlns:a16="http://schemas.microsoft.com/office/drawing/2014/main" id="{F7E83E80-85ED-DAF7-E685-4A3C14C2DF73}"/>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2464904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Merci orange">
    <p:bg>
      <p:bgPr>
        <a:solidFill>
          <a:schemeClr val="accent2"/>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 name="Picture 31">
            <a:extLst>
              <a:ext uri="{FF2B5EF4-FFF2-40B4-BE49-F238E27FC236}">
                <a16:creationId xmlns:a16="http://schemas.microsoft.com/office/drawing/2014/main" id="{9DE0CEC1-EE1C-7337-E369-CF0F8EF7AEA3}"/>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4" name="TextBox 3">
            <a:extLst>
              <a:ext uri="{FF2B5EF4-FFF2-40B4-BE49-F238E27FC236}">
                <a16:creationId xmlns:a16="http://schemas.microsoft.com/office/drawing/2014/main" id="{CE6DF8FD-4655-3009-5C9C-42061EA4BC7C}"/>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1556392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Merci turquoise">
    <p:bg>
      <p:bgPr>
        <a:solidFill>
          <a:srgbClr val="00C4B3"/>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4" name="Picture 3" descr="A close up of a logo&#10;&#10;Description automatically generated">
            <a:extLst>
              <a:ext uri="{FF2B5EF4-FFF2-40B4-BE49-F238E27FC236}">
                <a16:creationId xmlns:a16="http://schemas.microsoft.com/office/drawing/2014/main" id="{060C5CDC-4912-DD80-D426-E71576B24A54}"/>
              </a:ext>
            </a:extLst>
          </p:cNvPr>
          <p:cNvPicPr>
            <a:picLocks noChangeAspect="1"/>
          </p:cNvPicPr>
          <p:nvPr userDrawn="1"/>
        </p:nvPicPr>
        <p:blipFill>
          <a:blip r:embed="rId8"/>
          <a:stretch>
            <a:fillRect/>
          </a:stretch>
        </p:blipFill>
        <p:spPr>
          <a:xfrm>
            <a:off x="7492398" y="4552393"/>
            <a:ext cx="1154288" cy="322301"/>
          </a:xfrm>
          <a:prstGeom prst="rect">
            <a:avLst/>
          </a:prstGeom>
        </p:spPr>
      </p:pic>
      <p:sp>
        <p:nvSpPr>
          <p:cNvPr id="5" name="TextBox 4">
            <a:extLst>
              <a:ext uri="{FF2B5EF4-FFF2-40B4-BE49-F238E27FC236}">
                <a16:creationId xmlns:a16="http://schemas.microsoft.com/office/drawing/2014/main" id="{0E43B799-0EC7-3419-4772-716F8C9A2584}"/>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16923275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Merci rouge">
    <p:bg>
      <p:bgPr>
        <a:solidFill>
          <a:schemeClr val="accent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2" name="Picture 31">
            <a:extLst>
              <a:ext uri="{FF2B5EF4-FFF2-40B4-BE49-F238E27FC236}">
                <a16:creationId xmlns:a16="http://schemas.microsoft.com/office/drawing/2014/main" id="{FF4132B6-6FE3-CDD9-0BC9-7C08BEDB921B}"/>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34" name="TextBox 33">
            <a:extLst>
              <a:ext uri="{FF2B5EF4-FFF2-40B4-BE49-F238E27FC236}">
                <a16:creationId xmlns:a16="http://schemas.microsoft.com/office/drawing/2014/main" id="{E85CE634-2D91-5BCA-D0D6-801652449FC1}"/>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15808178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Merci + contact bleu">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41" name="Text Placeholder 40">
            <a:extLst>
              <a:ext uri="{FF2B5EF4-FFF2-40B4-BE49-F238E27FC236}">
                <a16:creationId xmlns:a16="http://schemas.microsoft.com/office/drawing/2014/main" id="{F179C33B-41F2-512D-98AD-2B93E2366CC6}"/>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3" name="Text Placeholder 40">
            <a:extLst>
              <a:ext uri="{FF2B5EF4-FFF2-40B4-BE49-F238E27FC236}">
                <a16:creationId xmlns:a16="http://schemas.microsoft.com/office/drawing/2014/main" id="{32FF05D7-FD60-7B83-B998-2443F1BC8DC4}"/>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5" name="Text Placeholder 40">
            <a:extLst>
              <a:ext uri="{FF2B5EF4-FFF2-40B4-BE49-F238E27FC236}">
                <a16:creationId xmlns:a16="http://schemas.microsoft.com/office/drawing/2014/main" id="{3ADA2723-663F-E528-4432-FDE677361506}"/>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46" name="Text Placeholder 40">
            <a:extLst>
              <a:ext uri="{FF2B5EF4-FFF2-40B4-BE49-F238E27FC236}">
                <a16:creationId xmlns:a16="http://schemas.microsoft.com/office/drawing/2014/main" id="{8FD9FCE9-BD4E-EEB0-4F93-886A7D82C809}"/>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47" name="Text Placeholder 40">
            <a:extLst>
              <a:ext uri="{FF2B5EF4-FFF2-40B4-BE49-F238E27FC236}">
                <a16:creationId xmlns:a16="http://schemas.microsoft.com/office/drawing/2014/main" id="{B09300E9-488C-64EB-08C1-0C6BF062480F}"/>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8" name="Text Placeholder 40">
            <a:extLst>
              <a:ext uri="{FF2B5EF4-FFF2-40B4-BE49-F238E27FC236}">
                <a16:creationId xmlns:a16="http://schemas.microsoft.com/office/drawing/2014/main" id="{C6DF8CF2-7FF2-5CEB-53B2-40801BF6D2BD}"/>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9" name="Text Placeholder 40">
            <a:extLst>
              <a:ext uri="{FF2B5EF4-FFF2-40B4-BE49-F238E27FC236}">
                <a16:creationId xmlns:a16="http://schemas.microsoft.com/office/drawing/2014/main" id="{CC32562D-EEAE-677D-D1BC-7C876FFC97BC}"/>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50" name="Text Placeholder 40">
            <a:extLst>
              <a:ext uri="{FF2B5EF4-FFF2-40B4-BE49-F238E27FC236}">
                <a16:creationId xmlns:a16="http://schemas.microsoft.com/office/drawing/2014/main" id="{650F93C2-6959-0B52-0E04-C3A89238F010}"/>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7" name="Picture 76" descr="A close up of a logo&#10;&#10;Description automatically generated">
            <a:extLst>
              <a:ext uri="{FF2B5EF4-FFF2-40B4-BE49-F238E27FC236}">
                <a16:creationId xmlns:a16="http://schemas.microsoft.com/office/drawing/2014/main" id="{D46ED5D7-6317-45CA-5E13-4B37EB0D8DBA}"/>
              </a:ext>
            </a:extLst>
          </p:cNvPr>
          <p:cNvPicPr>
            <a:picLocks noChangeAspect="1"/>
          </p:cNvPicPr>
          <p:nvPr userDrawn="1"/>
        </p:nvPicPr>
        <p:blipFill>
          <a:blip r:embed="rId8"/>
          <a:stretch>
            <a:fillRect/>
          </a:stretch>
        </p:blipFill>
        <p:spPr>
          <a:xfrm>
            <a:off x="6542452" y="5043837"/>
            <a:ext cx="1154288" cy="322301"/>
          </a:xfrm>
          <a:prstGeom prst="rect">
            <a:avLst/>
          </a:prstGeom>
        </p:spPr>
      </p:pic>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
        <p:nvSpPr>
          <p:cNvPr id="79" name="Title">
            <a:extLst>
              <a:ext uri="{FF2B5EF4-FFF2-40B4-BE49-F238E27FC236}">
                <a16:creationId xmlns:a16="http://schemas.microsoft.com/office/drawing/2014/main" id="{F9DFD4BE-1CF9-0D51-8F83-ACE6EF9CBD66}"/>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24852713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Merci + contact oran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F15CB981-C79D-8C4C-BB74-033440D4EF2E}"/>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C3ABA982-B595-4122-8481-DC07FBA5561F}"/>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720ADE98-268C-9BC6-62A2-3F03E4081D91}"/>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CAF6891-3C4E-9B31-A55E-0EB7D9389B62}"/>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56BAB8EC-BA4F-BA61-1B9B-7F57FA3E142D}"/>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65A9EF73-233C-B82A-6EF7-E61F47CC6192}"/>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5EC38197-5DC2-4296-290A-7E9F9372B0F9}"/>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4F164B05-62A1-48FF-24C6-0EF1AB13F3B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785D6313-A261-1DC1-79B7-12003930C9F1}"/>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B9144FE4-78CA-2863-5F5A-E714E93816B5}"/>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6318895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Merci + contact turquois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8F88A598-0FBD-8F3C-F474-0BACD7A71A2C}"/>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09EF4742-6F26-1181-54AF-5A2F4099503C}"/>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E94B60D1-12F1-A836-BB94-33E2A364AFF9}"/>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6B958E8-937C-C36A-F3DB-0375C1CD348A}"/>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F39C7451-FB28-142E-B75F-4D218615462C}"/>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185B3B2-F125-8731-AA68-611E00E02344}"/>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2BB2E293-2985-6879-B6FB-1EDC37FACAC4}"/>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3D033CC9-3DE6-C3EE-2366-D71F8413DF7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F7826FC-2AD4-CBDE-5952-FB4A5E1EB7C2}"/>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475F7A7A-79A7-2B15-5E20-1AA9CE53A28C}"/>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8652652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Merci + contact rou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FF5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17829E14-AE32-98A3-94FD-C6389016EA5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84B6053A-5210-40EF-3BE2-BAA5C6EAEDA3}"/>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B136093C-2B3B-4F93-82D0-5284DB40F382}"/>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7D390082-4849-5B63-A7A9-8B3AC8FAED17}"/>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30263B74-0DB2-AEA2-8FBB-E9021C79F320}"/>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22AAB2C-52AF-31F7-3D24-777F3676B79B}"/>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39B01B43-44B6-850E-40D6-5B708B921E27}"/>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D327FE7B-052C-65B0-485D-EFF2D821C3C3}"/>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718C10C-15E9-D9DE-8FEC-680766BFD908}"/>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71DA8393-7319-7935-A9A5-67B8B844314E}"/>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23945615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ntenu 50/50 bleu">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6096000" cy="6858000"/>
          </a:xfrm>
          <a:prstGeom prst="round1Rect">
            <a:avLst>
              <a:gd name="adj" fmla="val 597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3925519"/>
            <a:ext cx="3525100" cy="2932481"/>
            <a:chOff x="7613466" y="2185981"/>
            <a:chExt cx="3525100" cy="2932481"/>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937581"/>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rot="16200000">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9499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803608" y="390581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394999" y="276312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Pie 7">
              <a:extLst>
                <a:ext uri="{FF2B5EF4-FFF2-40B4-BE49-F238E27FC236}">
                  <a16:creationId xmlns:a16="http://schemas.microsoft.com/office/drawing/2014/main" id="{7E4C1464-D5ED-996B-8C18-312570E4DF53}"/>
                </a:ext>
              </a:extLst>
            </p:cNvPr>
            <p:cNvSpPr/>
            <p:nvPr userDrawn="1"/>
          </p:nvSpPr>
          <p:spPr>
            <a:xfrm rot="5400000">
              <a:off x="8817855" y="21859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11453FEC-36C7-4C69-B3B8-181CFCF5E6EB}"/>
                </a:ext>
              </a:extLst>
            </p:cNvPr>
            <p:cNvSpPr/>
            <p:nvPr userDrawn="1"/>
          </p:nvSpPr>
          <p:spPr>
            <a:xfrm>
              <a:off x="9984279" y="276312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 name="2. Slide Title">
            <a:extLst>
              <a:ext uri="{FF2B5EF4-FFF2-40B4-BE49-F238E27FC236}">
                <a16:creationId xmlns:a16="http://schemas.microsoft.com/office/drawing/2014/main" id="{ECA6F4CF-D0FE-36EE-505F-7F1B51500FFD}"/>
              </a:ext>
            </a:extLst>
          </p:cNvPr>
          <p:cNvSpPr>
            <a:spLocks noGrp="1"/>
          </p:cNvSpPr>
          <p:nvPr>
            <p:ph type="title"/>
            <p:custDataLst>
              <p:tags r:id="rId3"/>
            </p:custDataLst>
          </p:nvPr>
        </p:nvSpPr>
        <p:spPr>
          <a:xfrm>
            <a:off x="554736" y="175171"/>
            <a:ext cx="5035836" cy="738721"/>
          </a:xfrm>
        </p:spPr>
        <p:txBody>
          <a:bodyPr>
            <a:noAutofit/>
          </a:bodyPr>
          <a:lstStyle>
            <a:lvl1pPr>
              <a:defRPr b="1" i="0">
                <a:solidFill>
                  <a:schemeClr val="bg1"/>
                </a:solidFill>
                <a:latin typeface="Poppins SemiBold" pitchFamily="2" charset="77"/>
                <a:cs typeface="Poppins SemiBold" pitchFamily="2" charset="77"/>
              </a:defRPr>
            </a:lvl1pPr>
          </a:lstStyle>
          <a:p>
            <a:r>
              <a:rPr lang="en-GB"/>
              <a:t>Click to edit Master title style</a:t>
            </a:r>
            <a:endParaRPr lang="en-US"/>
          </a:p>
        </p:txBody>
      </p:sp>
      <p:sp>
        <p:nvSpPr>
          <p:cNvPr id="12" name="TextBox 11">
            <a:extLst>
              <a:ext uri="{FF2B5EF4-FFF2-40B4-BE49-F238E27FC236}">
                <a16:creationId xmlns:a16="http://schemas.microsoft.com/office/drawing/2014/main" id="{7D78333D-CD1A-7E41-BE16-53B342405BB0}"/>
              </a:ext>
            </a:extLst>
          </p:cNvPr>
          <p:cNvSpPr txBox="1"/>
          <p:nvPr userDrawn="1"/>
        </p:nvSpPr>
        <p:spPr>
          <a:xfrm>
            <a:off x="12313920" y="31394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88273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1472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72160" y="3271520"/>
            <a:ext cx="155176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3.</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0800000">
            <a:off x="6749713" y="331245"/>
            <a:ext cx="5622800" cy="6206018"/>
            <a:chOff x="3975304" y="3949498"/>
            <a:chExt cx="5828031" cy="6432533"/>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68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302646" y="455915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38563"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901817" y="396269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920587"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88210"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51365" y="572685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52774" y="572097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4" y="9227745"/>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871085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tags" Target="../tags/tag7.xml"/><Relationship Id="rId68" Type="http://schemas.openxmlformats.org/officeDocument/2006/relationships/tags" Target="../tags/tag12.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2.xml"/><Relationship Id="rId66" Type="http://schemas.openxmlformats.org/officeDocument/2006/relationships/tags" Target="../tags/tag10.xml"/><Relationship Id="rId74" Type="http://schemas.openxmlformats.org/officeDocument/2006/relationships/tags" Target="../tags/tag18.xml"/><Relationship Id="rId79"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tags" Target="../tags/tag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64" Type="http://schemas.openxmlformats.org/officeDocument/2006/relationships/tags" Target="../tags/tag8.xml"/><Relationship Id="rId69" Type="http://schemas.openxmlformats.org/officeDocument/2006/relationships/tags" Target="../tags/tag13.xml"/><Relationship Id="rId77" Type="http://schemas.openxmlformats.org/officeDocument/2006/relationships/tags" Target="../tags/tag2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ags" Target="../tags/tag16.xml"/><Relationship Id="rId80" Type="http://schemas.openxmlformats.org/officeDocument/2006/relationships/image" Target="../media/image2.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3.xml"/><Relationship Id="rId67" Type="http://schemas.openxmlformats.org/officeDocument/2006/relationships/tags" Target="../tags/tag1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6.xml"/><Relationship Id="rId70" Type="http://schemas.openxmlformats.org/officeDocument/2006/relationships/tags" Target="../tags/tag14.xml"/><Relationship Id="rId75" Type="http://schemas.openxmlformats.org/officeDocument/2006/relationships/tags" Target="../tags/tag19.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ags" Target="../tags/tag4.xml"/><Relationship Id="rId65" Type="http://schemas.openxmlformats.org/officeDocument/2006/relationships/tags" Target="../tags/tag9.xml"/><Relationship Id="rId73" Type="http://schemas.openxmlformats.org/officeDocument/2006/relationships/tags" Target="../tags/tag17.xml"/><Relationship Id="rId78"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ags" Target="../tags/tag20.xml"/><Relationship Id="rId7" Type="http://schemas.openxmlformats.org/officeDocument/2006/relationships/slideLayout" Target="../slideLayouts/slideLayout7.xml"/><Relationship Id="rId71" Type="http://schemas.openxmlformats.org/officeDocument/2006/relationships/tags" Target="../tags/tag15.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tags" Target="../tags/tag215.xml"/><Relationship Id="rId21" Type="http://schemas.openxmlformats.org/officeDocument/2006/relationships/slideLayout" Target="../slideLayouts/slideLayout76.xml"/><Relationship Id="rId34" Type="http://schemas.openxmlformats.org/officeDocument/2006/relationships/theme" Target="../theme/theme2.xml"/><Relationship Id="rId42" Type="http://schemas.openxmlformats.org/officeDocument/2006/relationships/tags" Target="../tags/tag218.xml"/><Relationship Id="rId47" Type="http://schemas.openxmlformats.org/officeDocument/2006/relationships/tags" Target="../tags/tag223.xml"/><Relationship Id="rId50" Type="http://schemas.openxmlformats.org/officeDocument/2006/relationships/tags" Target="../tags/tag226.xml"/><Relationship Id="rId55" Type="http://schemas.openxmlformats.org/officeDocument/2006/relationships/tags" Target="../tags/tag231.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tags" Target="../tags/tag213.xml"/><Relationship Id="rId40" Type="http://schemas.openxmlformats.org/officeDocument/2006/relationships/tags" Target="../tags/tag216.xml"/><Relationship Id="rId45" Type="http://schemas.openxmlformats.org/officeDocument/2006/relationships/tags" Target="../tags/tag221.xml"/><Relationship Id="rId53" Type="http://schemas.openxmlformats.org/officeDocument/2006/relationships/tags" Target="../tags/tag229.xml"/><Relationship Id="rId58" Type="http://schemas.openxmlformats.org/officeDocument/2006/relationships/image" Target="../media/image2.png"/><Relationship Id="rId5" Type="http://schemas.openxmlformats.org/officeDocument/2006/relationships/slideLayout" Target="../slideLayouts/slideLayout60.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tags" Target="../tags/tag211.xml"/><Relationship Id="rId43" Type="http://schemas.openxmlformats.org/officeDocument/2006/relationships/tags" Target="../tags/tag219.xml"/><Relationship Id="rId48" Type="http://schemas.openxmlformats.org/officeDocument/2006/relationships/tags" Target="../tags/tag224.xml"/><Relationship Id="rId56" Type="http://schemas.openxmlformats.org/officeDocument/2006/relationships/oleObject" Target="../embeddings/oleObject1.bin"/><Relationship Id="rId8" Type="http://schemas.openxmlformats.org/officeDocument/2006/relationships/slideLayout" Target="../slideLayouts/slideLayout63.xml"/><Relationship Id="rId51" Type="http://schemas.openxmlformats.org/officeDocument/2006/relationships/tags" Target="../tags/tag227.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tags" Target="../tags/tag214.xml"/><Relationship Id="rId46" Type="http://schemas.openxmlformats.org/officeDocument/2006/relationships/tags" Target="../tags/tag222.xml"/><Relationship Id="rId20" Type="http://schemas.openxmlformats.org/officeDocument/2006/relationships/slideLayout" Target="../slideLayouts/slideLayout75.xml"/><Relationship Id="rId41" Type="http://schemas.openxmlformats.org/officeDocument/2006/relationships/tags" Target="../tags/tag217.xml"/><Relationship Id="rId54" Type="http://schemas.openxmlformats.org/officeDocument/2006/relationships/tags" Target="../tags/tag230.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tags" Target="../tags/tag212.xml"/><Relationship Id="rId49" Type="http://schemas.openxmlformats.org/officeDocument/2006/relationships/tags" Target="../tags/tag225.xml"/><Relationship Id="rId57" Type="http://schemas.openxmlformats.org/officeDocument/2006/relationships/image" Target="../media/image1.emf"/><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tags" Target="../tags/tag220.xml"/><Relationship Id="rId52" Type="http://schemas.openxmlformats.org/officeDocument/2006/relationships/tags" Target="../tags/tag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57"/>
            </p:custDataLst>
            <p:extLst>
              <p:ext uri="{D42A27DB-BD31-4B8C-83A1-F6EECF244321}">
                <p14:modId xmlns:p14="http://schemas.microsoft.com/office/powerpoint/2010/main" val="1427477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8" imgW="413" imgH="416" progId="TCLayout.ActiveDocument.1">
                  <p:embed/>
                </p:oleObj>
              </mc:Choice>
              <mc:Fallback>
                <p:oleObj name="think-cell Slide" r:id="rId78"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7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p:custDataLst>
              <p:tags r:id="rId5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p:custDataLst>
              <p:tags r:id="rId59"/>
            </p:custDataLst>
          </p:nvPr>
        </p:nvSpPr>
        <p:spPr>
          <a:xfrm>
            <a:off x="1143795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60"/>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61"/>
            </p:custDataLst>
          </p:nvPr>
        </p:nvSpPr>
        <p:spPr>
          <a:xfrm>
            <a:off x="515408" y="172212"/>
            <a:ext cx="11082528" cy="731520"/>
          </a:xfrm>
          <a:prstGeom prst="rect">
            <a:avLst/>
          </a:prstGeom>
        </p:spPr>
        <p:txBody>
          <a:bodyPr vert="horz" wrap="square" lIns="0" tIns="0" rIns="0" bIns="0" rtlCol="0" anchor="b" anchorCtr="0">
            <a:noAutofit/>
          </a:bodyPr>
          <a:lstStyle/>
          <a:p>
            <a:r>
              <a:rPr lang="en-GB"/>
              <a:t>Click to edit Master title style</a:t>
            </a:r>
            <a:endParaRPr lang="en-US"/>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1399423"/>
            <a:ext cx="11082528" cy="252376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59" name="Grid" hidden="1">
            <a:extLst>
              <a:ext uri="{FF2B5EF4-FFF2-40B4-BE49-F238E27FC236}">
                <a16:creationId xmlns:a16="http://schemas.microsoft.com/office/drawing/2014/main" id="{D35250B8-D61E-4F1A-9ACD-6E1BB958B78E}"/>
              </a:ext>
            </a:extLst>
          </p:cNvPr>
          <p:cNvGrpSpPr/>
          <p:nvPr>
            <p:custDataLst>
              <p:tags r:id="rId62"/>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63"/>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7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77"/>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64"/>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7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75"/>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65"/>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7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7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66"/>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7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71"/>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67"/>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6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69"/>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pic>
        <p:nvPicPr>
          <p:cNvPr id="173" name="Image 6">
            <a:extLst>
              <a:ext uri="{FF2B5EF4-FFF2-40B4-BE49-F238E27FC236}">
                <a16:creationId xmlns:a16="http://schemas.microsoft.com/office/drawing/2014/main" id="{D95E0572-49AE-511C-1685-7873F7808486}"/>
              </a:ext>
            </a:extLst>
          </p:cNvPr>
          <p:cNvPicPr>
            <a:picLocks noChangeAspect="1"/>
          </p:cNvPicPr>
          <p:nvPr userDrawn="1"/>
        </p:nvPicPr>
        <p:blipFill>
          <a:blip r:embed="rId80"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Tree>
    <p:extLst>
      <p:ext uri="{BB962C8B-B14F-4D97-AF65-F5344CB8AC3E}">
        <p14:creationId xmlns:p14="http://schemas.microsoft.com/office/powerpoint/2010/main" val="9153879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48"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759" r:id="rId55"/>
  </p:sldLayoutIdLst>
  <p:txStyles>
    <p:title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35"/>
            </p:custDataLst>
            <p:extLst>
              <p:ext uri="{D42A27DB-BD31-4B8C-83A1-F6EECF244321}">
                <p14:modId xmlns:p14="http://schemas.microsoft.com/office/powerpoint/2010/main" val="1427477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413" imgH="416" progId="TCLayout.ActiveDocument.1">
                  <p:embed/>
                </p:oleObj>
              </mc:Choice>
              <mc:Fallback>
                <p:oleObj name="think-cell Slide" r:id="rId56"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p:custDataLst>
              <p:tags r:id="rId36"/>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p:custDataLst>
              <p:tags r:id="rId37"/>
            </p:custDataLst>
          </p:nvPr>
        </p:nvSpPr>
        <p:spPr>
          <a:xfrm>
            <a:off x="1143795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38"/>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39"/>
            </p:custDataLst>
          </p:nvPr>
        </p:nvSpPr>
        <p:spPr>
          <a:xfrm>
            <a:off x="515408" y="172212"/>
            <a:ext cx="11082528" cy="731520"/>
          </a:xfrm>
          <a:prstGeom prst="rect">
            <a:avLst/>
          </a:prstGeom>
        </p:spPr>
        <p:txBody>
          <a:bodyPr vert="horz" wrap="square" lIns="0" tIns="0" rIns="0" bIns="0" rtlCol="0" anchor="b" anchorCtr="0">
            <a:noAutofit/>
          </a:bodyPr>
          <a:lstStyle/>
          <a:p>
            <a:r>
              <a:rPr lang="en-GB"/>
              <a:t>Click to edit Master title style</a:t>
            </a:r>
            <a:endParaRPr lang="en-US"/>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1399423"/>
            <a:ext cx="11082528" cy="252376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59" name="Grid" hidden="1">
            <a:extLst>
              <a:ext uri="{FF2B5EF4-FFF2-40B4-BE49-F238E27FC236}">
                <a16:creationId xmlns:a16="http://schemas.microsoft.com/office/drawing/2014/main" id="{D35250B8-D61E-4F1A-9ACD-6E1BB958B78E}"/>
              </a:ext>
            </a:extLst>
          </p:cNvPr>
          <p:cNvGrpSpPr/>
          <p:nvPr>
            <p:custDataLst>
              <p:tags r:id="rId40"/>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41"/>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5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5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42"/>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5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5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43"/>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5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5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44"/>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4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4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45"/>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4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4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pic>
        <p:nvPicPr>
          <p:cNvPr id="173" name="Image 6">
            <a:extLst>
              <a:ext uri="{FF2B5EF4-FFF2-40B4-BE49-F238E27FC236}">
                <a16:creationId xmlns:a16="http://schemas.microsoft.com/office/drawing/2014/main" id="{D95E0572-49AE-511C-1685-7873F7808486}"/>
              </a:ext>
            </a:extLst>
          </p:cNvPr>
          <p:cNvPicPr>
            <a:picLocks noChangeAspect="1"/>
          </p:cNvPicPr>
          <p:nvPr userDrawn="1"/>
        </p:nvPicPr>
        <p:blipFill>
          <a:blip r:embed="rId58"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Tree>
    <p:extLst>
      <p:ext uri="{BB962C8B-B14F-4D97-AF65-F5344CB8AC3E}">
        <p14:creationId xmlns:p14="http://schemas.microsoft.com/office/powerpoint/2010/main" val="287829587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Lst>
  <p:txStyles>
    <p:title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tags" Target="../tags/tag380.xml"/><Relationship Id="rId3" Type="http://schemas.openxmlformats.org/officeDocument/2006/relationships/tags" Target="../tags/tag375.xml"/><Relationship Id="rId7" Type="http://schemas.openxmlformats.org/officeDocument/2006/relationships/tags" Target="../tags/tag379.xml"/><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tags" Target="../tags/tag378.xml"/><Relationship Id="rId11" Type="http://schemas.openxmlformats.org/officeDocument/2006/relationships/image" Target="../media/image18.png"/><Relationship Id="rId5" Type="http://schemas.openxmlformats.org/officeDocument/2006/relationships/tags" Target="../tags/tag377.xml"/><Relationship Id="rId10" Type="http://schemas.openxmlformats.org/officeDocument/2006/relationships/notesSlide" Target="../notesSlides/notesSlide8.xml"/><Relationship Id="rId4" Type="http://schemas.openxmlformats.org/officeDocument/2006/relationships/tags" Target="../tags/tag376.xml"/><Relationship Id="rId9"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2.xml"/><Relationship Id="rId5" Type="http://schemas.openxmlformats.org/officeDocument/2006/relationships/image" Target="../media/image29.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6.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6.xml"/><Relationship Id="rId4"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49.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0.xml"/><Relationship Id="rId1" Type="http://schemas.openxmlformats.org/officeDocument/2006/relationships/video" Target="https://www.youtube.com/embed/ohB2F3F9k68?feature=oembed" TargetMode="External"/><Relationship Id="rId4" Type="http://schemas.openxmlformats.org/officeDocument/2006/relationships/image" Target="../media/image58.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54.xml"/><Relationship Id="rId5" Type="http://schemas.openxmlformats.org/officeDocument/2006/relationships/image" Target="../media/image60.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5.xml"/><Relationship Id="rId1" Type="http://schemas.openxmlformats.org/officeDocument/2006/relationships/video" Target="https://www.youtube.com/embed/2fioJ19gCbQ?feature=oembed" TargetMode="External"/><Relationship Id="rId4" Type="http://schemas.openxmlformats.org/officeDocument/2006/relationships/image" Target="../media/image61.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5.xml"/><Relationship Id="rId1" Type="http://schemas.openxmlformats.org/officeDocument/2006/relationships/video" Target="https://www.youtube.com/embed/dP-YZvJSIog?feature=oembed" TargetMode="External"/><Relationship Id="rId4" Type="http://schemas.openxmlformats.org/officeDocument/2006/relationships/image" Target="../media/image62.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8F8D-DEB6-0C55-FE96-18468D214135}"/>
            </a:ext>
          </a:extLst>
        </p:cNvPr>
        <p:cNvGrpSpPr/>
        <p:nvPr/>
      </p:nvGrpSpPr>
      <p:grpSpPr>
        <a:xfrm>
          <a:off x="0" y="0"/>
          <a:ext cx="0" cy="0"/>
          <a:chOff x="0" y="0"/>
          <a:chExt cx="0" cy="0"/>
        </a:xfrm>
      </p:grpSpPr>
      <p:pic>
        <p:nvPicPr>
          <p:cNvPr id="7" name="Espace réservé pour une image  6" descr="Femmes et homme qui planifient sur le lieu de travail">
            <a:extLst>
              <a:ext uri="{FF2B5EF4-FFF2-40B4-BE49-F238E27FC236}">
                <a16:creationId xmlns:a16="http://schemas.microsoft.com/office/drawing/2014/main" id="{1BA1157A-877B-BFCA-A3A8-0FFEB4677CD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56" r="20356"/>
          <a:stretch>
            <a:fillRect/>
          </a:stretch>
        </p:blipFill>
        <p:spPr>
          <a:xfrm>
            <a:off x="-30248" y="0"/>
            <a:ext cx="6096000" cy="6858000"/>
          </a:xfrm>
        </p:spPr>
      </p:pic>
      <p:sp>
        <p:nvSpPr>
          <p:cNvPr id="3" name="Text Placeholder 2">
            <a:extLst>
              <a:ext uri="{FF2B5EF4-FFF2-40B4-BE49-F238E27FC236}">
                <a16:creationId xmlns:a16="http://schemas.microsoft.com/office/drawing/2014/main" id="{8C689EFD-73D9-745C-9587-2E5C3188E4EA}"/>
              </a:ext>
            </a:extLst>
          </p:cNvPr>
          <p:cNvSpPr>
            <a:spLocks noGrp="1"/>
          </p:cNvSpPr>
          <p:nvPr>
            <p:ph type="body" sz="quarter" idx="13"/>
          </p:nvPr>
        </p:nvSpPr>
        <p:spPr>
          <a:xfrm rot="5400000">
            <a:off x="9541427" y="2468607"/>
            <a:ext cx="4715585" cy="215444"/>
          </a:xfrm>
        </p:spPr>
        <p:txBody>
          <a:bodyPr/>
          <a:lstStyle/>
          <a:p>
            <a:r>
              <a:rPr lang="fr-FR" sz="1100" dirty="0"/>
              <a:t>2025</a:t>
            </a:r>
          </a:p>
        </p:txBody>
      </p:sp>
      <p:sp>
        <p:nvSpPr>
          <p:cNvPr id="4" name="Subtitle 3">
            <a:extLst>
              <a:ext uri="{FF2B5EF4-FFF2-40B4-BE49-F238E27FC236}">
                <a16:creationId xmlns:a16="http://schemas.microsoft.com/office/drawing/2014/main" id="{13314F31-FF25-EDA7-12F8-FF4882E28401}"/>
              </a:ext>
            </a:extLst>
          </p:cNvPr>
          <p:cNvSpPr>
            <a:spLocks noGrp="1"/>
          </p:cNvSpPr>
          <p:nvPr>
            <p:ph type="subTitle" idx="1"/>
          </p:nvPr>
        </p:nvSpPr>
        <p:spPr>
          <a:xfrm>
            <a:off x="6893274" y="4593271"/>
            <a:ext cx="4715585" cy="307777"/>
          </a:xfrm>
        </p:spPr>
        <p:txBody>
          <a:bodyPr/>
          <a:lstStyle/>
          <a:p>
            <a:r>
              <a:rPr lang="fr-FR" sz="1400" dirty="0"/>
              <a:t>Formation </a:t>
            </a:r>
          </a:p>
        </p:txBody>
      </p:sp>
      <p:sp>
        <p:nvSpPr>
          <p:cNvPr id="5" name="Title 4">
            <a:extLst>
              <a:ext uri="{FF2B5EF4-FFF2-40B4-BE49-F238E27FC236}">
                <a16:creationId xmlns:a16="http://schemas.microsoft.com/office/drawing/2014/main" id="{6E63C742-5F86-ED77-12F3-101369F6CE2B}"/>
              </a:ext>
            </a:extLst>
          </p:cNvPr>
          <p:cNvSpPr>
            <a:spLocks noGrp="1"/>
          </p:cNvSpPr>
          <p:nvPr>
            <p:ph type="title"/>
          </p:nvPr>
        </p:nvSpPr>
        <p:spPr>
          <a:xfrm>
            <a:off x="6893274" y="2359964"/>
            <a:ext cx="5113668" cy="1921708"/>
          </a:xfrm>
        </p:spPr>
        <p:txBody>
          <a:bodyPr>
            <a:normAutofit/>
          </a:bodyPr>
          <a:lstStyle/>
          <a:p>
            <a:r>
              <a:rPr lang="fr-FR" b="0" dirty="0"/>
              <a:t>Pratiques fondamentales du management</a:t>
            </a:r>
            <a:endParaRPr lang="fr-FR" dirty="0"/>
          </a:p>
        </p:txBody>
      </p:sp>
      <p:grpSp>
        <p:nvGrpSpPr>
          <p:cNvPr id="23" name="Group 22">
            <a:extLst>
              <a:ext uri="{FF2B5EF4-FFF2-40B4-BE49-F238E27FC236}">
                <a16:creationId xmlns:a16="http://schemas.microsoft.com/office/drawing/2014/main" id="{004556C3-6067-7EC1-E3DB-6769FC3C75B1}"/>
              </a:ext>
            </a:extLst>
          </p:cNvPr>
          <p:cNvGrpSpPr/>
          <p:nvPr/>
        </p:nvGrpSpPr>
        <p:grpSpPr>
          <a:xfrm>
            <a:off x="4903380" y="353847"/>
            <a:ext cx="2222482" cy="2222482"/>
            <a:chOff x="4903380" y="353847"/>
            <a:chExt cx="2222482" cy="2222482"/>
          </a:xfrm>
        </p:grpSpPr>
        <p:grpSp>
          <p:nvGrpSpPr>
            <p:cNvPr id="15" name="Groupe 8">
              <a:extLst>
                <a:ext uri="{FF2B5EF4-FFF2-40B4-BE49-F238E27FC236}">
                  <a16:creationId xmlns:a16="http://schemas.microsoft.com/office/drawing/2014/main" id="{3883B751-5F58-C463-5141-920055B3E23E}"/>
                </a:ext>
              </a:extLst>
            </p:cNvPr>
            <p:cNvGrpSpPr/>
            <p:nvPr/>
          </p:nvGrpSpPr>
          <p:grpSpPr>
            <a:xfrm>
              <a:off x="4903380" y="353847"/>
              <a:ext cx="2222482" cy="2222482"/>
              <a:chOff x="5556268" y="385597"/>
              <a:chExt cx="1548000" cy="1548000"/>
            </a:xfrm>
          </p:grpSpPr>
          <p:sp>
            <p:nvSpPr>
              <p:cNvPr id="16" name="Ellipse 11">
                <a:extLst>
                  <a:ext uri="{FF2B5EF4-FFF2-40B4-BE49-F238E27FC236}">
                    <a16:creationId xmlns:a16="http://schemas.microsoft.com/office/drawing/2014/main" id="{E82EB66D-0B9C-AC06-F830-410E7A5C8AFB}"/>
                  </a:ext>
                </a:extLst>
              </p:cNvPr>
              <p:cNvSpPr/>
              <p:nvPr/>
            </p:nvSpPr>
            <p:spPr>
              <a:xfrm>
                <a:off x="5556268" y="385597"/>
                <a:ext cx="1548000" cy="1548000"/>
              </a:xfrm>
              <a:prstGeom prst="ellipse">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lipse 10">
                <a:extLst>
                  <a:ext uri="{FF2B5EF4-FFF2-40B4-BE49-F238E27FC236}">
                    <a16:creationId xmlns:a16="http://schemas.microsoft.com/office/drawing/2014/main" id="{61ACA410-F0C6-95A4-ECA4-872587312D2B}"/>
                  </a:ext>
                </a:extLst>
              </p:cNvPr>
              <p:cNvSpPr/>
              <p:nvPr/>
            </p:nvSpPr>
            <p:spPr>
              <a:xfrm>
                <a:off x="5718268" y="547597"/>
                <a:ext cx="1224000" cy="12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8" name="Image 7" descr="Une image contenant Caractère coloré, cercle, Graphique, graphisme&#10;&#10;Description générée automatiquement">
              <a:extLst>
                <a:ext uri="{FF2B5EF4-FFF2-40B4-BE49-F238E27FC236}">
                  <a16:creationId xmlns:a16="http://schemas.microsoft.com/office/drawing/2014/main" id="{8A3CB076-D0AE-B4A8-C7A8-B86DA31B7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710" y="1046044"/>
              <a:ext cx="959819" cy="838086"/>
            </a:xfrm>
            <a:prstGeom prst="rect">
              <a:avLst/>
            </a:prstGeom>
          </p:spPr>
        </p:pic>
      </p:grpSp>
      <p:grpSp>
        <p:nvGrpSpPr>
          <p:cNvPr id="8" name="Group 8">
            <a:extLst>
              <a:ext uri="{FF2B5EF4-FFF2-40B4-BE49-F238E27FC236}">
                <a16:creationId xmlns:a16="http://schemas.microsoft.com/office/drawing/2014/main" id="{70169353-1EB2-7730-A6C4-4255F94BD9BC}"/>
              </a:ext>
            </a:extLst>
          </p:cNvPr>
          <p:cNvGrpSpPr/>
          <p:nvPr/>
        </p:nvGrpSpPr>
        <p:grpSpPr>
          <a:xfrm>
            <a:off x="-607139" y="3320818"/>
            <a:ext cx="5330320" cy="4119604"/>
            <a:chOff x="4620992" y="3296213"/>
            <a:chExt cx="5330320" cy="4119604"/>
          </a:xfrm>
          <a:solidFill>
            <a:schemeClr val="bg1">
              <a:alpha val="39885"/>
            </a:schemeClr>
          </a:solidFill>
        </p:grpSpPr>
        <p:sp>
          <p:nvSpPr>
            <p:cNvPr id="11" name="Pie 9">
              <a:extLst>
                <a:ext uri="{FF2B5EF4-FFF2-40B4-BE49-F238E27FC236}">
                  <a16:creationId xmlns:a16="http://schemas.microsoft.com/office/drawing/2014/main" id="{FB193661-3304-346E-1890-F7B1E7681423}"/>
                </a:ext>
              </a:extLst>
            </p:cNvPr>
            <p:cNvSpPr/>
            <p:nvPr/>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30" name="Pie 10">
              <a:extLst>
                <a:ext uri="{FF2B5EF4-FFF2-40B4-BE49-F238E27FC236}">
                  <a16:creationId xmlns:a16="http://schemas.microsoft.com/office/drawing/2014/main" id="{D6DFA0F1-D8BD-794B-241D-CA1A7AC1D870}"/>
                </a:ext>
              </a:extLst>
            </p:cNvPr>
            <p:cNvSpPr/>
            <p:nvPr/>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31" name="Oval 11">
              <a:extLst>
                <a:ext uri="{FF2B5EF4-FFF2-40B4-BE49-F238E27FC236}">
                  <a16:creationId xmlns:a16="http://schemas.microsoft.com/office/drawing/2014/main" id="{8C73B5B1-F0AD-ED40-E853-DF6FC09F820D}"/>
                </a:ext>
              </a:extLst>
            </p:cNvPr>
            <p:cNvSpPr/>
            <p:nvPr/>
          </p:nvSpPr>
          <p:spPr>
            <a:xfrm>
              <a:off x="5217377" y="564829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32" name="Pie 12">
              <a:extLst>
                <a:ext uri="{FF2B5EF4-FFF2-40B4-BE49-F238E27FC236}">
                  <a16:creationId xmlns:a16="http://schemas.microsoft.com/office/drawing/2014/main" id="{C29D33D8-04A4-A88B-48D1-93979146B473}"/>
                </a:ext>
              </a:extLst>
            </p:cNvPr>
            <p:cNvSpPr/>
            <p:nvPr/>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33" name="Pie 13">
              <a:extLst>
                <a:ext uri="{FF2B5EF4-FFF2-40B4-BE49-F238E27FC236}">
                  <a16:creationId xmlns:a16="http://schemas.microsoft.com/office/drawing/2014/main" id="{46964D2E-458B-27EB-1975-5263AF3D7206}"/>
                </a:ext>
              </a:extLst>
            </p:cNvPr>
            <p:cNvSpPr/>
            <p:nvPr/>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34" name="Oval 18">
              <a:extLst>
                <a:ext uri="{FF2B5EF4-FFF2-40B4-BE49-F238E27FC236}">
                  <a16:creationId xmlns:a16="http://schemas.microsoft.com/office/drawing/2014/main" id="{FBFC0862-5130-BA08-8043-E465DA17B8AA}"/>
                </a:ext>
              </a:extLst>
            </p:cNvPr>
            <p:cNvSpPr/>
            <p:nvPr/>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35" name="Pie 19">
              <a:extLst>
                <a:ext uri="{FF2B5EF4-FFF2-40B4-BE49-F238E27FC236}">
                  <a16:creationId xmlns:a16="http://schemas.microsoft.com/office/drawing/2014/main" id="{BB7E86D6-783B-4FC8-FD03-BD9E83221964}"/>
                </a:ext>
              </a:extLst>
            </p:cNvPr>
            <p:cNvSpPr/>
            <p:nvPr/>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36" name="Oval 20">
              <a:extLst>
                <a:ext uri="{FF2B5EF4-FFF2-40B4-BE49-F238E27FC236}">
                  <a16:creationId xmlns:a16="http://schemas.microsoft.com/office/drawing/2014/main" id="{4FCD4F08-AE27-F6F1-CA53-2089353FEF34}"/>
                </a:ext>
              </a:extLst>
            </p:cNvPr>
            <p:cNvSpPr/>
            <p:nvPr/>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37" name="Pie 21">
              <a:extLst>
                <a:ext uri="{FF2B5EF4-FFF2-40B4-BE49-F238E27FC236}">
                  <a16:creationId xmlns:a16="http://schemas.microsoft.com/office/drawing/2014/main" id="{89225CD3-820B-9545-D6B5-DB5FE80C2429}"/>
                </a:ext>
              </a:extLst>
            </p:cNvPr>
            <p:cNvSpPr/>
            <p:nvPr/>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38" name="Pie 23">
              <a:extLst>
                <a:ext uri="{FF2B5EF4-FFF2-40B4-BE49-F238E27FC236}">
                  <a16:creationId xmlns:a16="http://schemas.microsoft.com/office/drawing/2014/main" id="{9BF3626D-AEDE-7F29-9B96-CAC978653A17}"/>
                </a:ext>
              </a:extLst>
            </p:cNvPr>
            <p:cNvSpPr/>
            <p:nvPr/>
          </p:nvSpPr>
          <p:spPr>
            <a:xfrm rot="10800000">
              <a:off x="645121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39" name="Pie 24">
              <a:extLst>
                <a:ext uri="{FF2B5EF4-FFF2-40B4-BE49-F238E27FC236}">
                  <a16:creationId xmlns:a16="http://schemas.microsoft.com/office/drawing/2014/main" id="{52C25B7F-04A8-A15F-5418-A109A8EF04A6}"/>
                </a:ext>
              </a:extLst>
            </p:cNvPr>
            <p:cNvSpPr/>
            <p:nvPr/>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40" name="Oval 25">
              <a:extLst>
                <a:ext uri="{FF2B5EF4-FFF2-40B4-BE49-F238E27FC236}">
                  <a16:creationId xmlns:a16="http://schemas.microsoft.com/office/drawing/2014/main" id="{6E392F49-E494-2C7A-19EB-3C7FC2FE00D1}"/>
                </a:ext>
              </a:extLst>
            </p:cNvPr>
            <p:cNvSpPr/>
            <p:nvPr/>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41" name="Pie 26">
              <a:extLst>
                <a:ext uri="{FF2B5EF4-FFF2-40B4-BE49-F238E27FC236}">
                  <a16:creationId xmlns:a16="http://schemas.microsoft.com/office/drawing/2014/main" id="{7B204A55-F00F-673E-B7F9-92E2F58C7243}"/>
                </a:ext>
              </a:extLst>
            </p:cNvPr>
            <p:cNvSpPr/>
            <p:nvPr/>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42" name="Oval 27">
              <a:extLst>
                <a:ext uri="{FF2B5EF4-FFF2-40B4-BE49-F238E27FC236}">
                  <a16:creationId xmlns:a16="http://schemas.microsoft.com/office/drawing/2014/main" id="{D346E3F6-5F0B-DDCC-B0E5-85B7B32BDD17}"/>
                </a:ext>
              </a:extLst>
            </p:cNvPr>
            <p:cNvSpPr/>
            <p:nvPr/>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
        <p:nvSpPr>
          <p:cNvPr id="6" name="Subtitle 3">
            <a:extLst>
              <a:ext uri="{FF2B5EF4-FFF2-40B4-BE49-F238E27FC236}">
                <a16:creationId xmlns:a16="http://schemas.microsoft.com/office/drawing/2014/main" id="{20F99130-13FB-3A52-A345-9CF2A02C7776}"/>
              </a:ext>
            </a:extLst>
          </p:cNvPr>
          <p:cNvSpPr txBox="1">
            <a:spLocks/>
          </p:cNvSpPr>
          <p:nvPr/>
        </p:nvSpPr>
        <p:spPr>
          <a:xfrm>
            <a:off x="6893274" y="4894282"/>
            <a:ext cx="4715585" cy="307777"/>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00" b="0" i="0" kern="1200">
                <a:solidFill>
                  <a:schemeClr val="tx1"/>
                </a:solidFill>
                <a:latin typeface="Poppins" pitchFamily="2" charset="77"/>
                <a:ea typeface="+mn-ea"/>
                <a:cs typeface="Poppins" pitchFamily="2" charset="77"/>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sz="1400" dirty="0"/>
              <a:t>Jour 1</a:t>
            </a:r>
          </a:p>
        </p:txBody>
      </p:sp>
    </p:spTree>
    <p:extLst>
      <p:ext uri="{BB962C8B-B14F-4D97-AF65-F5344CB8AC3E}">
        <p14:creationId xmlns:p14="http://schemas.microsoft.com/office/powerpoint/2010/main" val="1208489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88AD5-EB62-BE73-F94D-9E5C2CB5A2B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53B02C-E1E4-5315-3140-5FB1AE502678}"/>
              </a:ext>
            </a:extLst>
          </p:cNvPr>
          <p:cNvSpPr>
            <a:spLocks noGrp="1"/>
          </p:cNvSpPr>
          <p:nvPr>
            <p:ph type="title"/>
          </p:nvPr>
        </p:nvSpPr>
        <p:spPr/>
        <p:txBody>
          <a:bodyPr/>
          <a:lstStyle/>
          <a:p>
            <a:r>
              <a:rPr lang="fr-FR" dirty="0"/>
              <a:t>Découvrir les styles comportementaux</a:t>
            </a:r>
          </a:p>
        </p:txBody>
      </p:sp>
      <p:sp>
        <p:nvSpPr>
          <p:cNvPr id="3" name="Sous-titre 2">
            <a:extLst>
              <a:ext uri="{FF2B5EF4-FFF2-40B4-BE49-F238E27FC236}">
                <a16:creationId xmlns:a16="http://schemas.microsoft.com/office/drawing/2014/main" id="{6F1DFEFF-3E2A-BC29-39A2-5F12AB2B3873}"/>
              </a:ext>
            </a:extLst>
          </p:cNvPr>
          <p:cNvSpPr>
            <a:spLocks noGrp="1"/>
          </p:cNvSpPr>
          <p:nvPr>
            <p:ph type="subTitle" idx="1"/>
          </p:nvPr>
        </p:nvSpPr>
        <p:spPr/>
        <p:txBody>
          <a:bodyPr/>
          <a:lstStyle/>
          <a:p>
            <a:r>
              <a:rPr lang="fr-FR" dirty="0"/>
              <a:t>2. </a:t>
            </a:r>
          </a:p>
        </p:txBody>
      </p:sp>
    </p:spTree>
    <p:extLst>
      <p:ext uri="{BB962C8B-B14F-4D97-AF65-F5344CB8AC3E}">
        <p14:creationId xmlns:p14="http://schemas.microsoft.com/office/powerpoint/2010/main" val="3243293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14A262D-5688-90D1-E15E-4FB0635FF618}"/>
              </a:ext>
            </a:extLst>
          </p:cNvPr>
          <p:cNvSpPr txBox="1"/>
          <p:nvPr/>
        </p:nvSpPr>
        <p:spPr>
          <a:xfrm>
            <a:off x="1017894" y="2786733"/>
            <a:ext cx="3413430" cy="1123384"/>
          </a:xfrm>
          <a:prstGeom prst="rect">
            <a:avLst/>
          </a:prstGeom>
          <a:noFill/>
        </p:spPr>
        <p:txBody>
          <a:bodyPr wrap="square">
            <a:spAutoFit/>
          </a:bodyPr>
          <a:lstStyle/>
          <a:p>
            <a:pPr algn="l" fontAlgn="base">
              <a:spcBef>
                <a:spcPts val="600"/>
              </a:spcBef>
            </a:pPr>
            <a:r>
              <a:rPr lang="fr-FR" dirty="0">
                <a:solidFill>
                  <a:schemeClr val="bg2">
                    <a:lumMod val="10000"/>
                  </a:schemeClr>
                </a:solidFill>
                <a:latin typeface="Poppins Light" panose="00000400000000000000" pitchFamily="2" charset="0"/>
                <a:cs typeface="Poppins Light" panose="00000400000000000000" pitchFamily="2" charset="0"/>
              </a:rPr>
              <a:t>Partager</a:t>
            </a:r>
          </a:p>
          <a:p>
            <a:pPr algn="l"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Que vous évoquent ces couleurs ? </a:t>
            </a:r>
          </a:p>
        </p:txBody>
      </p:sp>
      <p:pic>
        <p:nvPicPr>
          <p:cNvPr id="12" name="Image 11" descr="Une image contenant ampoule&#10;&#10;Description générée automatiquement">
            <a:extLst>
              <a:ext uri="{FF2B5EF4-FFF2-40B4-BE49-F238E27FC236}">
                <a16:creationId xmlns:a16="http://schemas.microsoft.com/office/drawing/2014/main" id="{2130A238-0FAE-A19E-D1E2-D5A0C0923A6A}"/>
              </a:ext>
            </a:extLst>
          </p:cNvPr>
          <p:cNvPicPr>
            <a:picLocks noChangeAspect="1"/>
          </p:cNvPicPr>
          <p:nvPr/>
        </p:nvPicPr>
        <p:blipFill>
          <a:blip r:embed="rId3"/>
          <a:stretch>
            <a:fillRect/>
          </a:stretch>
        </p:blipFill>
        <p:spPr>
          <a:xfrm>
            <a:off x="4770558" y="845181"/>
            <a:ext cx="5006487" cy="5006487"/>
          </a:xfrm>
          <a:prstGeom prst="rect">
            <a:avLst/>
          </a:prstGeom>
        </p:spPr>
      </p:pic>
    </p:spTree>
    <p:extLst>
      <p:ext uri="{BB962C8B-B14F-4D97-AF65-F5344CB8AC3E}">
        <p14:creationId xmlns:p14="http://schemas.microsoft.com/office/powerpoint/2010/main" val="110280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81DB00-BC1F-1AAD-E8EA-1BEC9F78F6D4}"/>
              </a:ext>
            </a:extLst>
          </p:cNvPr>
          <p:cNvSpPr>
            <a:spLocks noGrp="1"/>
          </p:cNvSpPr>
          <p:nvPr>
            <p:ph type="title"/>
          </p:nvPr>
        </p:nvSpPr>
        <p:spPr>
          <a:xfrm>
            <a:off x="535437" y="868715"/>
            <a:ext cx="4944691" cy="694944"/>
          </a:xfrm>
        </p:spPr>
        <p:txBody>
          <a:bodyPr/>
          <a:lstStyle/>
          <a:p>
            <a:r>
              <a:rPr lang="fr-FR" dirty="0"/>
              <a:t>Le langage du DISC</a:t>
            </a:r>
          </a:p>
        </p:txBody>
      </p:sp>
      <p:pic>
        <p:nvPicPr>
          <p:cNvPr id="13" name="Espace réservé pour une image  12" descr="Une image contenant texte, cercle, Graphique, logo&#10;&#10;Le contenu généré par l’IA peut être incorrect.">
            <a:extLst>
              <a:ext uri="{FF2B5EF4-FFF2-40B4-BE49-F238E27FC236}">
                <a16:creationId xmlns:a16="http://schemas.microsoft.com/office/drawing/2014/main" id="{4AAFEE97-1FAC-8911-615B-D716DF1095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95" r="195"/>
          <a:stretch>
            <a:fillRect/>
          </a:stretch>
        </p:blipFill>
        <p:spPr/>
      </p:pic>
      <p:sp>
        <p:nvSpPr>
          <p:cNvPr id="14" name="Sous-titre 6">
            <a:extLst>
              <a:ext uri="{FF2B5EF4-FFF2-40B4-BE49-F238E27FC236}">
                <a16:creationId xmlns:a16="http://schemas.microsoft.com/office/drawing/2014/main" id="{FE175004-754F-A45A-F5A4-3B9AEB3CFCE8}"/>
              </a:ext>
            </a:extLst>
          </p:cNvPr>
          <p:cNvSpPr>
            <a:spLocks noGrp="1"/>
          </p:cNvSpPr>
          <p:nvPr>
            <p:ph type="subTitle" idx="1"/>
          </p:nvPr>
        </p:nvSpPr>
        <p:spPr>
          <a:xfrm>
            <a:off x="1113534" y="1962289"/>
            <a:ext cx="4799584" cy="1073114"/>
          </a:xfrm>
        </p:spPr>
        <p:txBody>
          <a:bodyPr/>
          <a:lstStyle/>
          <a:p>
            <a:pPr>
              <a:lnSpc>
                <a:spcPct val="150000"/>
              </a:lnSpc>
            </a:pPr>
            <a:r>
              <a:rPr lang="fr-FR" dirty="0">
                <a:latin typeface="Poppins Light" panose="00000400000000000000" pitchFamily="2" charset="0"/>
                <a:cs typeface="Poppins Light" panose="00000400000000000000" pitchFamily="2" charset="0"/>
              </a:rPr>
              <a:t>Le DISC répond à la question du </a:t>
            </a:r>
            <a:r>
              <a:rPr lang="fr-FR" dirty="0">
                <a:solidFill>
                  <a:schemeClr val="accent1"/>
                </a:solidFill>
                <a:latin typeface="Poppins Medium" panose="00000600000000000000" pitchFamily="2" charset="0"/>
                <a:cs typeface="Poppins Medium" panose="00000600000000000000" pitchFamily="2" charset="0"/>
              </a:rPr>
              <a:t>COMMENT</a:t>
            </a:r>
            <a:r>
              <a:rPr lang="fr-FR" dirty="0">
                <a:latin typeface="Poppins Light" panose="00000400000000000000" pitchFamily="2" charset="0"/>
                <a:cs typeface="Poppins Light" panose="00000400000000000000" pitchFamily="2" charset="0"/>
              </a:rPr>
              <a:t> : il décrit des comportements observables et des émotions. </a:t>
            </a:r>
          </a:p>
        </p:txBody>
      </p:sp>
      <p:sp>
        <p:nvSpPr>
          <p:cNvPr id="15" name="Sous-titre 6">
            <a:extLst>
              <a:ext uri="{FF2B5EF4-FFF2-40B4-BE49-F238E27FC236}">
                <a16:creationId xmlns:a16="http://schemas.microsoft.com/office/drawing/2014/main" id="{CCAF5E30-2357-ECF1-BB88-98EEA5A83B53}"/>
              </a:ext>
            </a:extLst>
          </p:cNvPr>
          <p:cNvSpPr txBox="1">
            <a:spLocks/>
          </p:cNvSpPr>
          <p:nvPr/>
        </p:nvSpPr>
        <p:spPr>
          <a:xfrm>
            <a:off x="1113534" y="3306298"/>
            <a:ext cx="4799584" cy="1073114"/>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C’est un langage </a:t>
            </a:r>
            <a:r>
              <a:rPr lang="fr-FR" dirty="0">
                <a:solidFill>
                  <a:schemeClr val="accent1"/>
                </a:solidFill>
                <a:latin typeface="Poppins Medium" panose="00000600000000000000" pitchFamily="2" charset="0"/>
                <a:cs typeface="Poppins Medium" panose="00000600000000000000" pitchFamily="2" charset="0"/>
              </a:rPr>
              <a:t>NEUTRE</a:t>
            </a:r>
            <a:r>
              <a:rPr lang="fr-FR" dirty="0">
                <a:latin typeface="Poppins Light" panose="00000400000000000000" pitchFamily="2" charset="0"/>
                <a:cs typeface="Poppins Light" panose="00000400000000000000" pitchFamily="2" charset="0"/>
              </a:rPr>
              <a:t> : il n’a rien à voir avec le bien ou le mal, le vrai ou le faux. De ce fait, il n’y a </a:t>
            </a:r>
            <a:r>
              <a:rPr lang="fr-FR" dirty="0">
                <a:latin typeface="Poppins Medium" panose="00000600000000000000" pitchFamily="2" charset="0"/>
                <a:cs typeface="Poppins Medium" panose="00000600000000000000" pitchFamily="2" charset="0"/>
              </a:rPr>
              <a:t>PAS</a:t>
            </a:r>
            <a:r>
              <a:rPr lang="fr-FR" dirty="0">
                <a:latin typeface="Poppins Light" panose="00000400000000000000" pitchFamily="2" charset="0"/>
                <a:cs typeface="Poppins Light" panose="00000400000000000000" pitchFamily="2" charset="0"/>
              </a:rPr>
              <a:t> de bon ou de mauvais profil. </a:t>
            </a:r>
          </a:p>
        </p:txBody>
      </p:sp>
      <p:sp>
        <p:nvSpPr>
          <p:cNvPr id="16" name="Oval 11">
            <a:extLst>
              <a:ext uri="{FF2B5EF4-FFF2-40B4-BE49-F238E27FC236}">
                <a16:creationId xmlns:a16="http://schemas.microsoft.com/office/drawing/2014/main" id="{6314BAC3-0DC8-E804-6C10-313CC02D7A0B}"/>
              </a:ext>
            </a:extLst>
          </p:cNvPr>
          <p:cNvSpPr/>
          <p:nvPr/>
        </p:nvSpPr>
        <p:spPr>
          <a:xfrm>
            <a:off x="550677" y="1962289"/>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7" name="Oval 11">
            <a:extLst>
              <a:ext uri="{FF2B5EF4-FFF2-40B4-BE49-F238E27FC236}">
                <a16:creationId xmlns:a16="http://schemas.microsoft.com/office/drawing/2014/main" id="{9BBB263E-251E-93A0-C976-EFD7F5C21F4C}"/>
              </a:ext>
            </a:extLst>
          </p:cNvPr>
          <p:cNvSpPr/>
          <p:nvPr/>
        </p:nvSpPr>
        <p:spPr>
          <a:xfrm>
            <a:off x="535437" y="3321727"/>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Tree>
    <p:extLst>
      <p:ext uri="{BB962C8B-B14F-4D97-AF65-F5344CB8AC3E}">
        <p14:creationId xmlns:p14="http://schemas.microsoft.com/office/powerpoint/2010/main" val="3040894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12" descr="Une image contenant texte, cercle, Graphique, logo&#10;&#10;Le contenu généré par l’IA peut être incorrect.">
            <a:extLst>
              <a:ext uri="{FF2B5EF4-FFF2-40B4-BE49-F238E27FC236}">
                <a16:creationId xmlns:a16="http://schemas.microsoft.com/office/drawing/2014/main" id="{942BF0AB-B184-4531-FB94-2F9B1CA52CAE}"/>
              </a:ext>
            </a:extLst>
          </p:cNvPr>
          <p:cNvPicPr>
            <a:picLocks noChangeAspect="1"/>
          </p:cNvPicPr>
          <p:nvPr/>
        </p:nvPicPr>
        <p:blipFill>
          <a:blip r:embed="rId11">
            <a:extLst>
              <a:ext uri="{28A0092B-C50C-407E-A947-70E740481C1C}">
                <a14:useLocalDpi xmlns:a14="http://schemas.microsoft.com/office/drawing/2010/main" val="0"/>
              </a:ext>
            </a:extLst>
          </a:blip>
          <a:srcRect l="195" r="195"/>
          <a:stretch>
            <a:fillRect/>
          </a:stretch>
        </p:blipFill>
        <p:spPr>
          <a:xfrm>
            <a:off x="3460985" y="1042360"/>
            <a:ext cx="4629732" cy="4650559"/>
          </a:xfrm>
          <a:prstGeom prst="roundRect">
            <a:avLst>
              <a:gd name="adj" fmla="val 2403"/>
            </a:avLst>
          </a:prstGeom>
        </p:spPr>
      </p:pic>
      <p:cxnSp>
        <p:nvCxnSpPr>
          <p:cNvPr id="11" name="LineContentSeparatorDefault 10">
            <a:extLst>
              <a:ext uri="{FF2B5EF4-FFF2-40B4-BE49-F238E27FC236}">
                <a16:creationId xmlns:a16="http://schemas.microsoft.com/office/drawing/2014/main" id="{65D6991D-8833-E4E3-75CA-4FD488EA222C}"/>
              </a:ext>
            </a:extLst>
          </p:cNvPr>
          <p:cNvCxnSpPr>
            <a:cxnSpLocks/>
          </p:cNvCxnSpPr>
          <p:nvPr>
            <p:custDataLst>
              <p:tags r:id="rId1"/>
            </p:custDataLst>
          </p:nvPr>
        </p:nvCxnSpPr>
        <p:spPr>
          <a:xfrm>
            <a:off x="220425" y="3367639"/>
            <a:ext cx="2849526" cy="0"/>
          </a:xfrm>
          <a:prstGeom prst="straightConnector1">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rackerNumWhite 13">
            <a:extLst>
              <a:ext uri="{FF2B5EF4-FFF2-40B4-BE49-F238E27FC236}">
                <a16:creationId xmlns:a16="http://schemas.microsoft.com/office/drawing/2014/main" id="{4B4EA8C3-98DB-1F7A-BBFB-8E4067D11711}"/>
              </a:ext>
            </a:extLst>
          </p:cNvPr>
          <p:cNvSpPr>
            <a:spLocks/>
          </p:cNvSpPr>
          <p:nvPr>
            <p:custDataLst>
              <p:tags r:id="rId2"/>
            </p:custDataLst>
          </p:nvPr>
        </p:nvSpPr>
        <p:spPr>
          <a:xfrm>
            <a:off x="1466034" y="753177"/>
            <a:ext cx="358308" cy="358308"/>
          </a:xfrm>
          <a:prstGeom prst="ellipse">
            <a:avLst/>
          </a:prstGeom>
          <a:solidFill>
            <a:srgbClr val="FF0000"/>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bg1"/>
                </a:solidFill>
                <a:latin typeface="Poppins" pitchFamily="2" charset="77"/>
                <a:cs typeface="Poppins" pitchFamily="2" charset="77"/>
              </a:rPr>
              <a:t>D</a:t>
            </a:r>
          </a:p>
        </p:txBody>
      </p:sp>
      <p:sp>
        <p:nvSpPr>
          <p:cNvPr id="17" name="Sous-titre 6">
            <a:extLst>
              <a:ext uri="{FF2B5EF4-FFF2-40B4-BE49-F238E27FC236}">
                <a16:creationId xmlns:a16="http://schemas.microsoft.com/office/drawing/2014/main" id="{5C023482-6FCD-DA69-B7F0-75318EE3FC58}"/>
              </a:ext>
            </a:extLst>
          </p:cNvPr>
          <p:cNvSpPr>
            <a:spLocks noGrp="1"/>
          </p:cNvSpPr>
          <p:nvPr>
            <p:ph type="subTitle" idx="1"/>
          </p:nvPr>
        </p:nvSpPr>
        <p:spPr>
          <a:xfrm>
            <a:off x="1858507" y="714936"/>
            <a:ext cx="1602478" cy="364216"/>
          </a:xfrm>
        </p:spPr>
        <p:txBody>
          <a:bodyPr/>
          <a:lstStyle/>
          <a:p>
            <a:pPr>
              <a:lnSpc>
                <a:spcPct val="150000"/>
              </a:lnSpc>
            </a:pPr>
            <a:r>
              <a:rPr lang="fr-FR" dirty="0">
                <a:latin typeface="Poppins Light" panose="00000400000000000000" pitchFamily="2" charset="0"/>
                <a:cs typeface="Poppins Light" panose="00000400000000000000" pitchFamily="2" charset="0"/>
              </a:rPr>
              <a:t>OMINANCE</a:t>
            </a:r>
          </a:p>
        </p:txBody>
      </p:sp>
      <p:cxnSp>
        <p:nvCxnSpPr>
          <p:cNvPr id="26" name="LineContentSeparatorDefault 10">
            <a:extLst>
              <a:ext uri="{FF2B5EF4-FFF2-40B4-BE49-F238E27FC236}">
                <a16:creationId xmlns:a16="http://schemas.microsoft.com/office/drawing/2014/main" id="{3D56A461-59FE-D21A-E7C9-E09738CC8892}"/>
              </a:ext>
            </a:extLst>
          </p:cNvPr>
          <p:cNvCxnSpPr>
            <a:cxnSpLocks/>
          </p:cNvCxnSpPr>
          <p:nvPr>
            <p:custDataLst>
              <p:tags r:id="rId3"/>
            </p:custDataLst>
          </p:nvPr>
        </p:nvCxnSpPr>
        <p:spPr>
          <a:xfrm>
            <a:off x="8411039" y="3367639"/>
            <a:ext cx="2849526" cy="0"/>
          </a:xfrm>
          <a:prstGeom prst="straightConnector1">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LineContentSeparatorDefault 10">
            <a:extLst>
              <a:ext uri="{FF2B5EF4-FFF2-40B4-BE49-F238E27FC236}">
                <a16:creationId xmlns:a16="http://schemas.microsoft.com/office/drawing/2014/main" id="{3E113A99-2640-91A4-2FFA-4A053604A95D}"/>
              </a:ext>
            </a:extLst>
          </p:cNvPr>
          <p:cNvCxnSpPr>
            <a:cxnSpLocks/>
          </p:cNvCxnSpPr>
          <p:nvPr>
            <p:custDataLst>
              <p:tags r:id="rId4"/>
            </p:custDataLst>
          </p:nvPr>
        </p:nvCxnSpPr>
        <p:spPr>
          <a:xfrm>
            <a:off x="5756958" y="5879805"/>
            <a:ext cx="0" cy="897636"/>
          </a:xfrm>
          <a:prstGeom prst="straightConnector1">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LineContentSeparatorDefault 10">
            <a:extLst>
              <a:ext uri="{FF2B5EF4-FFF2-40B4-BE49-F238E27FC236}">
                <a16:creationId xmlns:a16="http://schemas.microsoft.com/office/drawing/2014/main" id="{11718091-49C6-849A-E734-C042E98354B1}"/>
              </a:ext>
            </a:extLst>
          </p:cNvPr>
          <p:cNvCxnSpPr>
            <a:cxnSpLocks/>
          </p:cNvCxnSpPr>
          <p:nvPr>
            <p:custDataLst>
              <p:tags r:id="rId5"/>
            </p:custDataLst>
          </p:nvPr>
        </p:nvCxnSpPr>
        <p:spPr>
          <a:xfrm>
            <a:off x="5754614" y="34695"/>
            <a:ext cx="0" cy="897636"/>
          </a:xfrm>
          <a:prstGeom prst="straightConnector1">
            <a:avLst/>
          </a:prstGeom>
          <a:ln w="63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rackerNumWhite 13">
            <a:extLst>
              <a:ext uri="{FF2B5EF4-FFF2-40B4-BE49-F238E27FC236}">
                <a16:creationId xmlns:a16="http://schemas.microsoft.com/office/drawing/2014/main" id="{B3C1A779-DE0C-80B1-B5B2-8F5DDE0D7354}"/>
              </a:ext>
            </a:extLst>
          </p:cNvPr>
          <p:cNvSpPr>
            <a:spLocks/>
          </p:cNvSpPr>
          <p:nvPr>
            <p:custDataLst>
              <p:tags r:id="rId6"/>
            </p:custDataLst>
          </p:nvPr>
        </p:nvSpPr>
        <p:spPr>
          <a:xfrm>
            <a:off x="1495073" y="3999652"/>
            <a:ext cx="358308" cy="358308"/>
          </a:xfrm>
          <a:prstGeom prst="ellipse">
            <a:avLst/>
          </a:prstGeom>
          <a:solidFill>
            <a:srgbClr val="0070C0"/>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bg1"/>
                </a:solidFill>
                <a:latin typeface="Poppins" pitchFamily="2" charset="77"/>
                <a:cs typeface="Poppins" pitchFamily="2" charset="77"/>
              </a:rPr>
              <a:t>C</a:t>
            </a:r>
          </a:p>
        </p:txBody>
      </p:sp>
      <p:sp>
        <p:nvSpPr>
          <p:cNvPr id="33" name="Sous-titre 6">
            <a:extLst>
              <a:ext uri="{FF2B5EF4-FFF2-40B4-BE49-F238E27FC236}">
                <a16:creationId xmlns:a16="http://schemas.microsoft.com/office/drawing/2014/main" id="{3FF9220E-CDDD-6456-8F93-529379380313}"/>
              </a:ext>
            </a:extLst>
          </p:cNvPr>
          <p:cNvSpPr txBox="1">
            <a:spLocks/>
          </p:cNvSpPr>
          <p:nvPr/>
        </p:nvSpPr>
        <p:spPr>
          <a:xfrm>
            <a:off x="1887546" y="3961411"/>
            <a:ext cx="1602478" cy="364216"/>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ONFORMISME</a:t>
            </a:r>
          </a:p>
        </p:txBody>
      </p:sp>
      <p:sp>
        <p:nvSpPr>
          <p:cNvPr id="34" name="TrackerNumWhite 13">
            <a:extLst>
              <a:ext uri="{FF2B5EF4-FFF2-40B4-BE49-F238E27FC236}">
                <a16:creationId xmlns:a16="http://schemas.microsoft.com/office/drawing/2014/main" id="{CB5F1765-A304-32CC-1683-8A3203265C12}"/>
              </a:ext>
            </a:extLst>
          </p:cNvPr>
          <p:cNvSpPr>
            <a:spLocks/>
          </p:cNvSpPr>
          <p:nvPr>
            <p:custDataLst>
              <p:tags r:id="rId7"/>
            </p:custDataLst>
          </p:nvPr>
        </p:nvSpPr>
        <p:spPr>
          <a:xfrm>
            <a:off x="8338542" y="853303"/>
            <a:ext cx="358308" cy="358308"/>
          </a:xfrm>
          <a:prstGeom prst="ellipse">
            <a:avLst/>
          </a:prstGeom>
          <a:solidFill>
            <a:srgbClr val="FFC000"/>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bg1"/>
                </a:solidFill>
                <a:latin typeface="Poppins" pitchFamily="2" charset="77"/>
                <a:cs typeface="Poppins" pitchFamily="2" charset="77"/>
              </a:rPr>
              <a:t>I</a:t>
            </a:r>
          </a:p>
        </p:txBody>
      </p:sp>
      <p:sp>
        <p:nvSpPr>
          <p:cNvPr id="35" name="Sous-titre 6">
            <a:extLst>
              <a:ext uri="{FF2B5EF4-FFF2-40B4-BE49-F238E27FC236}">
                <a16:creationId xmlns:a16="http://schemas.microsoft.com/office/drawing/2014/main" id="{13121876-503B-8D8D-9A9D-8D1FF64DE7C9}"/>
              </a:ext>
            </a:extLst>
          </p:cNvPr>
          <p:cNvSpPr txBox="1">
            <a:spLocks/>
          </p:cNvSpPr>
          <p:nvPr/>
        </p:nvSpPr>
        <p:spPr>
          <a:xfrm>
            <a:off x="8731015" y="815062"/>
            <a:ext cx="1602478" cy="364216"/>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NFLUENCE</a:t>
            </a:r>
          </a:p>
        </p:txBody>
      </p:sp>
      <p:sp>
        <p:nvSpPr>
          <p:cNvPr id="36" name="TrackerNumWhite 13">
            <a:extLst>
              <a:ext uri="{FF2B5EF4-FFF2-40B4-BE49-F238E27FC236}">
                <a16:creationId xmlns:a16="http://schemas.microsoft.com/office/drawing/2014/main" id="{7B65F080-4717-4521-CB2F-0BFDB6DC51B4}"/>
              </a:ext>
            </a:extLst>
          </p:cNvPr>
          <p:cNvSpPr>
            <a:spLocks/>
          </p:cNvSpPr>
          <p:nvPr>
            <p:custDataLst>
              <p:tags r:id="rId8"/>
            </p:custDataLst>
          </p:nvPr>
        </p:nvSpPr>
        <p:spPr>
          <a:xfrm>
            <a:off x="8411039" y="4037893"/>
            <a:ext cx="358308" cy="358308"/>
          </a:xfrm>
          <a:prstGeom prst="ellipse">
            <a:avLst/>
          </a:prstGeom>
          <a:solidFill>
            <a:srgbClr val="92D050"/>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bg1"/>
                </a:solidFill>
                <a:latin typeface="Poppins" pitchFamily="2" charset="77"/>
                <a:cs typeface="Poppins" pitchFamily="2" charset="77"/>
              </a:rPr>
              <a:t>S</a:t>
            </a:r>
          </a:p>
        </p:txBody>
      </p:sp>
      <p:sp>
        <p:nvSpPr>
          <p:cNvPr id="37" name="Sous-titre 6">
            <a:extLst>
              <a:ext uri="{FF2B5EF4-FFF2-40B4-BE49-F238E27FC236}">
                <a16:creationId xmlns:a16="http://schemas.microsoft.com/office/drawing/2014/main" id="{562A8A81-70DF-CC7D-7AB6-B2F8AB19B027}"/>
              </a:ext>
            </a:extLst>
          </p:cNvPr>
          <p:cNvSpPr txBox="1">
            <a:spLocks/>
          </p:cNvSpPr>
          <p:nvPr/>
        </p:nvSpPr>
        <p:spPr>
          <a:xfrm>
            <a:off x="8803512" y="3999652"/>
            <a:ext cx="1602478" cy="364216"/>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TABILITE</a:t>
            </a:r>
          </a:p>
        </p:txBody>
      </p:sp>
      <p:sp>
        <p:nvSpPr>
          <p:cNvPr id="38" name="Sous-titre 6">
            <a:extLst>
              <a:ext uri="{FF2B5EF4-FFF2-40B4-BE49-F238E27FC236}">
                <a16:creationId xmlns:a16="http://schemas.microsoft.com/office/drawing/2014/main" id="{33AFF13E-6865-9334-461E-6A0D62419B19}"/>
              </a:ext>
            </a:extLst>
          </p:cNvPr>
          <p:cNvSpPr txBox="1">
            <a:spLocks/>
          </p:cNvSpPr>
          <p:nvPr/>
        </p:nvSpPr>
        <p:spPr>
          <a:xfrm>
            <a:off x="1495073" y="1521005"/>
            <a:ext cx="2023990" cy="1073114"/>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285750" indent="-285750">
              <a:lnSpc>
                <a:spcPct val="150000"/>
              </a:lnSpc>
              <a:buClr>
                <a:srgbClr val="FF0000"/>
              </a:buClr>
              <a:buFont typeface="Segoe UI" panose="020B0502040204020203" pitchFamily="34" charset="0"/>
              <a:buChar char="›"/>
            </a:pPr>
            <a:r>
              <a:rPr lang="fr-FR" dirty="0">
                <a:latin typeface="Poppins Light" panose="00000400000000000000" pitchFamily="2" charset="0"/>
                <a:cs typeface="Poppins Light" panose="00000400000000000000" pitchFamily="2" charset="0"/>
              </a:rPr>
              <a:t>Relever les défis</a:t>
            </a:r>
          </a:p>
          <a:p>
            <a:pPr marL="285750" indent="-285750">
              <a:lnSpc>
                <a:spcPct val="150000"/>
              </a:lnSpc>
              <a:buClr>
                <a:srgbClr val="FF0000"/>
              </a:buClr>
              <a:buFont typeface="Segoe UI" panose="020B0502040204020203" pitchFamily="34" charset="0"/>
              <a:buChar char="›"/>
            </a:pPr>
            <a:r>
              <a:rPr lang="fr-FR" dirty="0">
                <a:latin typeface="Poppins Light" panose="00000400000000000000" pitchFamily="2" charset="0"/>
                <a:cs typeface="Poppins Light" panose="00000400000000000000" pitchFamily="2" charset="0"/>
              </a:rPr>
              <a:t>Agir sans délais</a:t>
            </a:r>
          </a:p>
        </p:txBody>
      </p:sp>
      <p:sp>
        <p:nvSpPr>
          <p:cNvPr id="39" name="Sous-titre 6">
            <a:extLst>
              <a:ext uri="{FF2B5EF4-FFF2-40B4-BE49-F238E27FC236}">
                <a16:creationId xmlns:a16="http://schemas.microsoft.com/office/drawing/2014/main" id="{BAB22CAA-E412-B0E4-CFC6-842908F0FFC8}"/>
              </a:ext>
            </a:extLst>
          </p:cNvPr>
          <p:cNvSpPr txBox="1">
            <a:spLocks/>
          </p:cNvSpPr>
          <p:nvPr/>
        </p:nvSpPr>
        <p:spPr>
          <a:xfrm>
            <a:off x="1495073" y="1248807"/>
            <a:ext cx="1602478" cy="364216"/>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nSpc>
                <a:spcPct val="150000"/>
              </a:lnSpc>
            </a:pPr>
            <a:r>
              <a:rPr lang="fr-FR" b="1" dirty="0">
                <a:solidFill>
                  <a:srgbClr val="FF0000"/>
                </a:solidFill>
                <a:latin typeface="Poppins Light" panose="00000400000000000000" pitchFamily="2" charset="0"/>
                <a:cs typeface="Poppins Light" panose="00000400000000000000" pitchFamily="2" charset="0"/>
              </a:rPr>
              <a:t>QUAND ? </a:t>
            </a:r>
          </a:p>
        </p:txBody>
      </p:sp>
      <p:sp>
        <p:nvSpPr>
          <p:cNvPr id="40" name="Sous-titre 6">
            <a:extLst>
              <a:ext uri="{FF2B5EF4-FFF2-40B4-BE49-F238E27FC236}">
                <a16:creationId xmlns:a16="http://schemas.microsoft.com/office/drawing/2014/main" id="{75B86E2C-EEB9-7C00-A02E-306A0ED6815D}"/>
              </a:ext>
            </a:extLst>
          </p:cNvPr>
          <p:cNvSpPr txBox="1">
            <a:spLocks/>
          </p:cNvSpPr>
          <p:nvPr/>
        </p:nvSpPr>
        <p:spPr>
          <a:xfrm>
            <a:off x="8478024" y="1523560"/>
            <a:ext cx="2537306" cy="1073114"/>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285750" indent="-285750">
              <a:lnSpc>
                <a:spcPct val="150000"/>
              </a:lnSpc>
              <a:buClr>
                <a:srgbClr val="FFC000"/>
              </a:buClr>
              <a:buFont typeface="Segoe UI" panose="020B0502040204020203" pitchFamily="34" charset="0"/>
              <a:buChar char="›"/>
            </a:pPr>
            <a:r>
              <a:rPr lang="fr-FR" dirty="0">
                <a:latin typeface="Poppins Light" panose="00000400000000000000" pitchFamily="2" charset="0"/>
                <a:cs typeface="Poppins Light" panose="00000400000000000000" pitchFamily="2" charset="0"/>
              </a:rPr>
              <a:t>Convaincre</a:t>
            </a:r>
          </a:p>
          <a:p>
            <a:pPr marL="285750" indent="-285750">
              <a:lnSpc>
                <a:spcPct val="150000"/>
              </a:lnSpc>
              <a:buClr>
                <a:srgbClr val="FFC000"/>
              </a:buClr>
              <a:buFont typeface="Segoe UI" panose="020B0502040204020203" pitchFamily="34" charset="0"/>
              <a:buChar char="›"/>
            </a:pPr>
            <a:r>
              <a:rPr lang="fr-FR" dirty="0">
                <a:latin typeface="Poppins Light" panose="00000400000000000000" pitchFamily="2" charset="0"/>
                <a:cs typeface="Poppins Light" panose="00000400000000000000" pitchFamily="2" charset="0"/>
              </a:rPr>
              <a:t>Influer sur les décisions</a:t>
            </a:r>
          </a:p>
        </p:txBody>
      </p:sp>
      <p:sp>
        <p:nvSpPr>
          <p:cNvPr id="41" name="Sous-titre 6">
            <a:extLst>
              <a:ext uri="{FF2B5EF4-FFF2-40B4-BE49-F238E27FC236}">
                <a16:creationId xmlns:a16="http://schemas.microsoft.com/office/drawing/2014/main" id="{E934F5FD-6D56-D059-2041-4B0937A3C6D3}"/>
              </a:ext>
            </a:extLst>
          </p:cNvPr>
          <p:cNvSpPr txBox="1">
            <a:spLocks/>
          </p:cNvSpPr>
          <p:nvPr/>
        </p:nvSpPr>
        <p:spPr>
          <a:xfrm>
            <a:off x="8478024" y="1251362"/>
            <a:ext cx="1602478" cy="364216"/>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nSpc>
                <a:spcPct val="150000"/>
              </a:lnSpc>
            </a:pPr>
            <a:r>
              <a:rPr lang="fr-FR" b="1" dirty="0">
                <a:solidFill>
                  <a:srgbClr val="FFC000"/>
                </a:solidFill>
                <a:latin typeface="Poppins Light" panose="00000400000000000000" pitchFamily="2" charset="0"/>
                <a:cs typeface="Poppins Light" panose="00000400000000000000" pitchFamily="2" charset="0"/>
              </a:rPr>
              <a:t>AVEC QUI ? </a:t>
            </a:r>
          </a:p>
        </p:txBody>
      </p:sp>
      <p:sp>
        <p:nvSpPr>
          <p:cNvPr id="42" name="Sous-titre 6">
            <a:extLst>
              <a:ext uri="{FF2B5EF4-FFF2-40B4-BE49-F238E27FC236}">
                <a16:creationId xmlns:a16="http://schemas.microsoft.com/office/drawing/2014/main" id="{A1CE7683-2F5F-2BB8-7AA7-D3ED8299291C}"/>
              </a:ext>
            </a:extLst>
          </p:cNvPr>
          <p:cNvSpPr txBox="1">
            <a:spLocks/>
          </p:cNvSpPr>
          <p:nvPr/>
        </p:nvSpPr>
        <p:spPr>
          <a:xfrm>
            <a:off x="1538185" y="4758255"/>
            <a:ext cx="2289536" cy="1073114"/>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285750" indent="-285750">
              <a:lnSpc>
                <a:spcPct val="150000"/>
              </a:lnSpc>
              <a:buClr>
                <a:srgbClr val="0070C0"/>
              </a:buClr>
              <a:buFont typeface="Segoe UI" panose="020B0502040204020203" pitchFamily="34" charset="0"/>
              <a:buChar char="›"/>
            </a:pPr>
            <a:r>
              <a:rPr lang="fr-FR" dirty="0">
                <a:latin typeface="Poppins Light" panose="00000400000000000000" pitchFamily="2" charset="0"/>
                <a:cs typeface="Poppins Light" panose="00000400000000000000" pitchFamily="2" charset="0"/>
              </a:rPr>
              <a:t>Sécuriser un résultat</a:t>
            </a:r>
          </a:p>
          <a:p>
            <a:pPr marL="285750" indent="-285750">
              <a:lnSpc>
                <a:spcPct val="150000"/>
              </a:lnSpc>
              <a:buClr>
                <a:srgbClr val="0070C0"/>
              </a:buClr>
              <a:buFont typeface="Segoe UI" panose="020B0502040204020203" pitchFamily="34" charset="0"/>
              <a:buChar char="›"/>
            </a:pPr>
            <a:r>
              <a:rPr lang="fr-FR" dirty="0">
                <a:latin typeface="Poppins Light" panose="00000400000000000000" pitchFamily="2" charset="0"/>
                <a:cs typeface="Poppins Light" panose="00000400000000000000" pitchFamily="2" charset="0"/>
              </a:rPr>
              <a:t>Garantir sa qualité</a:t>
            </a:r>
          </a:p>
        </p:txBody>
      </p:sp>
      <p:sp>
        <p:nvSpPr>
          <p:cNvPr id="43" name="Sous-titre 6">
            <a:extLst>
              <a:ext uri="{FF2B5EF4-FFF2-40B4-BE49-F238E27FC236}">
                <a16:creationId xmlns:a16="http://schemas.microsoft.com/office/drawing/2014/main" id="{2B820D2C-5487-015D-755F-745ED55C2F3A}"/>
              </a:ext>
            </a:extLst>
          </p:cNvPr>
          <p:cNvSpPr txBox="1">
            <a:spLocks/>
          </p:cNvSpPr>
          <p:nvPr/>
        </p:nvSpPr>
        <p:spPr>
          <a:xfrm>
            <a:off x="1538185" y="4486057"/>
            <a:ext cx="1602478" cy="364216"/>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nSpc>
                <a:spcPct val="150000"/>
              </a:lnSpc>
            </a:pPr>
            <a:r>
              <a:rPr lang="fr-FR" b="1" dirty="0">
                <a:solidFill>
                  <a:srgbClr val="0070C0"/>
                </a:solidFill>
                <a:latin typeface="Poppins Light" panose="00000400000000000000" pitchFamily="2" charset="0"/>
                <a:cs typeface="Poppins Light" panose="00000400000000000000" pitchFamily="2" charset="0"/>
              </a:rPr>
              <a:t>COMMENT ? </a:t>
            </a:r>
          </a:p>
        </p:txBody>
      </p:sp>
      <p:sp>
        <p:nvSpPr>
          <p:cNvPr id="44" name="Sous-titre 6">
            <a:extLst>
              <a:ext uri="{FF2B5EF4-FFF2-40B4-BE49-F238E27FC236}">
                <a16:creationId xmlns:a16="http://schemas.microsoft.com/office/drawing/2014/main" id="{4E297971-35C9-30CA-CFC6-9908D1ACFF59}"/>
              </a:ext>
            </a:extLst>
          </p:cNvPr>
          <p:cNvSpPr txBox="1">
            <a:spLocks/>
          </p:cNvSpPr>
          <p:nvPr/>
        </p:nvSpPr>
        <p:spPr>
          <a:xfrm>
            <a:off x="8478023" y="4758255"/>
            <a:ext cx="2782541" cy="1073114"/>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285750" indent="-285750">
              <a:lnSpc>
                <a:spcPct val="150000"/>
              </a:lnSpc>
              <a:buClr>
                <a:srgbClr val="92D050"/>
              </a:buClr>
              <a:buFont typeface="Segoe UI" panose="020B0502040204020203" pitchFamily="34" charset="0"/>
              <a:buChar char="›"/>
            </a:pPr>
            <a:r>
              <a:rPr lang="fr-FR" dirty="0">
                <a:latin typeface="Poppins Light" panose="00000400000000000000" pitchFamily="2" charset="0"/>
                <a:cs typeface="Poppins Light" panose="00000400000000000000" pitchFamily="2" charset="0"/>
              </a:rPr>
              <a:t>Trouver un consensus</a:t>
            </a:r>
          </a:p>
          <a:p>
            <a:pPr marL="285750" indent="-285750">
              <a:lnSpc>
                <a:spcPct val="150000"/>
              </a:lnSpc>
              <a:buClr>
                <a:srgbClr val="92D050"/>
              </a:buClr>
              <a:buFont typeface="Segoe UI" panose="020B0502040204020203" pitchFamily="34" charset="0"/>
              <a:buChar char="›"/>
            </a:pPr>
            <a:r>
              <a:rPr lang="fr-FR" dirty="0">
                <a:latin typeface="Poppins Light" panose="00000400000000000000" pitchFamily="2" charset="0"/>
                <a:cs typeface="Poppins Light" panose="00000400000000000000" pitchFamily="2" charset="0"/>
              </a:rPr>
              <a:t>Préserver l’harmonie</a:t>
            </a:r>
          </a:p>
        </p:txBody>
      </p:sp>
      <p:sp>
        <p:nvSpPr>
          <p:cNvPr id="45" name="Sous-titre 6">
            <a:extLst>
              <a:ext uri="{FF2B5EF4-FFF2-40B4-BE49-F238E27FC236}">
                <a16:creationId xmlns:a16="http://schemas.microsoft.com/office/drawing/2014/main" id="{6B012D92-33DE-7B40-B735-51DB674D2716}"/>
              </a:ext>
            </a:extLst>
          </p:cNvPr>
          <p:cNvSpPr txBox="1">
            <a:spLocks/>
          </p:cNvSpPr>
          <p:nvPr/>
        </p:nvSpPr>
        <p:spPr>
          <a:xfrm>
            <a:off x="8478024" y="4486057"/>
            <a:ext cx="1602478" cy="364216"/>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nSpc>
                <a:spcPct val="150000"/>
              </a:lnSpc>
            </a:pPr>
            <a:r>
              <a:rPr lang="fr-FR" b="1" dirty="0">
                <a:solidFill>
                  <a:srgbClr val="92D050"/>
                </a:solidFill>
                <a:latin typeface="Poppins Light" panose="00000400000000000000" pitchFamily="2" charset="0"/>
                <a:cs typeface="Poppins Light" panose="00000400000000000000" pitchFamily="2" charset="0"/>
              </a:rPr>
              <a:t>POURQUOI ? </a:t>
            </a:r>
          </a:p>
        </p:txBody>
      </p:sp>
    </p:spTree>
    <p:extLst>
      <p:ext uri="{BB962C8B-B14F-4D97-AF65-F5344CB8AC3E}">
        <p14:creationId xmlns:p14="http://schemas.microsoft.com/office/powerpoint/2010/main" val="1951716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Bulle narrative : rectangle à coins arrondis 26">
            <a:extLst>
              <a:ext uri="{FF2B5EF4-FFF2-40B4-BE49-F238E27FC236}">
                <a16:creationId xmlns:a16="http://schemas.microsoft.com/office/drawing/2014/main" id="{8B10DFE5-11C1-7084-8237-5A2BF6E8D860}"/>
              </a:ext>
            </a:extLst>
          </p:cNvPr>
          <p:cNvSpPr/>
          <p:nvPr/>
        </p:nvSpPr>
        <p:spPr>
          <a:xfrm rot="16200000">
            <a:off x="898779" y="3789619"/>
            <a:ext cx="2253182" cy="2523017"/>
          </a:xfrm>
          <a:prstGeom prst="wedgeRoundRectCallout">
            <a:avLst/>
          </a:prstGeom>
          <a:solidFill>
            <a:schemeClr val="tx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7" name="Titre 1">
            <a:extLst>
              <a:ext uri="{FF2B5EF4-FFF2-40B4-BE49-F238E27FC236}">
                <a16:creationId xmlns:a16="http://schemas.microsoft.com/office/drawing/2014/main" id="{CD3AB491-1EA5-1BBB-32BC-68F4D62093C9}"/>
              </a:ext>
            </a:extLst>
          </p:cNvPr>
          <p:cNvSpPr>
            <a:spLocks noGrp="1"/>
          </p:cNvSpPr>
          <p:nvPr>
            <p:ph type="title"/>
          </p:nvPr>
        </p:nvSpPr>
        <p:spPr>
          <a:xfrm>
            <a:off x="802455" y="307439"/>
            <a:ext cx="7609103" cy="694944"/>
          </a:xfrm>
        </p:spPr>
        <p:txBody>
          <a:bodyPr/>
          <a:lstStyle/>
          <a:p>
            <a:r>
              <a:rPr lang="fr-FR" dirty="0"/>
              <a:t>DIRECTIF – ORIENTE RESULTATS – RAPIDE - AFFIRME</a:t>
            </a:r>
          </a:p>
        </p:txBody>
      </p:sp>
      <p:sp>
        <p:nvSpPr>
          <p:cNvPr id="8" name="Shape 832">
            <a:extLst>
              <a:ext uri="{FF2B5EF4-FFF2-40B4-BE49-F238E27FC236}">
                <a16:creationId xmlns:a16="http://schemas.microsoft.com/office/drawing/2014/main" id="{CA3BDA6D-B306-7CB4-DED7-832987A98DDE}"/>
              </a:ext>
            </a:extLst>
          </p:cNvPr>
          <p:cNvSpPr/>
          <p:nvPr/>
        </p:nvSpPr>
        <p:spPr>
          <a:xfrm>
            <a:off x="5083303" y="2612935"/>
            <a:ext cx="2419563" cy="98488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600">
                <a:solidFill>
                  <a:srgbClr val="626469"/>
                </a:solidFill>
                <a:latin typeface="+mj-lt"/>
                <a:ea typeface="+mj-ea"/>
                <a:cs typeface="+mj-cs"/>
                <a:sym typeface="Calibri"/>
              </a:defRPr>
            </a:pPr>
            <a:r>
              <a:rPr kumimoji="0" sz="16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Recherche les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défis</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Aime</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la confrontation</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Direct et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affirmé</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Impatient et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proactif</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p:txBody>
      </p:sp>
      <p:sp>
        <p:nvSpPr>
          <p:cNvPr id="9" name="Shape 833">
            <a:extLst>
              <a:ext uri="{FF2B5EF4-FFF2-40B4-BE49-F238E27FC236}">
                <a16:creationId xmlns:a16="http://schemas.microsoft.com/office/drawing/2014/main" id="{103BC004-D306-90B0-8D68-38F5F81716F2}"/>
              </a:ext>
            </a:extLst>
          </p:cNvPr>
          <p:cNvSpPr/>
          <p:nvPr/>
        </p:nvSpPr>
        <p:spPr>
          <a:xfrm>
            <a:off x="8097871" y="4889411"/>
            <a:ext cx="2181044" cy="98488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600">
                <a:solidFill>
                  <a:srgbClr val="626469"/>
                </a:solidFill>
                <a:latin typeface="+mj-lt"/>
                <a:ea typeface="+mj-ea"/>
                <a:cs typeface="+mj-cs"/>
                <a:sym typeface="Calibri"/>
              </a:defRPr>
            </a:pPr>
            <a:r>
              <a:rPr kumimoji="0" sz="16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Evite les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problèmes</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Evite la confrontation</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Manque</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d’affirmation</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Prudent et patient</a:t>
            </a:r>
          </a:p>
        </p:txBody>
      </p:sp>
      <p:grpSp>
        <p:nvGrpSpPr>
          <p:cNvPr id="10" name="Group 836">
            <a:extLst>
              <a:ext uri="{FF2B5EF4-FFF2-40B4-BE49-F238E27FC236}">
                <a16:creationId xmlns:a16="http://schemas.microsoft.com/office/drawing/2014/main" id="{984A4A60-972F-A927-0019-E5C2BC7DF63B}"/>
              </a:ext>
            </a:extLst>
          </p:cNvPr>
          <p:cNvGrpSpPr/>
          <p:nvPr/>
        </p:nvGrpSpPr>
        <p:grpSpPr>
          <a:xfrm>
            <a:off x="4159223" y="2612934"/>
            <a:ext cx="923926" cy="1214440"/>
            <a:chOff x="0" y="0"/>
            <a:chExt cx="923925" cy="1214438"/>
          </a:xfrm>
        </p:grpSpPr>
        <p:pic>
          <p:nvPicPr>
            <p:cNvPr id="11" name="image25.jpg" descr="puselbit_röd_skugga.jpg">
              <a:extLst>
                <a:ext uri="{FF2B5EF4-FFF2-40B4-BE49-F238E27FC236}">
                  <a16:creationId xmlns:a16="http://schemas.microsoft.com/office/drawing/2014/main" id="{9516743B-4829-F013-EB4F-E1AA3229348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923925" cy="1214438"/>
            </a:xfrm>
            <a:prstGeom prst="rect">
              <a:avLst/>
            </a:prstGeom>
            <a:ln w="12700" cap="flat">
              <a:noFill/>
              <a:miter lim="400000"/>
            </a:ln>
            <a:effectLst/>
          </p:spPr>
        </p:pic>
        <p:sp>
          <p:nvSpPr>
            <p:cNvPr id="12" name="Shape 835">
              <a:extLst>
                <a:ext uri="{FF2B5EF4-FFF2-40B4-BE49-F238E27FC236}">
                  <a16:creationId xmlns:a16="http://schemas.microsoft.com/office/drawing/2014/main" id="{420AE60B-A56B-4A77-920A-A4F7EFB5085F}"/>
                </a:ext>
              </a:extLst>
            </p:cNvPr>
            <p:cNvSpPr/>
            <p:nvPr/>
          </p:nvSpPr>
          <p:spPr>
            <a:xfrm>
              <a:off x="227483" y="190126"/>
              <a:ext cx="361635"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chemeClr val="accent3">
                      <a:lumOff val="44000"/>
                    </a:schemeClr>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3600" b="0" i="0" u="none" strike="noStrike" kern="1200" cap="none" spc="0" normalizeH="0" baseline="0" noProof="0" dirty="0">
                  <a:ln>
                    <a:noFill/>
                  </a:ln>
                  <a:solidFill>
                    <a:srgbClr val="A5A5A5">
                      <a:lumOff val="44000"/>
                    </a:srgbClr>
                  </a:solidFill>
                  <a:effectLst/>
                  <a:uLnTx/>
                  <a:uFillTx/>
                  <a:latin typeface="Arial"/>
                  <a:cs typeface="Arial"/>
                  <a:sym typeface="Arial"/>
                </a:rPr>
                <a:t>+</a:t>
              </a:r>
            </a:p>
          </p:txBody>
        </p:sp>
      </p:grpSp>
      <p:grpSp>
        <p:nvGrpSpPr>
          <p:cNvPr id="13" name="Group 845">
            <a:extLst>
              <a:ext uri="{FF2B5EF4-FFF2-40B4-BE49-F238E27FC236}">
                <a16:creationId xmlns:a16="http://schemas.microsoft.com/office/drawing/2014/main" id="{467803F8-51D6-D7B5-8B2C-246745FCD3DB}"/>
              </a:ext>
            </a:extLst>
          </p:cNvPr>
          <p:cNvGrpSpPr/>
          <p:nvPr/>
        </p:nvGrpSpPr>
        <p:grpSpPr>
          <a:xfrm>
            <a:off x="6858361" y="2328030"/>
            <a:ext cx="1430680" cy="3849689"/>
            <a:chOff x="0" y="0"/>
            <a:chExt cx="1430678" cy="3849688"/>
          </a:xfrm>
        </p:grpSpPr>
        <p:sp>
          <p:nvSpPr>
            <p:cNvPr id="14" name="Shape 842">
              <a:extLst>
                <a:ext uri="{FF2B5EF4-FFF2-40B4-BE49-F238E27FC236}">
                  <a16:creationId xmlns:a16="http://schemas.microsoft.com/office/drawing/2014/main" id="{2945CC94-60E2-3F84-D5F6-768B00DD6980}"/>
                </a:ext>
              </a:extLst>
            </p:cNvPr>
            <p:cNvSpPr/>
            <p:nvPr/>
          </p:nvSpPr>
          <p:spPr>
            <a:xfrm flipH="1">
              <a:off x="710598" y="0"/>
              <a:ext cx="1" cy="3849688"/>
            </a:xfrm>
            <a:prstGeom prst="line">
              <a:avLst/>
            </a:prstGeom>
            <a:noFill/>
            <a:ln w="19050" cap="flat">
              <a:solidFill>
                <a:srgbClr val="FF0000"/>
              </a:solidFill>
              <a:prstDash val="solid"/>
              <a:round/>
              <a:headEnd type="triangle" w="med" len="med"/>
              <a:tailEnd type="triangle" w="med" len="med"/>
            </a:ln>
            <a:effectLst/>
          </p:spPr>
          <p:txBody>
            <a:bodyPr wrap="square" lIns="45719" tIns="45719" rIns="45719" bIns="45719"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Shape 843">
              <a:extLst>
                <a:ext uri="{FF2B5EF4-FFF2-40B4-BE49-F238E27FC236}">
                  <a16:creationId xmlns:a16="http://schemas.microsoft.com/office/drawing/2014/main" id="{4612C23C-5630-82DB-4163-7A2C349DF6CF}"/>
                </a:ext>
              </a:extLst>
            </p:cNvPr>
            <p:cNvSpPr/>
            <p:nvPr/>
          </p:nvSpPr>
          <p:spPr>
            <a:xfrm>
              <a:off x="776690" y="167436"/>
              <a:ext cx="653988"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b="1">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Poppins Light" panose="00000400000000000000" pitchFamily="2" charset="0"/>
                  <a:cs typeface="Poppins Light" panose="00000400000000000000" pitchFamily="2" charset="0"/>
                  <a:sym typeface="Arial"/>
                </a:rPr>
                <a:t>100%</a:t>
              </a:r>
            </a:p>
          </p:txBody>
        </p:sp>
        <p:sp>
          <p:nvSpPr>
            <p:cNvPr id="16" name="Shape 844">
              <a:extLst>
                <a:ext uri="{FF2B5EF4-FFF2-40B4-BE49-F238E27FC236}">
                  <a16:creationId xmlns:a16="http://schemas.microsoft.com/office/drawing/2014/main" id="{AA4EA566-9463-672B-DECB-F7091459604A}"/>
                </a:ext>
              </a:extLst>
            </p:cNvPr>
            <p:cNvSpPr/>
            <p:nvPr/>
          </p:nvSpPr>
          <p:spPr>
            <a:xfrm>
              <a:off x="0" y="3395324"/>
              <a:ext cx="653988" cy="246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a:ln>
                    <a:noFill/>
                  </a:ln>
                  <a:solidFill>
                    <a:prstClr val="black"/>
                  </a:solidFill>
                  <a:effectLst/>
                  <a:uLnTx/>
                  <a:uFillTx/>
                  <a:latin typeface="Poppins Light" panose="00000400000000000000" pitchFamily="2" charset="0"/>
                  <a:cs typeface="Poppins Light" panose="00000400000000000000" pitchFamily="2" charset="0"/>
                  <a:sym typeface="Arial"/>
                </a:rPr>
                <a:t>0%</a:t>
              </a:r>
            </a:p>
          </p:txBody>
        </p:sp>
      </p:grpSp>
      <p:sp>
        <p:nvSpPr>
          <p:cNvPr id="17" name="Shape 846">
            <a:extLst>
              <a:ext uri="{FF2B5EF4-FFF2-40B4-BE49-F238E27FC236}">
                <a16:creationId xmlns:a16="http://schemas.microsoft.com/office/drawing/2014/main" id="{2807211A-16D0-DE5E-4AE6-50C5787A4025}"/>
              </a:ext>
            </a:extLst>
          </p:cNvPr>
          <p:cNvSpPr/>
          <p:nvPr/>
        </p:nvSpPr>
        <p:spPr>
          <a:xfrm>
            <a:off x="8217032" y="2468317"/>
            <a:ext cx="2001340"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b="1" i="1">
                <a:solidFill>
                  <a:srgbClr val="FF0000"/>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400" b="0" i="1" u="none" strike="noStrike" kern="1200" cap="none" spc="0" normalizeH="0" baseline="0" noProof="0" dirty="0">
                <a:ln>
                  <a:noFill/>
                </a:ln>
                <a:solidFill>
                  <a:srgbClr val="FF0000"/>
                </a:solidFill>
                <a:effectLst/>
                <a:uLnTx/>
                <a:uFillTx/>
                <a:latin typeface="Poppins Light" panose="00000400000000000000" pitchFamily="2" charset="0"/>
                <a:cs typeface="Poppins Light" panose="00000400000000000000" pitchFamily="2" charset="0"/>
                <a:sym typeface="Arial"/>
              </a:rPr>
              <a:t>Irritation, impatience</a:t>
            </a:r>
          </a:p>
        </p:txBody>
      </p:sp>
      <p:grpSp>
        <p:nvGrpSpPr>
          <p:cNvPr id="18" name="Group 836">
            <a:extLst>
              <a:ext uri="{FF2B5EF4-FFF2-40B4-BE49-F238E27FC236}">
                <a16:creationId xmlns:a16="http://schemas.microsoft.com/office/drawing/2014/main" id="{120AD49E-D711-39DC-FD69-155369533100}"/>
              </a:ext>
            </a:extLst>
          </p:cNvPr>
          <p:cNvGrpSpPr/>
          <p:nvPr/>
        </p:nvGrpSpPr>
        <p:grpSpPr>
          <a:xfrm>
            <a:off x="10345862" y="4841306"/>
            <a:ext cx="923926" cy="1214440"/>
            <a:chOff x="305964" y="-41792"/>
            <a:chExt cx="923925" cy="1214438"/>
          </a:xfrm>
        </p:grpSpPr>
        <p:pic>
          <p:nvPicPr>
            <p:cNvPr id="19" name="image25.jpg" descr="puselbit_röd_skugga.jpg">
              <a:extLst>
                <a:ext uri="{FF2B5EF4-FFF2-40B4-BE49-F238E27FC236}">
                  <a16:creationId xmlns:a16="http://schemas.microsoft.com/office/drawing/2014/main" id="{23DF3C0C-6D9D-2EA3-A485-8858406CCA8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5964" y="-41792"/>
              <a:ext cx="923925" cy="1214438"/>
            </a:xfrm>
            <a:prstGeom prst="rect">
              <a:avLst/>
            </a:prstGeom>
            <a:ln w="12700" cap="flat">
              <a:noFill/>
              <a:miter lim="400000"/>
            </a:ln>
            <a:effectLst/>
          </p:spPr>
        </p:pic>
        <p:sp>
          <p:nvSpPr>
            <p:cNvPr id="20" name="Shape 835">
              <a:extLst>
                <a:ext uri="{FF2B5EF4-FFF2-40B4-BE49-F238E27FC236}">
                  <a16:creationId xmlns:a16="http://schemas.microsoft.com/office/drawing/2014/main" id="{A6FB7A22-7A76-95E7-83D5-9E2FDFEE9D09}"/>
                </a:ext>
              </a:extLst>
            </p:cNvPr>
            <p:cNvSpPr/>
            <p:nvPr/>
          </p:nvSpPr>
          <p:spPr>
            <a:xfrm>
              <a:off x="597439" y="151852"/>
              <a:ext cx="246219" cy="646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600">
                  <a:solidFill>
                    <a:schemeClr val="accent3">
                      <a:lumOff val="44000"/>
                    </a:schemeClr>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A5A5A5">
                      <a:lumOff val="44000"/>
                    </a:srgbClr>
                  </a:solidFill>
                  <a:effectLst/>
                  <a:uLnTx/>
                  <a:uFillTx/>
                  <a:latin typeface="Arial"/>
                  <a:cs typeface="Arial"/>
                  <a:sym typeface="Arial"/>
                </a:rPr>
                <a:t>-</a:t>
              </a:r>
              <a:endParaRPr kumimoji="0" sz="3600" b="0" i="0" u="none" strike="noStrike" kern="1200" cap="none" spc="0" normalizeH="0" baseline="0" noProof="0" dirty="0">
                <a:ln>
                  <a:noFill/>
                </a:ln>
                <a:solidFill>
                  <a:srgbClr val="A5A5A5">
                    <a:lumOff val="44000"/>
                  </a:srgbClr>
                </a:solidFill>
                <a:effectLst/>
                <a:uLnTx/>
                <a:uFillTx/>
                <a:latin typeface="Arial"/>
                <a:cs typeface="Arial"/>
                <a:sym typeface="Arial"/>
              </a:endParaRPr>
            </a:p>
          </p:txBody>
        </p:sp>
      </p:grpSp>
      <p:sp>
        <p:nvSpPr>
          <p:cNvPr id="22" name="Shape 847">
            <a:extLst>
              <a:ext uri="{FF2B5EF4-FFF2-40B4-BE49-F238E27FC236}">
                <a16:creationId xmlns:a16="http://schemas.microsoft.com/office/drawing/2014/main" id="{2611BDBA-643E-DA32-EDA2-D40A553BAF48}"/>
              </a:ext>
            </a:extLst>
          </p:cNvPr>
          <p:cNvSpPr/>
          <p:nvPr/>
        </p:nvSpPr>
        <p:spPr>
          <a:xfrm>
            <a:off x="6117152" y="5687941"/>
            <a:ext cx="923926"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b="1" i="1">
                <a:solidFill>
                  <a:srgbClr val="FF0000"/>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400" b="0" i="1" u="none" strike="noStrike" kern="1200" cap="none" spc="0" normalizeH="0" baseline="0" noProof="0" dirty="0">
                <a:ln>
                  <a:noFill/>
                </a:ln>
                <a:solidFill>
                  <a:srgbClr val="FF0000"/>
                </a:solidFill>
                <a:effectLst/>
                <a:uLnTx/>
                <a:uFillTx/>
                <a:latin typeface="Poppins Light" panose="00000400000000000000" pitchFamily="2" charset="0"/>
                <a:cs typeface="Poppins Light" panose="00000400000000000000" pitchFamily="2" charset="0"/>
                <a:sym typeface="Arial"/>
              </a:rPr>
              <a:t>Patience</a:t>
            </a:r>
          </a:p>
        </p:txBody>
      </p:sp>
      <p:sp>
        <p:nvSpPr>
          <p:cNvPr id="23" name="Shape 831">
            <a:extLst>
              <a:ext uri="{FF2B5EF4-FFF2-40B4-BE49-F238E27FC236}">
                <a16:creationId xmlns:a16="http://schemas.microsoft.com/office/drawing/2014/main" id="{4466A39F-D3DE-0347-A9E1-7862C1416F46}"/>
              </a:ext>
            </a:extLst>
          </p:cNvPr>
          <p:cNvSpPr/>
          <p:nvPr/>
        </p:nvSpPr>
        <p:spPr>
          <a:xfrm>
            <a:off x="802455" y="1129217"/>
            <a:ext cx="7638834" cy="76944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342900" marR="0" lvl="2" indent="-3429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Comment </a:t>
            </a:r>
            <a:r>
              <a:rPr kumimoji="0" sz="1800" i="0" u="none" strike="noStrike" kern="1200" cap="none" spc="0" normalizeH="0" baseline="0" noProof="0" dirty="0" err="1">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vous</a:t>
            </a:r>
            <a:r>
              <a:rPr kumimoji="0"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 </a:t>
            </a:r>
            <a:r>
              <a:rPr kumimoji="0" sz="1800" i="0" u="none" strike="noStrike" kern="1200" cap="none" spc="0" normalizeH="0" baseline="0" noProof="0" dirty="0" err="1">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abordez</a:t>
            </a:r>
            <a:r>
              <a:rPr kumimoji="0"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 les </a:t>
            </a:r>
            <a:r>
              <a:rPr kumimoji="0" sz="1800" i="0" u="none" strike="noStrike" kern="1200" cap="none" spc="0" normalizeH="0" baseline="0" noProof="0" dirty="0" err="1">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problèmes</a:t>
            </a:r>
            <a:r>
              <a:rPr kumimoji="0"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 et les challenges ?</a:t>
            </a:r>
            <a:endParaRPr kumimoji="0" lang="fr-FR"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endParaRPr>
          </a:p>
          <a:p>
            <a:pPr marL="342900" marR="0" lvl="2" indent="-3429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endParaRPr kumimoji="0" sz="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endParaRPr>
          </a:p>
          <a:p>
            <a:pPr marL="342900" marR="0" lvl="2" indent="-3429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Comment </a:t>
            </a:r>
            <a:r>
              <a:rPr kumimoji="0" sz="1800" i="0" u="none" strike="noStrike" kern="1200" cap="none" spc="0" normalizeH="0" baseline="0" noProof="0" dirty="0" err="1">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vous</a:t>
            </a:r>
            <a:r>
              <a:rPr kumimoji="0"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 </a:t>
            </a:r>
            <a:r>
              <a:rPr kumimoji="0" sz="1800" i="0" u="none" strike="noStrike" kern="1200" cap="none" spc="0" normalizeH="0" baseline="0" noProof="0" dirty="0" err="1">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exercez</a:t>
            </a:r>
            <a:r>
              <a:rPr kumimoji="0"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 le </a:t>
            </a:r>
            <a:r>
              <a:rPr kumimoji="0" sz="1800" i="0" u="none" strike="noStrike" kern="1200" cap="none" spc="0" normalizeH="0" baseline="0" noProof="0" dirty="0" err="1">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pouvoir</a:t>
            </a:r>
            <a:r>
              <a:rPr kumimoji="0"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rPr>
              <a:t> ?</a:t>
            </a:r>
            <a:endParaRPr kumimoji="0" lang="fr-FR" sz="1800" i="0" u="none" strike="noStrike" kern="1200" cap="none" spc="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sym typeface="Calibri"/>
            </a:endParaRPr>
          </a:p>
        </p:txBody>
      </p:sp>
      <p:sp>
        <p:nvSpPr>
          <p:cNvPr id="25" name="ZoneTexte 24">
            <a:extLst>
              <a:ext uri="{FF2B5EF4-FFF2-40B4-BE49-F238E27FC236}">
                <a16:creationId xmlns:a16="http://schemas.microsoft.com/office/drawing/2014/main" id="{88D97841-5D69-1B0F-CE3A-8DACCA9A6436}"/>
              </a:ext>
            </a:extLst>
          </p:cNvPr>
          <p:cNvSpPr txBox="1"/>
          <p:nvPr/>
        </p:nvSpPr>
        <p:spPr>
          <a:xfrm>
            <a:off x="922212" y="4244273"/>
            <a:ext cx="2600303" cy="1774845"/>
          </a:xfrm>
          <a:prstGeom prst="rect">
            <a:avLst/>
          </a:prstGeom>
          <a:noFill/>
        </p:spPr>
        <p:txBody>
          <a:bodyPr wrap="square" rtlCol="0">
            <a:spAutoFit/>
          </a:bodyPr>
          <a:lstStyle/>
          <a:p>
            <a:pPr marL="0" marR="0" lvl="0" indent="0" algn="l" defTabSz="905255" rtl="0" eaLnBrk="1" fontAlgn="auto" latinLnBrk="0" hangingPunct="1">
              <a:lnSpc>
                <a:spcPct val="100000"/>
              </a:lnSpc>
              <a:spcBef>
                <a:spcPts val="400"/>
              </a:spcBef>
              <a:spcAft>
                <a:spcPts val="0"/>
              </a:spcAft>
              <a:buClrTx/>
              <a:buSzTx/>
              <a:buFontTx/>
              <a:buNone/>
              <a:tabLst/>
              <a:defRPr sz="1979" b="1">
                <a:latin typeface="+mj-lt"/>
                <a:ea typeface="+mj-ea"/>
                <a:cs typeface="+mj-cs"/>
                <a:sym typeface="Calibri"/>
              </a:defRPr>
            </a:pPr>
            <a:r>
              <a:rPr kumimoji="0" lang="fr-FR" sz="1600" b="0"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Dominance </a:t>
            </a:r>
          </a:p>
          <a:p>
            <a:pPr marL="0" marR="0" lvl="0" indent="0" algn="l" defTabSz="905255" rtl="0" eaLnBrk="1" fontAlgn="auto" latinLnBrk="0" hangingPunct="1">
              <a:lnSpc>
                <a:spcPct val="100000"/>
              </a:lnSpc>
              <a:spcBef>
                <a:spcPts val="400"/>
              </a:spcBef>
              <a:spcAft>
                <a:spcPts val="0"/>
              </a:spcAft>
              <a:buClrTx/>
              <a:buSzTx/>
              <a:buFontTx/>
              <a:buNone/>
              <a:tabLst/>
              <a:defRPr sz="1979" b="1">
                <a:latin typeface="+mj-lt"/>
                <a:ea typeface="+mj-ea"/>
                <a:cs typeface="+mj-cs"/>
                <a:sym typeface="Calibri"/>
              </a:defRPr>
            </a:pPr>
            <a:r>
              <a:rPr kumimoji="0" lang="fr-FR" sz="1600" b="1" i="1"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sym typeface="Calibri"/>
              </a:rPr>
              <a:t>"Je serai plus fort que l’environnement".</a:t>
            </a: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endParaRPr kumimoji="0" lang="fr-FR" sz="1600" b="1" i="0" u="none" strike="noStrike" kern="1200" cap="none" spc="0" normalizeH="0" baseline="0" noProof="0" dirty="0">
              <a:ln>
                <a:noFill/>
              </a:ln>
              <a:solidFill>
                <a:srgbClr val="E7E6E6">
                  <a:lumMod val="25000"/>
                </a:srgbClr>
              </a:solidFill>
              <a:effectLst/>
              <a:uLnTx/>
              <a:uFillTx/>
              <a:latin typeface="Poppins SemiBold" panose="00000700000000000000" pitchFamily="2" charset="0"/>
              <a:ea typeface="+mn-ea"/>
              <a:cs typeface="Poppins SemiBold" panose="00000700000000000000" pitchFamily="2" charset="0"/>
              <a:sym typeface="Calibri"/>
            </a:endParaRP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r>
              <a:rPr kumimoji="0" lang="fr-FR" sz="1600" b="1"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Question clé </a:t>
            </a: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r>
              <a:rPr kumimoji="0" lang="fr-FR" sz="1600" b="1"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 </a:t>
            </a:r>
            <a:r>
              <a:rPr kumimoji="0" lang="fr-FR" sz="1600" b="1" i="0" u="none" strike="noStrike" kern="1200" cap="none" spc="0" normalizeH="0" baseline="0" noProof="0" dirty="0">
                <a:ln>
                  <a:noFill/>
                </a:ln>
                <a:solidFill>
                  <a:srgbClr val="FF0000"/>
                </a:solidFill>
                <a:effectLst/>
                <a:uLnTx/>
                <a:uFillTx/>
                <a:latin typeface="Poppins Light" panose="00000400000000000000" pitchFamily="2" charset="0"/>
                <a:ea typeface="+mn-ea"/>
                <a:cs typeface="Poppins Light" panose="00000400000000000000" pitchFamily="2" charset="0"/>
                <a:sym typeface="Calibri"/>
              </a:rPr>
              <a:t>QUAND ?</a:t>
            </a:r>
          </a:p>
        </p:txBody>
      </p:sp>
    </p:spTree>
    <p:extLst>
      <p:ext uri="{BB962C8B-B14F-4D97-AF65-F5344CB8AC3E}">
        <p14:creationId xmlns:p14="http://schemas.microsoft.com/office/powerpoint/2010/main" val="331732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7BA5D-FCC1-F47C-12F2-D663C858A488}"/>
            </a:ext>
          </a:extLst>
        </p:cNvPr>
        <p:cNvGrpSpPr/>
        <p:nvPr/>
      </p:nvGrpSpPr>
      <p:grpSpPr>
        <a:xfrm>
          <a:off x="0" y="0"/>
          <a:ext cx="0" cy="0"/>
          <a:chOff x="0" y="0"/>
          <a:chExt cx="0" cy="0"/>
        </a:xfrm>
      </p:grpSpPr>
      <p:sp>
        <p:nvSpPr>
          <p:cNvPr id="27" name="Bulle narrative : rectangle à coins arrondis 26">
            <a:extLst>
              <a:ext uri="{FF2B5EF4-FFF2-40B4-BE49-F238E27FC236}">
                <a16:creationId xmlns:a16="http://schemas.microsoft.com/office/drawing/2014/main" id="{65BD2DD7-66D2-352B-3587-2CD30C757CB4}"/>
              </a:ext>
            </a:extLst>
          </p:cNvPr>
          <p:cNvSpPr/>
          <p:nvPr/>
        </p:nvSpPr>
        <p:spPr>
          <a:xfrm rot="16200000">
            <a:off x="693136" y="3395618"/>
            <a:ext cx="2849526" cy="2765662"/>
          </a:xfrm>
          <a:prstGeom prst="wedgeRoundRectCallout">
            <a:avLst/>
          </a:prstGeom>
          <a:solidFill>
            <a:schemeClr val="tx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7" name="Titre 1">
            <a:extLst>
              <a:ext uri="{FF2B5EF4-FFF2-40B4-BE49-F238E27FC236}">
                <a16:creationId xmlns:a16="http://schemas.microsoft.com/office/drawing/2014/main" id="{F916C8DE-072F-CA88-C84F-6B70FB6A3A7B}"/>
              </a:ext>
            </a:extLst>
          </p:cNvPr>
          <p:cNvSpPr>
            <a:spLocks noGrp="1"/>
          </p:cNvSpPr>
          <p:nvPr>
            <p:ph type="title"/>
          </p:nvPr>
        </p:nvSpPr>
        <p:spPr>
          <a:xfrm>
            <a:off x="802455" y="307439"/>
            <a:ext cx="8405340" cy="694944"/>
          </a:xfrm>
        </p:spPr>
        <p:txBody>
          <a:bodyPr/>
          <a:lstStyle/>
          <a:p>
            <a:r>
              <a:rPr lang="fr-FR" dirty="0"/>
              <a:t>ENTHOUSIASTE – COMMUNIQUANT – CREATIF - SOCIABLE</a:t>
            </a:r>
          </a:p>
        </p:txBody>
      </p:sp>
      <p:sp>
        <p:nvSpPr>
          <p:cNvPr id="25" name="ZoneTexte 24">
            <a:extLst>
              <a:ext uri="{FF2B5EF4-FFF2-40B4-BE49-F238E27FC236}">
                <a16:creationId xmlns:a16="http://schemas.microsoft.com/office/drawing/2014/main" id="{CD3737CB-AE88-DAC6-6BA3-99B1B859B75E}"/>
              </a:ext>
            </a:extLst>
          </p:cNvPr>
          <p:cNvSpPr txBox="1"/>
          <p:nvPr/>
        </p:nvSpPr>
        <p:spPr>
          <a:xfrm>
            <a:off x="900427" y="3563017"/>
            <a:ext cx="2600303" cy="2513509"/>
          </a:xfrm>
          <a:prstGeom prst="rect">
            <a:avLst/>
          </a:prstGeom>
          <a:noFill/>
        </p:spPr>
        <p:txBody>
          <a:bodyPr wrap="square" rtlCol="0">
            <a:spAutoFit/>
          </a:bodyPr>
          <a:lstStyle/>
          <a:p>
            <a:pPr marL="0" marR="0" lvl="0" indent="0" algn="l" defTabSz="905255" rtl="0" eaLnBrk="1" fontAlgn="auto" latinLnBrk="0" hangingPunct="1">
              <a:lnSpc>
                <a:spcPct val="100000"/>
              </a:lnSpc>
              <a:spcBef>
                <a:spcPts val="400"/>
              </a:spcBef>
              <a:spcAft>
                <a:spcPts val="0"/>
              </a:spcAft>
              <a:buClrTx/>
              <a:buSzTx/>
              <a:buFontTx/>
              <a:buNone/>
              <a:tabLst/>
              <a:defRPr sz="1979" b="1">
                <a:latin typeface="+mj-lt"/>
                <a:ea typeface="+mj-ea"/>
                <a:cs typeface="+mj-cs"/>
                <a:sym typeface="Calibri"/>
              </a:defRPr>
            </a:pPr>
            <a:r>
              <a:rPr kumimoji="0" lang="fr-FR" sz="1600" b="0"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INFLUENCE</a:t>
            </a:r>
          </a:p>
          <a:p>
            <a:pPr marL="0" marR="0" lvl="0" indent="0" algn="l" defTabSz="905255" rtl="0" eaLnBrk="1" fontAlgn="auto" latinLnBrk="0" hangingPunct="1">
              <a:lnSpc>
                <a:spcPct val="100000"/>
              </a:lnSpc>
              <a:spcBef>
                <a:spcPts val="400"/>
              </a:spcBef>
              <a:spcAft>
                <a:spcPts val="0"/>
              </a:spcAft>
              <a:buClrTx/>
              <a:buSzTx/>
              <a:buFontTx/>
              <a:buNone/>
              <a:tabLst/>
              <a:defRPr sz="1979" b="1">
                <a:latin typeface="+mj-lt"/>
                <a:ea typeface="+mj-ea"/>
                <a:cs typeface="+mj-cs"/>
                <a:sym typeface="Calibri"/>
              </a:defRPr>
            </a:pPr>
            <a:r>
              <a:rPr kumimoji="0" lang="fr-FR" sz="1600" b="1" i="1"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sym typeface="Calibri"/>
              </a:rPr>
              <a:t>« Je n’ai pas besoin de lutter contre l’environnement puisque celui-ci m’est favorable »</a:t>
            </a: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endParaRPr kumimoji="0" lang="fr-FR" sz="1600" b="1" i="0" u="none" strike="noStrike" kern="1200" cap="none" spc="0" normalizeH="0" baseline="0" noProof="0" dirty="0">
              <a:ln>
                <a:noFill/>
              </a:ln>
              <a:solidFill>
                <a:srgbClr val="E7E6E6">
                  <a:lumMod val="25000"/>
                </a:srgbClr>
              </a:solidFill>
              <a:effectLst/>
              <a:uLnTx/>
              <a:uFillTx/>
              <a:latin typeface="Poppins SemiBold" panose="00000700000000000000" pitchFamily="2" charset="0"/>
              <a:ea typeface="+mn-ea"/>
              <a:cs typeface="Poppins SemiBold" panose="00000700000000000000" pitchFamily="2" charset="0"/>
              <a:sym typeface="Calibri"/>
            </a:endParaRP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r>
              <a:rPr kumimoji="0" lang="fr-FR" sz="1600" b="1"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Question clé </a:t>
            </a: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r>
              <a:rPr kumimoji="0" lang="fr-FR" sz="1600" b="1"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 </a:t>
            </a:r>
            <a:r>
              <a:rPr lang="fr-FR" sz="1600" b="1" dirty="0">
                <a:solidFill>
                  <a:srgbClr val="FFC000"/>
                </a:solidFill>
                <a:latin typeface="Poppins Light" panose="00000400000000000000" pitchFamily="2" charset="0"/>
                <a:cs typeface="Poppins Light" panose="00000400000000000000" pitchFamily="2" charset="0"/>
                <a:sym typeface="Calibri"/>
              </a:rPr>
              <a:t>AVEC QUI ? </a:t>
            </a:r>
            <a:endParaRPr kumimoji="0" lang="fr-FR" sz="1600" b="1" i="0" u="none" strike="noStrike" kern="1200" cap="none" spc="0" normalizeH="0" baseline="0" noProof="0" dirty="0">
              <a:ln>
                <a:noFill/>
              </a:ln>
              <a:solidFill>
                <a:srgbClr val="FFC000"/>
              </a:solidFill>
              <a:effectLst/>
              <a:uLnTx/>
              <a:uFillTx/>
              <a:latin typeface="Poppins Light" panose="00000400000000000000" pitchFamily="2" charset="0"/>
              <a:ea typeface="+mn-ea"/>
              <a:cs typeface="Poppins Light" panose="00000400000000000000" pitchFamily="2" charset="0"/>
              <a:sym typeface="Calibri"/>
            </a:endParaRPr>
          </a:p>
        </p:txBody>
      </p:sp>
      <p:sp>
        <p:nvSpPr>
          <p:cNvPr id="2" name="Shape 911">
            <a:extLst>
              <a:ext uri="{FF2B5EF4-FFF2-40B4-BE49-F238E27FC236}">
                <a16:creationId xmlns:a16="http://schemas.microsoft.com/office/drawing/2014/main" id="{6FE7AFAB-81E2-3EAD-4F42-A92837A00AB8}"/>
              </a:ext>
            </a:extLst>
          </p:cNvPr>
          <p:cNvSpPr/>
          <p:nvPr/>
        </p:nvSpPr>
        <p:spPr>
          <a:xfrm>
            <a:off x="735069" y="1192509"/>
            <a:ext cx="8026544" cy="7694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342900" marR="0" lvl="2" indent="-3429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lang="fr-FR" sz="1800" b="1" i="0" u="none" strike="noStrike" kern="1200" cap="none" spc="0" normalizeH="0" baseline="0" noProof="0" dirty="0">
                <a:ln>
                  <a:noFill/>
                </a:ln>
                <a:solidFill>
                  <a:srgbClr val="FFC000"/>
                </a:solidFill>
                <a:effectLst/>
                <a:uLnTx/>
                <a:uFillTx/>
                <a:latin typeface="Poppins SemiBold" panose="00000700000000000000" pitchFamily="2" charset="0"/>
                <a:ea typeface="+mn-ea"/>
                <a:cs typeface="Poppins SemiBold" panose="00000700000000000000" pitchFamily="2" charset="0"/>
                <a:sym typeface="Calibri"/>
              </a:rPr>
              <a:t>Comment vous interagissez  avec les autres ?</a:t>
            </a:r>
          </a:p>
          <a:p>
            <a:pPr marL="342900" marR="0" lvl="2" indent="-3429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endParaRPr kumimoji="0" lang="fr-FR" sz="800" b="1" i="0" u="none" strike="noStrike" kern="1200" cap="none" spc="0" normalizeH="0" baseline="0" noProof="0" dirty="0">
              <a:ln>
                <a:noFill/>
              </a:ln>
              <a:solidFill>
                <a:srgbClr val="FFC000"/>
              </a:solidFill>
              <a:effectLst/>
              <a:uLnTx/>
              <a:uFillTx/>
              <a:latin typeface="Poppins SemiBold" panose="00000700000000000000" pitchFamily="2" charset="0"/>
              <a:ea typeface="+mn-ea"/>
              <a:cs typeface="Poppins SemiBold" panose="00000700000000000000" pitchFamily="2" charset="0"/>
              <a:sym typeface="Calibri"/>
            </a:endParaRPr>
          </a:p>
          <a:p>
            <a:pPr marL="342900" marR="0" lvl="2" indent="-3429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lang="fr-FR" sz="1800" b="1" i="0" u="none" strike="noStrike" kern="1200" cap="none" spc="0" normalizeH="0" baseline="0" noProof="0" dirty="0">
                <a:ln>
                  <a:noFill/>
                </a:ln>
                <a:solidFill>
                  <a:srgbClr val="FFC000"/>
                </a:solidFill>
                <a:effectLst/>
                <a:uLnTx/>
                <a:uFillTx/>
                <a:latin typeface="Poppins SemiBold" panose="00000700000000000000" pitchFamily="2" charset="0"/>
                <a:ea typeface="+mn-ea"/>
                <a:cs typeface="Poppins SemiBold" panose="00000700000000000000" pitchFamily="2" charset="0"/>
                <a:sym typeface="Calibri"/>
              </a:rPr>
              <a:t>Comment vous cherchez à rallier les autres à votre point de vue ?</a:t>
            </a:r>
          </a:p>
        </p:txBody>
      </p:sp>
      <p:sp>
        <p:nvSpPr>
          <p:cNvPr id="3" name="Shape 912">
            <a:extLst>
              <a:ext uri="{FF2B5EF4-FFF2-40B4-BE49-F238E27FC236}">
                <a16:creationId xmlns:a16="http://schemas.microsoft.com/office/drawing/2014/main" id="{D0A12679-E6C5-66F9-2193-11C695D6792D}"/>
              </a:ext>
            </a:extLst>
          </p:cNvPr>
          <p:cNvSpPr/>
          <p:nvPr/>
        </p:nvSpPr>
        <p:spPr>
          <a:xfrm>
            <a:off x="4441730" y="2443078"/>
            <a:ext cx="3078163" cy="95410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Va</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au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devant</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des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autres</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Communique avec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émotion</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Présente</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et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défend</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ses</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idées</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Optimiste</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et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convaincant</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p:txBody>
      </p:sp>
      <p:sp>
        <p:nvSpPr>
          <p:cNvPr id="4" name="Shape 913">
            <a:extLst>
              <a:ext uri="{FF2B5EF4-FFF2-40B4-BE49-F238E27FC236}">
                <a16:creationId xmlns:a16="http://schemas.microsoft.com/office/drawing/2014/main" id="{865D3C6E-B18A-2CFF-485C-C9B7E8B3685E}"/>
              </a:ext>
            </a:extLst>
          </p:cNvPr>
          <p:cNvSpPr/>
          <p:nvPr/>
        </p:nvSpPr>
        <p:spPr>
          <a:xfrm>
            <a:off x="7611262" y="5192039"/>
            <a:ext cx="2708432" cy="9541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Ne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va</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pas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vers</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les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autres</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Communique sans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émotion</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Veut</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des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preuves</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Pessimiste</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et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suspicieux</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p:txBody>
      </p:sp>
      <p:grpSp>
        <p:nvGrpSpPr>
          <p:cNvPr id="5" name="Group 916">
            <a:extLst>
              <a:ext uri="{FF2B5EF4-FFF2-40B4-BE49-F238E27FC236}">
                <a16:creationId xmlns:a16="http://schemas.microsoft.com/office/drawing/2014/main" id="{CADC0B16-0CD6-9B36-43BF-6696E04B518A}"/>
              </a:ext>
            </a:extLst>
          </p:cNvPr>
          <p:cNvGrpSpPr/>
          <p:nvPr/>
        </p:nvGrpSpPr>
        <p:grpSpPr>
          <a:xfrm>
            <a:off x="3295789" y="2317271"/>
            <a:ext cx="1214441" cy="1085851"/>
            <a:chOff x="0" y="0"/>
            <a:chExt cx="1214439" cy="1085850"/>
          </a:xfrm>
        </p:grpSpPr>
        <p:pic>
          <p:nvPicPr>
            <p:cNvPr id="6" name="image26.jpg" descr="pusselbit_gul_skugga.jpg">
              <a:extLst>
                <a:ext uri="{FF2B5EF4-FFF2-40B4-BE49-F238E27FC236}">
                  <a16:creationId xmlns:a16="http://schemas.microsoft.com/office/drawing/2014/main" id="{B7171621-79DF-F185-AA6C-2351E1D696D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214439" cy="1085850"/>
            </a:xfrm>
            <a:prstGeom prst="rect">
              <a:avLst/>
            </a:prstGeom>
            <a:ln w="12700" cap="flat">
              <a:noFill/>
              <a:miter lim="400000"/>
            </a:ln>
            <a:effectLst/>
          </p:spPr>
        </p:pic>
        <p:sp>
          <p:nvSpPr>
            <p:cNvPr id="21" name="Shape 915">
              <a:extLst>
                <a:ext uri="{FF2B5EF4-FFF2-40B4-BE49-F238E27FC236}">
                  <a16:creationId xmlns:a16="http://schemas.microsoft.com/office/drawing/2014/main" id="{CE659A4A-C9E1-7334-0042-027B88A1BA24}"/>
                </a:ext>
              </a:extLst>
            </p:cNvPr>
            <p:cNvSpPr/>
            <p:nvPr/>
          </p:nvSpPr>
          <p:spPr>
            <a:xfrm>
              <a:off x="288032" y="144016"/>
              <a:ext cx="503238" cy="646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spcBef>
                  <a:spcPts val="2100"/>
                </a:spcBef>
                <a:defRPr sz="3600">
                  <a:solidFill>
                    <a:schemeClr val="accent3">
                      <a:lumOff val="44000"/>
                    </a:schemeClr>
                  </a:solidFill>
                  <a:latin typeface="+mj-lt"/>
                  <a:ea typeface="+mj-ea"/>
                  <a:cs typeface="+mj-cs"/>
                  <a:sym typeface="Calibri"/>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sz="3600" b="0" i="0" u="none" strike="noStrike" kern="1200" cap="none" spc="0" normalizeH="0" baseline="0" noProof="0" dirty="0">
                  <a:ln>
                    <a:noFill/>
                  </a:ln>
                  <a:solidFill>
                    <a:srgbClr val="A5A5A5">
                      <a:lumOff val="44000"/>
                    </a:srgbClr>
                  </a:solidFill>
                  <a:effectLst/>
                  <a:uLnTx/>
                  <a:uFillTx/>
                  <a:latin typeface="Calibri Light"/>
                  <a:ea typeface="+mj-ea"/>
                  <a:cs typeface="+mj-cs"/>
                  <a:sym typeface="Calibri"/>
                </a:rPr>
                <a:t>+</a:t>
              </a:r>
            </a:p>
          </p:txBody>
        </p:sp>
      </p:grpSp>
      <p:grpSp>
        <p:nvGrpSpPr>
          <p:cNvPr id="24" name="Group 919">
            <a:extLst>
              <a:ext uri="{FF2B5EF4-FFF2-40B4-BE49-F238E27FC236}">
                <a16:creationId xmlns:a16="http://schemas.microsoft.com/office/drawing/2014/main" id="{BAA75B2C-8EF1-145E-3A1D-74E9436439B5}"/>
              </a:ext>
            </a:extLst>
          </p:cNvPr>
          <p:cNvGrpSpPr/>
          <p:nvPr/>
        </p:nvGrpSpPr>
        <p:grpSpPr>
          <a:xfrm>
            <a:off x="10381571" y="5117361"/>
            <a:ext cx="1075361" cy="1085851"/>
            <a:chOff x="0" y="0"/>
            <a:chExt cx="1075359" cy="1085850"/>
          </a:xfrm>
        </p:grpSpPr>
        <p:pic>
          <p:nvPicPr>
            <p:cNvPr id="26" name="image26.jpg" descr="pusselbit_gul_skugga.jpg">
              <a:extLst>
                <a:ext uri="{FF2B5EF4-FFF2-40B4-BE49-F238E27FC236}">
                  <a16:creationId xmlns:a16="http://schemas.microsoft.com/office/drawing/2014/main" id="{10CC2932-3B10-85F9-F69D-930467C0BD4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075359" cy="1085850"/>
            </a:xfrm>
            <a:prstGeom prst="rect">
              <a:avLst/>
            </a:prstGeom>
            <a:ln w="12700" cap="flat">
              <a:noFill/>
              <a:miter lim="400000"/>
            </a:ln>
            <a:effectLst/>
          </p:spPr>
        </p:pic>
        <p:sp>
          <p:nvSpPr>
            <p:cNvPr id="28" name="Shape 918">
              <a:extLst>
                <a:ext uri="{FF2B5EF4-FFF2-40B4-BE49-F238E27FC236}">
                  <a16:creationId xmlns:a16="http://schemas.microsoft.com/office/drawing/2014/main" id="{A10E507E-9602-ED54-5C78-6B383357DFB7}"/>
                </a:ext>
              </a:extLst>
            </p:cNvPr>
            <p:cNvSpPr/>
            <p:nvPr/>
          </p:nvSpPr>
          <p:spPr>
            <a:xfrm>
              <a:off x="258755" y="153144"/>
              <a:ext cx="445608" cy="646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spcBef>
                  <a:spcPts val="2100"/>
                </a:spcBef>
                <a:defRPr sz="3600">
                  <a:solidFill>
                    <a:schemeClr val="accent3">
                      <a:lumOff val="44000"/>
                    </a:schemeClr>
                  </a:solidFill>
                  <a:latin typeface="+mj-lt"/>
                  <a:ea typeface="+mj-ea"/>
                  <a:cs typeface="+mj-cs"/>
                  <a:sym typeface="Calibri"/>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sz="3600" b="0" i="0" u="none" strike="noStrike" kern="1200" cap="none" spc="0" normalizeH="0" baseline="0" noProof="0">
                  <a:ln>
                    <a:noFill/>
                  </a:ln>
                  <a:solidFill>
                    <a:srgbClr val="A5A5A5">
                      <a:lumOff val="44000"/>
                    </a:srgbClr>
                  </a:solidFill>
                  <a:effectLst/>
                  <a:uLnTx/>
                  <a:uFillTx/>
                  <a:latin typeface="Calibri Light"/>
                  <a:ea typeface="+mj-ea"/>
                  <a:cs typeface="+mj-cs"/>
                  <a:sym typeface="Calibri"/>
                </a:rPr>
                <a:t>-</a:t>
              </a:r>
            </a:p>
          </p:txBody>
        </p:sp>
      </p:grpSp>
      <p:grpSp>
        <p:nvGrpSpPr>
          <p:cNvPr id="29" name="Group 923">
            <a:extLst>
              <a:ext uri="{FF2B5EF4-FFF2-40B4-BE49-F238E27FC236}">
                <a16:creationId xmlns:a16="http://schemas.microsoft.com/office/drawing/2014/main" id="{0B2FC6B7-9DD5-67DA-F0BA-01722D860BDB}"/>
              </a:ext>
            </a:extLst>
          </p:cNvPr>
          <p:cNvGrpSpPr/>
          <p:nvPr/>
        </p:nvGrpSpPr>
        <p:grpSpPr>
          <a:xfrm>
            <a:off x="6735301" y="2317271"/>
            <a:ext cx="1430680" cy="3849690"/>
            <a:chOff x="0" y="0"/>
            <a:chExt cx="1430678" cy="3849688"/>
          </a:xfrm>
        </p:grpSpPr>
        <p:sp>
          <p:nvSpPr>
            <p:cNvPr id="30" name="Shape 920">
              <a:extLst>
                <a:ext uri="{FF2B5EF4-FFF2-40B4-BE49-F238E27FC236}">
                  <a16:creationId xmlns:a16="http://schemas.microsoft.com/office/drawing/2014/main" id="{8CF984D3-51BA-2991-A898-67E6CCF83D2C}"/>
                </a:ext>
              </a:extLst>
            </p:cNvPr>
            <p:cNvSpPr/>
            <p:nvPr/>
          </p:nvSpPr>
          <p:spPr>
            <a:xfrm flipH="1">
              <a:off x="710598" y="0"/>
              <a:ext cx="1" cy="3849688"/>
            </a:xfrm>
            <a:prstGeom prst="line">
              <a:avLst/>
            </a:prstGeom>
            <a:noFill/>
            <a:ln w="19050" cap="flat">
              <a:solidFill>
                <a:srgbClr val="F88A47"/>
              </a:solidFill>
              <a:prstDash val="solid"/>
              <a:round/>
              <a:headEnd type="triangle" w="med" len="med"/>
              <a:tailEnd type="triangle" w="med" len="med"/>
            </a:ln>
            <a:effectLst/>
          </p:spPr>
          <p:txBody>
            <a:bodyPr wrap="square" lIns="45719" tIns="45719" rIns="45719" bIns="45719"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Shape 921">
              <a:extLst>
                <a:ext uri="{FF2B5EF4-FFF2-40B4-BE49-F238E27FC236}">
                  <a16:creationId xmlns:a16="http://schemas.microsoft.com/office/drawing/2014/main" id="{6BF1C512-9321-9562-5493-98473C116F66}"/>
                </a:ext>
              </a:extLst>
            </p:cNvPr>
            <p:cNvSpPr/>
            <p:nvPr/>
          </p:nvSpPr>
          <p:spPr>
            <a:xfrm>
              <a:off x="776690" y="69462"/>
              <a:ext cx="653988" cy="2462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b="1">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a:ln>
                    <a:noFill/>
                  </a:ln>
                  <a:solidFill>
                    <a:prstClr val="black"/>
                  </a:solidFill>
                  <a:effectLst/>
                  <a:uLnTx/>
                  <a:uFillTx/>
                  <a:latin typeface="Arial"/>
                  <a:cs typeface="Arial"/>
                  <a:sym typeface="Arial"/>
                </a:rPr>
                <a:t>100%</a:t>
              </a:r>
            </a:p>
          </p:txBody>
        </p:sp>
        <p:sp>
          <p:nvSpPr>
            <p:cNvPr id="32" name="Shape 922">
              <a:extLst>
                <a:ext uri="{FF2B5EF4-FFF2-40B4-BE49-F238E27FC236}">
                  <a16:creationId xmlns:a16="http://schemas.microsoft.com/office/drawing/2014/main" id="{68B17354-C7AA-5162-1A77-4AEE77C245CE}"/>
                </a:ext>
              </a:extLst>
            </p:cNvPr>
            <p:cNvSpPr/>
            <p:nvPr/>
          </p:nvSpPr>
          <p:spPr>
            <a:xfrm>
              <a:off x="0" y="3395324"/>
              <a:ext cx="653988" cy="2462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000" b="1">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a:ln>
                    <a:noFill/>
                  </a:ln>
                  <a:solidFill>
                    <a:prstClr val="black"/>
                  </a:solidFill>
                  <a:effectLst/>
                  <a:uLnTx/>
                  <a:uFillTx/>
                  <a:latin typeface="Arial"/>
                  <a:cs typeface="Arial"/>
                  <a:sym typeface="Arial"/>
                </a:rPr>
                <a:t>0%</a:t>
              </a:r>
            </a:p>
          </p:txBody>
        </p:sp>
      </p:grpSp>
      <p:sp>
        <p:nvSpPr>
          <p:cNvPr id="33" name="Shape 924">
            <a:extLst>
              <a:ext uri="{FF2B5EF4-FFF2-40B4-BE49-F238E27FC236}">
                <a16:creationId xmlns:a16="http://schemas.microsoft.com/office/drawing/2014/main" id="{9CC171DA-6F97-024E-C866-227B1457393A}"/>
              </a:ext>
            </a:extLst>
          </p:cNvPr>
          <p:cNvSpPr/>
          <p:nvPr/>
        </p:nvSpPr>
        <p:spPr>
          <a:xfrm>
            <a:off x="8165981" y="2335933"/>
            <a:ext cx="2217965" cy="30777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b="1" i="1">
                <a:solidFill>
                  <a:srgbClr val="FFC000"/>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1" u="none" strike="noStrike" kern="1200" cap="none" spc="0" normalizeH="0" baseline="0" noProof="0" dirty="0">
                <a:ln>
                  <a:noFill/>
                </a:ln>
                <a:solidFill>
                  <a:srgbClr val="F88A47"/>
                </a:solidFill>
                <a:effectLst/>
                <a:uLnTx/>
                <a:uFillTx/>
                <a:latin typeface="Poppins Light" panose="00000400000000000000" pitchFamily="2" charset="0"/>
                <a:cs typeface="Poppins Light" panose="00000400000000000000" pitchFamily="2" charset="0"/>
                <a:sym typeface="Arial"/>
              </a:rPr>
              <a:t>Optimiste</a:t>
            </a:r>
            <a:endParaRPr kumimoji="0" sz="1400" b="1" i="1" u="none" strike="noStrike" kern="1200" cap="none" spc="0" normalizeH="0" baseline="0" noProof="0" dirty="0">
              <a:ln>
                <a:noFill/>
              </a:ln>
              <a:solidFill>
                <a:srgbClr val="F88A47"/>
              </a:solidFill>
              <a:effectLst/>
              <a:uLnTx/>
              <a:uFillTx/>
              <a:latin typeface="Poppins Light" panose="00000400000000000000" pitchFamily="2" charset="0"/>
              <a:cs typeface="Poppins Light" panose="00000400000000000000" pitchFamily="2" charset="0"/>
              <a:sym typeface="Arial"/>
            </a:endParaRPr>
          </a:p>
        </p:txBody>
      </p:sp>
      <p:sp>
        <p:nvSpPr>
          <p:cNvPr id="34" name="Shape 925">
            <a:extLst>
              <a:ext uri="{FF2B5EF4-FFF2-40B4-BE49-F238E27FC236}">
                <a16:creationId xmlns:a16="http://schemas.microsoft.com/office/drawing/2014/main" id="{AF2EB8A1-7B3F-D59D-F3DC-E3033F4AB874}"/>
              </a:ext>
            </a:extLst>
          </p:cNvPr>
          <p:cNvSpPr/>
          <p:nvPr/>
        </p:nvSpPr>
        <p:spPr>
          <a:xfrm>
            <a:off x="5565126" y="5669093"/>
            <a:ext cx="1309864" cy="30777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b="1" i="1">
                <a:solidFill>
                  <a:srgbClr val="FFC000"/>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400" b="1" i="1" u="none" strike="noStrike" kern="1200" cap="none" spc="0" normalizeH="0" baseline="0" noProof="0" dirty="0" err="1">
                <a:ln>
                  <a:noFill/>
                </a:ln>
                <a:solidFill>
                  <a:srgbClr val="F88A47"/>
                </a:solidFill>
                <a:effectLst/>
                <a:uLnTx/>
                <a:uFillTx/>
                <a:latin typeface="Poppins Light" panose="00000400000000000000" pitchFamily="2" charset="0"/>
                <a:cs typeface="Poppins Light" panose="00000400000000000000" pitchFamily="2" charset="0"/>
                <a:sym typeface="Arial"/>
              </a:rPr>
              <a:t>Pessimis</a:t>
            </a:r>
            <a:r>
              <a:rPr kumimoji="0" lang="fr-FR" sz="1400" b="1" i="1" u="none" strike="noStrike" kern="1200" cap="none" spc="0" normalizeH="0" baseline="0" noProof="0" dirty="0" err="1">
                <a:ln>
                  <a:noFill/>
                </a:ln>
                <a:solidFill>
                  <a:srgbClr val="F88A47"/>
                </a:solidFill>
                <a:effectLst/>
                <a:uLnTx/>
                <a:uFillTx/>
                <a:latin typeface="Poppins Light" panose="00000400000000000000" pitchFamily="2" charset="0"/>
                <a:cs typeface="Poppins Light" panose="00000400000000000000" pitchFamily="2" charset="0"/>
                <a:sym typeface="Arial"/>
              </a:rPr>
              <a:t>t</a:t>
            </a:r>
            <a:r>
              <a:rPr kumimoji="0" sz="1400" b="1" i="1" u="none" strike="noStrike" kern="1200" cap="none" spc="0" normalizeH="0" baseline="0" noProof="0" dirty="0">
                <a:ln>
                  <a:noFill/>
                </a:ln>
                <a:solidFill>
                  <a:srgbClr val="F88A47"/>
                </a:solidFill>
                <a:effectLst/>
                <a:uLnTx/>
                <a:uFillTx/>
                <a:latin typeface="Poppins Light" panose="00000400000000000000" pitchFamily="2" charset="0"/>
                <a:cs typeface="Poppins Light" panose="00000400000000000000" pitchFamily="2" charset="0"/>
                <a:sym typeface="Arial"/>
              </a:rPr>
              <a:t>e</a:t>
            </a:r>
          </a:p>
        </p:txBody>
      </p:sp>
    </p:spTree>
    <p:extLst>
      <p:ext uri="{BB962C8B-B14F-4D97-AF65-F5344CB8AC3E}">
        <p14:creationId xmlns:p14="http://schemas.microsoft.com/office/powerpoint/2010/main" val="109924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5EE97-B350-60BE-7126-8662B2FB649C}"/>
            </a:ext>
          </a:extLst>
        </p:cNvPr>
        <p:cNvGrpSpPr/>
        <p:nvPr/>
      </p:nvGrpSpPr>
      <p:grpSpPr>
        <a:xfrm>
          <a:off x="0" y="0"/>
          <a:ext cx="0" cy="0"/>
          <a:chOff x="0" y="0"/>
          <a:chExt cx="0" cy="0"/>
        </a:xfrm>
      </p:grpSpPr>
      <p:sp>
        <p:nvSpPr>
          <p:cNvPr id="27" name="Bulle narrative : rectangle à coins arrondis 26">
            <a:extLst>
              <a:ext uri="{FF2B5EF4-FFF2-40B4-BE49-F238E27FC236}">
                <a16:creationId xmlns:a16="http://schemas.microsoft.com/office/drawing/2014/main" id="{4A725D56-71DA-6D68-A4B1-925DA90C6D41}"/>
              </a:ext>
            </a:extLst>
          </p:cNvPr>
          <p:cNvSpPr/>
          <p:nvPr/>
        </p:nvSpPr>
        <p:spPr>
          <a:xfrm rot="16200000">
            <a:off x="693136" y="3395618"/>
            <a:ext cx="2849526" cy="2765662"/>
          </a:xfrm>
          <a:prstGeom prst="wedgeRoundRectCallout">
            <a:avLst/>
          </a:prstGeom>
          <a:solidFill>
            <a:schemeClr val="tx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7" name="Titre 1">
            <a:extLst>
              <a:ext uri="{FF2B5EF4-FFF2-40B4-BE49-F238E27FC236}">
                <a16:creationId xmlns:a16="http://schemas.microsoft.com/office/drawing/2014/main" id="{AFE02E37-029F-0B27-B041-4B1B4BE30B71}"/>
              </a:ext>
            </a:extLst>
          </p:cNvPr>
          <p:cNvSpPr>
            <a:spLocks noGrp="1"/>
          </p:cNvSpPr>
          <p:nvPr>
            <p:ph type="title"/>
          </p:nvPr>
        </p:nvSpPr>
        <p:spPr>
          <a:xfrm>
            <a:off x="802455" y="307439"/>
            <a:ext cx="8405340" cy="694944"/>
          </a:xfrm>
        </p:spPr>
        <p:txBody>
          <a:bodyPr/>
          <a:lstStyle/>
          <a:p>
            <a:r>
              <a:rPr lang="fr-FR" dirty="0"/>
              <a:t>STABLE – A L’ECOUTE – COOPERATIF - PREVISIBLE</a:t>
            </a:r>
          </a:p>
        </p:txBody>
      </p:sp>
      <p:sp>
        <p:nvSpPr>
          <p:cNvPr id="25" name="ZoneTexte 24">
            <a:extLst>
              <a:ext uri="{FF2B5EF4-FFF2-40B4-BE49-F238E27FC236}">
                <a16:creationId xmlns:a16="http://schemas.microsoft.com/office/drawing/2014/main" id="{77FAB7B4-94AD-7A13-C162-99D9565CF53A}"/>
              </a:ext>
            </a:extLst>
          </p:cNvPr>
          <p:cNvSpPr txBox="1"/>
          <p:nvPr/>
        </p:nvSpPr>
        <p:spPr>
          <a:xfrm>
            <a:off x="900427" y="3563017"/>
            <a:ext cx="2600303" cy="2513509"/>
          </a:xfrm>
          <a:prstGeom prst="rect">
            <a:avLst/>
          </a:prstGeom>
          <a:noFill/>
        </p:spPr>
        <p:txBody>
          <a:bodyPr wrap="square" rtlCol="0">
            <a:spAutoFit/>
          </a:bodyPr>
          <a:lstStyle/>
          <a:p>
            <a:pPr marL="0" marR="0" lvl="0" indent="0" algn="l" defTabSz="905255" rtl="0" eaLnBrk="1" fontAlgn="auto" latinLnBrk="0" hangingPunct="1">
              <a:lnSpc>
                <a:spcPct val="100000"/>
              </a:lnSpc>
              <a:spcBef>
                <a:spcPts val="400"/>
              </a:spcBef>
              <a:spcAft>
                <a:spcPts val="0"/>
              </a:spcAft>
              <a:buClrTx/>
              <a:buSzTx/>
              <a:buFontTx/>
              <a:buNone/>
              <a:tabLst/>
              <a:defRPr sz="1979" b="1">
                <a:latin typeface="+mj-lt"/>
                <a:ea typeface="+mj-ea"/>
                <a:cs typeface="+mj-cs"/>
                <a:sym typeface="Calibri"/>
              </a:defRPr>
            </a:pPr>
            <a:r>
              <a:rPr kumimoji="0" lang="fr-FR" sz="1600" b="0"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STABILITE</a:t>
            </a:r>
          </a:p>
          <a:p>
            <a:pPr marL="0" marR="0" lvl="0" indent="0" algn="l" defTabSz="905255" rtl="0" eaLnBrk="1" fontAlgn="auto" latinLnBrk="0" hangingPunct="1">
              <a:lnSpc>
                <a:spcPct val="100000"/>
              </a:lnSpc>
              <a:spcBef>
                <a:spcPts val="400"/>
              </a:spcBef>
              <a:spcAft>
                <a:spcPts val="0"/>
              </a:spcAft>
              <a:buClrTx/>
              <a:buSzTx/>
              <a:buFontTx/>
              <a:buNone/>
              <a:tabLst/>
              <a:defRPr sz="1979" b="1">
                <a:latin typeface="+mj-lt"/>
                <a:ea typeface="+mj-ea"/>
                <a:cs typeface="+mj-cs"/>
                <a:sym typeface="Calibri"/>
              </a:defRPr>
            </a:pPr>
            <a:r>
              <a:rPr kumimoji="0" lang="fr-FR" sz="1600" b="1" i="1"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sym typeface="Calibri"/>
              </a:rPr>
              <a:t>« Je n’ai pas besoin de me conformer à l’environnement puisque celui-ci m’est favorable ». </a:t>
            </a: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endParaRPr kumimoji="0" lang="fr-FR" sz="1600" b="1" i="0" u="none" strike="noStrike" kern="1200" cap="none" spc="0" normalizeH="0" baseline="0" noProof="0" dirty="0">
              <a:ln>
                <a:noFill/>
              </a:ln>
              <a:solidFill>
                <a:srgbClr val="E7E6E6">
                  <a:lumMod val="25000"/>
                </a:srgbClr>
              </a:solidFill>
              <a:effectLst/>
              <a:uLnTx/>
              <a:uFillTx/>
              <a:latin typeface="Poppins SemiBold" panose="00000700000000000000" pitchFamily="2" charset="0"/>
              <a:ea typeface="+mn-ea"/>
              <a:cs typeface="Poppins SemiBold" panose="00000700000000000000" pitchFamily="2" charset="0"/>
              <a:sym typeface="Calibri"/>
            </a:endParaRP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r>
              <a:rPr kumimoji="0" lang="fr-FR" sz="1600" b="1"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Question clé </a:t>
            </a: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r>
              <a:rPr lang="fr-FR" sz="1600" b="1" dirty="0">
                <a:solidFill>
                  <a:srgbClr val="92D050"/>
                </a:solidFill>
                <a:latin typeface="Poppins SemiBold"/>
                <a:sym typeface="Calibri"/>
              </a:rPr>
              <a:t>POURQUOI ? </a:t>
            </a:r>
            <a:endParaRPr kumimoji="0" lang="fr-FR" sz="1600" b="1" i="0" u="none" strike="noStrike" kern="1200" cap="none" spc="0" normalizeH="0" baseline="0" noProof="0" dirty="0">
              <a:ln>
                <a:noFill/>
              </a:ln>
              <a:solidFill>
                <a:srgbClr val="92D050"/>
              </a:solidFill>
              <a:effectLst/>
              <a:uLnTx/>
              <a:uFillTx/>
              <a:latin typeface="Poppins Light" panose="00000400000000000000" pitchFamily="2" charset="0"/>
              <a:ea typeface="+mn-ea"/>
              <a:cs typeface="Poppins Light" panose="00000400000000000000" pitchFamily="2" charset="0"/>
              <a:sym typeface="Calibri"/>
            </a:endParaRPr>
          </a:p>
        </p:txBody>
      </p:sp>
      <p:sp>
        <p:nvSpPr>
          <p:cNvPr id="8" name="Shape 989">
            <a:extLst>
              <a:ext uri="{FF2B5EF4-FFF2-40B4-BE49-F238E27FC236}">
                <a16:creationId xmlns:a16="http://schemas.microsoft.com/office/drawing/2014/main" id="{CD88B2D1-4DF1-BCE3-9AB8-43F899CBDB28}"/>
              </a:ext>
            </a:extLst>
          </p:cNvPr>
          <p:cNvSpPr/>
          <p:nvPr/>
        </p:nvSpPr>
        <p:spPr>
          <a:xfrm>
            <a:off x="802455" y="1100206"/>
            <a:ext cx="10016016" cy="7694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342900" marR="0" lvl="2" indent="-3429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lang="fr-FR" sz="1800" b="1" i="0" u="none" strike="noStrike" kern="1200" cap="none" spc="0" normalizeH="0" baseline="0" noProof="0" dirty="0">
                <a:ln>
                  <a:noFill/>
                </a:ln>
                <a:solidFill>
                  <a:srgbClr val="92D050"/>
                </a:solidFill>
                <a:effectLst/>
                <a:uLnTx/>
                <a:uFillTx/>
                <a:latin typeface="Poppins SemiBold" panose="00000700000000000000" pitchFamily="2" charset="0"/>
                <a:ea typeface="+mn-ea"/>
                <a:cs typeface="Poppins SemiBold" panose="00000700000000000000" pitchFamily="2" charset="0"/>
                <a:sym typeface="Calibri"/>
              </a:rPr>
              <a:t>Comment vous réagissez au changement, </a:t>
            </a:r>
          </a:p>
          <a:p>
            <a:pPr marL="342900" marR="0" lvl="2" indent="-3429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endParaRPr kumimoji="0" lang="fr-FR" sz="800" b="1" i="0" u="none" strike="noStrike" kern="1200" cap="none" spc="0" normalizeH="0" baseline="0" noProof="0" dirty="0">
              <a:ln>
                <a:noFill/>
              </a:ln>
              <a:solidFill>
                <a:srgbClr val="92D050"/>
              </a:solidFill>
              <a:effectLst/>
              <a:uLnTx/>
              <a:uFillTx/>
              <a:latin typeface="Poppins SemiBold" panose="00000700000000000000" pitchFamily="2" charset="0"/>
              <a:ea typeface="+mn-ea"/>
              <a:cs typeface="Poppins SemiBold" panose="00000700000000000000" pitchFamily="2" charset="0"/>
              <a:sym typeface="Calibri"/>
            </a:endParaRPr>
          </a:p>
          <a:p>
            <a:pPr marL="342900" marR="0" lvl="2" indent="-3429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lang="fr-FR" sz="1800" b="1" i="0" u="none" strike="noStrike" kern="1200" cap="none" spc="0" normalizeH="0" baseline="0" noProof="0" dirty="0">
                <a:ln>
                  <a:noFill/>
                </a:ln>
                <a:solidFill>
                  <a:srgbClr val="92D050"/>
                </a:solidFill>
                <a:effectLst/>
                <a:uLnTx/>
                <a:uFillTx/>
                <a:latin typeface="Poppins SemiBold" panose="00000700000000000000" pitchFamily="2" charset="0"/>
                <a:ea typeface="+mn-ea"/>
                <a:cs typeface="Poppins SemiBold" panose="00000700000000000000" pitchFamily="2" charset="0"/>
                <a:sym typeface="Calibri"/>
              </a:rPr>
              <a:t>Comment vous réagissez aux variations et au rythme de votre environnement !</a:t>
            </a:r>
          </a:p>
        </p:txBody>
      </p:sp>
      <p:sp>
        <p:nvSpPr>
          <p:cNvPr id="9" name="Shape 990">
            <a:extLst>
              <a:ext uri="{FF2B5EF4-FFF2-40B4-BE49-F238E27FC236}">
                <a16:creationId xmlns:a16="http://schemas.microsoft.com/office/drawing/2014/main" id="{EDC3FF79-5582-A1FE-2996-C094921588B0}"/>
              </a:ext>
            </a:extLst>
          </p:cNvPr>
          <p:cNvSpPr/>
          <p:nvPr/>
        </p:nvSpPr>
        <p:spPr>
          <a:xfrm>
            <a:off x="5012833" y="2744704"/>
            <a:ext cx="2379817" cy="9541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200">
                <a:solidFill>
                  <a:srgbClr val="626469"/>
                </a:solidFill>
                <a:latin typeface="Arial"/>
                <a:ea typeface="Arial"/>
                <a:cs typeface="Arial"/>
                <a:sym typeface="Arial"/>
              </a:defRPr>
            </a:pPr>
            <a:r>
              <a:rPr kumimoji="0" sz="1200" b="0" i="0" u="none" strike="noStrike" kern="1200" cap="none" spc="0" normalizeH="0" baseline="0" noProof="0" dirty="0">
                <a:ln>
                  <a:noFill/>
                </a:ln>
                <a:solidFill>
                  <a:srgbClr val="626469"/>
                </a:solidFill>
                <a:effectLst/>
                <a:uLnTx/>
                <a:uFillTx/>
                <a:latin typeface="Poppins Light" panose="00000400000000000000" pitchFamily="2" charset="0"/>
                <a:cs typeface="Poppins Light" panose="00000400000000000000" pitchFamily="2" charset="0"/>
                <a:sym typeface="Arial"/>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Maintient</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le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statu</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quo</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Recherche le consensus</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Finit</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ce</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qu’il</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entreprend</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Calme</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et maître de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soi</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p:txBody>
      </p:sp>
      <p:sp>
        <p:nvSpPr>
          <p:cNvPr id="10" name="Shape 991">
            <a:extLst>
              <a:ext uri="{FF2B5EF4-FFF2-40B4-BE49-F238E27FC236}">
                <a16:creationId xmlns:a16="http://schemas.microsoft.com/office/drawing/2014/main" id="{7E360B84-B08D-CC7F-CAE0-BBFAB57B03B7}"/>
              </a:ext>
            </a:extLst>
          </p:cNvPr>
          <p:cNvSpPr/>
          <p:nvPr/>
        </p:nvSpPr>
        <p:spPr>
          <a:xfrm>
            <a:off x="7789977" y="5324929"/>
            <a:ext cx="2229134" cy="9541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 le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sens</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de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l’urgence</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Ecoute</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peu</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les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autres</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Avance</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sans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méthode</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Très</a:t>
            </a:r>
            <a:r>
              <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sz="1400" b="0" i="0" u="none" strike="noStrike" kern="1200" cap="none" spc="0" normalizeH="0" baseline="0" noProof="0" dirty="0" err="1">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actif</a:t>
            </a:r>
            <a:endParaRPr kumimoji="0"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endParaRPr>
          </a:p>
        </p:txBody>
      </p:sp>
      <p:grpSp>
        <p:nvGrpSpPr>
          <p:cNvPr id="11" name="Group 994">
            <a:extLst>
              <a:ext uri="{FF2B5EF4-FFF2-40B4-BE49-F238E27FC236}">
                <a16:creationId xmlns:a16="http://schemas.microsoft.com/office/drawing/2014/main" id="{6A120DF4-0024-9AD2-94F2-E08EC1DE6199}"/>
              </a:ext>
            </a:extLst>
          </p:cNvPr>
          <p:cNvGrpSpPr/>
          <p:nvPr/>
        </p:nvGrpSpPr>
        <p:grpSpPr>
          <a:xfrm>
            <a:off x="3917458" y="2744704"/>
            <a:ext cx="1095376" cy="1036639"/>
            <a:chOff x="0" y="0"/>
            <a:chExt cx="1095375" cy="1036638"/>
          </a:xfrm>
        </p:grpSpPr>
        <p:pic>
          <p:nvPicPr>
            <p:cNvPr id="12" name="image27.jpg" descr="pusselbit_grön_skugga.jpg">
              <a:extLst>
                <a:ext uri="{FF2B5EF4-FFF2-40B4-BE49-F238E27FC236}">
                  <a16:creationId xmlns:a16="http://schemas.microsoft.com/office/drawing/2014/main" id="{23006D37-A6C2-9734-3243-AEBB6EDE81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095375" cy="1036638"/>
            </a:xfrm>
            <a:prstGeom prst="rect">
              <a:avLst/>
            </a:prstGeom>
            <a:ln w="12700" cap="flat">
              <a:noFill/>
              <a:miter lim="400000"/>
            </a:ln>
            <a:effectLst/>
          </p:spPr>
        </p:pic>
        <p:sp>
          <p:nvSpPr>
            <p:cNvPr id="13" name="Shape 993">
              <a:extLst>
                <a:ext uri="{FF2B5EF4-FFF2-40B4-BE49-F238E27FC236}">
                  <a16:creationId xmlns:a16="http://schemas.microsoft.com/office/drawing/2014/main" id="{727C40F2-5359-8E96-9469-2F169073DA33}"/>
                </a:ext>
              </a:extLst>
            </p:cNvPr>
            <p:cNvSpPr/>
            <p:nvPr/>
          </p:nvSpPr>
          <p:spPr>
            <a:xfrm>
              <a:off x="367506" y="213377"/>
              <a:ext cx="360364" cy="646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spcBef>
                  <a:spcPts val="2100"/>
                </a:spcBef>
                <a:defRPr sz="3600">
                  <a:solidFill>
                    <a:schemeClr val="accent3">
                      <a:lumOff val="44000"/>
                    </a:schemeClr>
                  </a:solidFill>
                  <a:latin typeface="Arial"/>
                  <a:ea typeface="Arial"/>
                  <a:cs typeface="Arial"/>
                  <a:sym typeface="Arial"/>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sz="3600" b="0" i="0" u="none" strike="noStrike" kern="1200" cap="none" spc="0" normalizeH="0" baseline="0" noProof="0">
                  <a:ln>
                    <a:noFill/>
                  </a:ln>
                  <a:solidFill>
                    <a:srgbClr val="A5A5A5">
                      <a:lumOff val="44000"/>
                    </a:srgbClr>
                  </a:solidFill>
                  <a:effectLst/>
                  <a:uLnTx/>
                  <a:uFillTx/>
                  <a:latin typeface="Arial"/>
                  <a:cs typeface="Arial"/>
                  <a:sym typeface="Arial"/>
                </a:rPr>
                <a:t>+</a:t>
              </a:r>
            </a:p>
          </p:txBody>
        </p:sp>
      </p:grpSp>
      <p:grpSp>
        <p:nvGrpSpPr>
          <p:cNvPr id="14" name="Group 997">
            <a:extLst>
              <a:ext uri="{FF2B5EF4-FFF2-40B4-BE49-F238E27FC236}">
                <a16:creationId xmlns:a16="http://schemas.microsoft.com/office/drawing/2014/main" id="{D6080F24-EFE6-252A-FCDC-742F5A0B1A53}"/>
              </a:ext>
            </a:extLst>
          </p:cNvPr>
          <p:cNvGrpSpPr/>
          <p:nvPr/>
        </p:nvGrpSpPr>
        <p:grpSpPr>
          <a:xfrm>
            <a:off x="10080974" y="5300911"/>
            <a:ext cx="1095376" cy="1036639"/>
            <a:chOff x="0" y="0"/>
            <a:chExt cx="1095375" cy="1036638"/>
          </a:xfrm>
        </p:grpSpPr>
        <p:pic>
          <p:nvPicPr>
            <p:cNvPr id="15" name="image27.jpg" descr="pusselbit_grön_skugga.jpg">
              <a:extLst>
                <a:ext uri="{FF2B5EF4-FFF2-40B4-BE49-F238E27FC236}">
                  <a16:creationId xmlns:a16="http://schemas.microsoft.com/office/drawing/2014/main" id="{3697FFB7-533A-F111-B0D4-168ACC7EA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095375" cy="1036638"/>
            </a:xfrm>
            <a:prstGeom prst="rect">
              <a:avLst/>
            </a:prstGeom>
            <a:ln w="12700" cap="flat">
              <a:noFill/>
              <a:miter lim="400000"/>
            </a:ln>
            <a:effectLst/>
          </p:spPr>
        </p:pic>
        <p:sp>
          <p:nvSpPr>
            <p:cNvPr id="16" name="Shape 996">
              <a:extLst>
                <a:ext uri="{FF2B5EF4-FFF2-40B4-BE49-F238E27FC236}">
                  <a16:creationId xmlns:a16="http://schemas.microsoft.com/office/drawing/2014/main" id="{545F5923-D649-5E13-F9AA-64DA202CA29F}"/>
                </a:ext>
              </a:extLst>
            </p:cNvPr>
            <p:cNvSpPr/>
            <p:nvPr/>
          </p:nvSpPr>
          <p:spPr>
            <a:xfrm>
              <a:off x="364477" y="127616"/>
              <a:ext cx="360364" cy="7078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spcBef>
                  <a:spcPts val="2400"/>
                </a:spcBef>
                <a:defRPr sz="4000">
                  <a:solidFill>
                    <a:schemeClr val="accent3">
                      <a:lumOff val="44000"/>
                    </a:schemeClr>
                  </a:solidFill>
                  <a:latin typeface="Arial"/>
                  <a:ea typeface="Arial"/>
                  <a:cs typeface="Arial"/>
                  <a:sym typeface="Arial"/>
                </a:defRPr>
              </a:lvl1pPr>
            </a:lstStyle>
            <a:p>
              <a:pPr marL="0" marR="0" lvl="0" indent="0" algn="ctr" defTabSz="914400" rtl="0" eaLnBrk="1" fontAlgn="auto" latinLnBrk="0" hangingPunct="1">
                <a:lnSpc>
                  <a:spcPct val="100000"/>
                </a:lnSpc>
                <a:spcBef>
                  <a:spcPts val="2400"/>
                </a:spcBef>
                <a:spcAft>
                  <a:spcPts val="0"/>
                </a:spcAft>
                <a:buClrTx/>
                <a:buSzTx/>
                <a:buFontTx/>
                <a:buNone/>
                <a:tabLst/>
                <a:defRPr/>
              </a:pPr>
              <a:r>
                <a:rPr kumimoji="0" sz="4000" b="0" i="0" u="none" strike="noStrike" kern="1200" cap="none" spc="0" normalizeH="0" baseline="0" noProof="0" dirty="0">
                  <a:ln>
                    <a:noFill/>
                  </a:ln>
                  <a:solidFill>
                    <a:srgbClr val="A5A5A5">
                      <a:lumOff val="44000"/>
                    </a:srgbClr>
                  </a:solidFill>
                  <a:effectLst/>
                  <a:uLnTx/>
                  <a:uFillTx/>
                  <a:latin typeface="Arial"/>
                  <a:cs typeface="Arial"/>
                  <a:sym typeface="Arial"/>
                </a:rPr>
                <a:t>-</a:t>
              </a:r>
            </a:p>
          </p:txBody>
        </p:sp>
      </p:grpSp>
      <p:sp>
        <p:nvSpPr>
          <p:cNvPr id="17" name="Shape 998">
            <a:extLst>
              <a:ext uri="{FF2B5EF4-FFF2-40B4-BE49-F238E27FC236}">
                <a16:creationId xmlns:a16="http://schemas.microsoft.com/office/drawing/2014/main" id="{C5E03EA6-1147-F1A8-A235-57DB380049BD}"/>
              </a:ext>
            </a:extLst>
          </p:cNvPr>
          <p:cNvSpPr/>
          <p:nvPr/>
        </p:nvSpPr>
        <p:spPr>
          <a:xfrm flipH="1">
            <a:off x="7591313" y="2546265"/>
            <a:ext cx="1" cy="3849689"/>
          </a:xfrm>
          <a:prstGeom prst="line">
            <a:avLst/>
          </a:prstGeom>
          <a:ln w="19050">
            <a:solidFill>
              <a:srgbClr val="92D050"/>
            </a:solidFill>
            <a:headEnd type="triangle"/>
            <a:tailEnd type="triangle"/>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Shape 999">
            <a:extLst>
              <a:ext uri="{FF2B5EF4-FFF2-40B4-BE49-F238E27FC236}">
                <a16:creationId xmlns:a16="http://schemas.microsoft.com/office/drawing/2014/main" id="{28D0945D-FD34-81F5-A128-D6B9E9171387}"/>
              </a:ext>
            </a:extLst>
          </p:cNvPr>
          <p:cNvSpPr/>
          <p:nvPr/>
        </p:nvSpPr>
        <p:spPr>
          <a:xfrm>
            <a:off x="7657404" y="2615727"/>
            <a:ext cx="653988" cy="24622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b="1">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a:ln>
                  <a:noFill/>
                </a:ln>
                <a:solidFill>
                  <a:prstClr val="black"/>
                </a:solidFill>
                <a:effectLst/>
                <a:uLnTx/>
                <a:uFillTx/>
                <a:latin typeface="Poppins Light" panose="00000400000000000000" pitchFamily="2" charset="0"/>
                <a:cs typeface="Poppins Light" panose="00000400000000000000" pitchFamily="2" charset="0"/>
                <a:sym typeface="Arial"/>
              </a:rPr>
              <a:t>100%</a:t>
            </a:r>
          </a:p>
        </p:txBody>
      </p:sp>
      <p:sp>
        <p:nvSpPr>
          <p:cNvPr id="19" name="Shape 1000">
            <a:extLst>
              <a:ext uri="{FF2B5EF4-FFF2-40B4-BE49-F238E27FC236}">
                <a16:creationId xmlns:a16="http://schemas.microsoft.com/office/drawing/2014/main" id="{32E2B600-8ACB-5510-5382-DC18207B0DB6}"/>
              </a:ext>
            </a:extLst>
          </p:cNvPr>
          <p:cNvSpPr/>
          <p:nvPr/>
        </p:nvSpPr>
        <p:spPr>
          <a:xfrm>
            <a:off x="7008233" y="6057383"/>
            <a:ext cx="653988" cy="24622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000" b="1">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prstClr val="black"/>
                </a:solidFill>
                <a:effectLst/>
                <a:uLnTx/>
                <a:uFillTx/>
                <a:latin typeface="Poppins Light" panose="00000400000000000000" pitchFamily="2" charset="0"/>
                <a:cs typeface="Poppins Light" panose="00000400000000000000" pitchFamily="2" charset="0"/>
                <a:sym typeface="Arial"/>
              </a:rPr>
              <a:t>0%</a:t>
            </a:r>
          </a:p>
        </p:txBody>
      </p:sp>
      <p:sp>
        <p:nvSpPr>
          <p:cNvPr id="20" name="Shape 1001">
            <a:extLst>
              <a:ext uri="{FF2B5EF4-FFF2-40B4-BE49-F238E27FC236}">
                <a16:creationId xmlns:a16="http://schemas.microsoft.com/office/drawing/2014/main" id="{1C2F28F8-38FD-F779-F198-985A5A5153B5}"/>
              </a:ext>
            </a:extLst>
          </p:cNvPr>
          <p:cNvSpPr/>
          <p:nvPr/>
        </p:nvSpPr>
        <p:spPr>
          <a:xfrm>
            <a:off x="8311393" y="2615727"/>
            <a:ext cx="2263441" cy="33855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b="1" i="1">
                <a:solidFill>
                  <a:srgbClr val="008F00"/>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1" u="none" strike="noStrike" kern="1200" cap="none" spc="0" normalizeH="0" baseline="0" noProof="0" dirty="0">
                <a:ln>
                  <a:noFill/>
                </a:ln>
                <a:solidFill>
                  <a:srgbClr val="92D050"/>
                </a:solidFill>
                <a:effectLst/>
                <a:uLnTx/>
                <a:uFillTx/>
                <a:latin typeface="Poppins Light" panose="00000400000000000000" pitchFamily="2" charset="0"/>
                <a:cs typeface="Poppins Light" panose="00000400000000000000" pitchFamily="2" charset="0"/>
                <a:sym typeface="Arial"/>
              </a:rPr>
              <a:t>Patient</a:t>
            </a:r>
            <a:endParaRPr kumimoji="0" sz="1600" b="1" i="1" u="none" strike="noStrike" kern="1200" cap="none" spc="0" normalizeH="0" baseline="0" noProof="0" dirty="0">
              <a:ln>
                <a:noFill/>
              </a:ln>
              <a:solidFill>
                <a:srgbClr val="92D050"/>
              </a:solidFill>
              <a:effectLst/>
              <a:uLnTx/>
              <a:uFillTx/>
              <a:latin typeface="Poppins Light" panose="00000400000000000000" pitchFamily="2" charset="0"/>
              <a:cs typeface="Poppins Light" panose="00000400000000000000" pitchFamily="2" charset="0"/>
              <a:sym typeface="Arial"/>
            </a:endParaRPr>
          </a:p>
        </p:txBody>
      </p:sp>
      <p:sp>
        <p:nvSpPr>
          <p:cNvPr id="22" name="Shape 1002">
            <a:extLst>
              <a:ext uri="{FF2B5EF4-FFF2-40B4-BE49-F238E27FC236}">
                <a16:creationId xmlns:a16="http://schemas.microsoft.com/office/drawing/2014/main" id="{06CC522A-1121-ACAE-D409-19DFC6C45E1A}"/>
              </a:ext>
            </a:extLst>
          </p:cNvPr>
          <p:cNvSpPr/>
          <p:nvPr/>
        </p:nvSpPr>
        <p:spPr>
          <a:xfrm>
            <a:off x="5780318" y="5942997"/>
            <a:ext cx="1121232" cy="33855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1600" b="1" i="1">
                <a:solidFill>
                  <a:srgbClr val="008F00"/>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1" u="none" strike="noStrike" kern="1200" cap="none" spc="0" normalizeH="0" baseline="0" noProof="0" dirty="0">
                <a:ln>
                  <a:noFill/>
                </a:ln>
                <a:solidFill>
                  <a:srgbClr val="92D050"/>
                </a:solidFill>
                <a:effectLst/>
                <a:uLnTx/>
                <a:uFillTx/>
                <a:latin typeface="Poppins Light" panose="00000400000000000000" pitchFamily="2" charset="0"/>
                <a:cs typeface="Poppins Light" panose="00000400000000000000" pitchFamily="2" charset="0"/>
                <a:sym typeface="Arial"/>
              </a:rPr>
              <a:t>Impatient</a:t>
            </a:r>
            <a:endParaRPr kumimoji="0" sz="1600" b="1" i="1" u="none" strike="noStrike" kern="1200" cap="none" spc="0" normalizeH="0" baseline="0" noProof="0" dirty="0">
              <a:ln>
                <a:noFill/>
              </a:ln>
              <a:solidFill>
                <a:srgbClr val="92D050"/>
              </a:solidFill>
              <a:effectLst/>
              <a:uLnTx/>
              <a:uFillTx/>
              <a:latin typeface="Poppins Light" panose="00000400000000000000" pitchFamily="2" charset="0"/>
              <a:cs typeface="Poppins Light" panose="00000400000000000000" pitchFamily="2" charset="0"/>
              <a:sym typeface="Arial"/>
            </a:endParaRPr>
          </a:p>
        </p:txBody>
      </p:sp>
    </p:spTree>
    <p:extLst>
      <p:ext uri="{BB962C8B-B14F-4D97-AF65-F5344CB8AC3E}">
        <p14:creationId xmlns:p14="http://schemas.microsoft.com/office/powerpoint/2010/main" val="68265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A165E-293A-7A42-18C0-4E1CD1F0A1B0}"/>
            </a:ext>
          </a:extLst>
        </p:cNvPr>
        <p:cNvGrpSpPr/>
        <p:nvPr/>
      </p:nvGrpSpPr>
      <p:grpSpPr>
        <a:xfrm>
          <a:off x="0" y="0"/>
          <a:ext cx="0" cy="0"/>
          <a:chOff x="0" y="0"/>
          <a:chExt cx="0" cy="0"/>
        </a:xfrm>
      </p:grpSpPr>
      <p:sp>
        <p:nvSpPr>
          <p:cNvPr id="27" name="Bulle narrative : rectangle à coins arrondis 26">
            <a:extLst>
              <a:ext uri="{FF2B5EF4-FFF2-40B4-BE49-F238E27FC236}">
                <a16:creationId xmlns:a16="http://schemas.microsoft.com/office/drawing/2014/main" id="{FDA90594-26F1-873D-B65B-667F394775DE}"/>
              </a:ext>
            </a:extLst>
          </p:cNvPr>
          <p:cNvSpPr/>
          <p:nvPr/>
        </p:nvSpPr>
        <p:spPr>
          <a:xfrm rot="16200000">
            <a:off x="965179" y="3649855"/>
            <a:ext cx="2248108" cy="2822995"/>
          </a:xfrm>
          <a:prstGeom prst="wedgeRoundRectCallout">
            <a:avLst/>
          </a:prstGeom>
          <a:solidFill>
            <a:schemeClr val="tx2">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7" name="Titre 1">
            <a:extLst>
              <a:ext uri="{FF2B5EF4-FFF2-40B4-BE49-F238E27FC236}">
                <a16:creationId xmlns:a16="http://schemas.microsoft.com/office/drawing/2014/main" id="{891D5272-76EB-2A90-B180-ACDCFD3D0204}"/>
              </a:ext>
            </a:extLst>
          </p:cNvPr>
          <p:cNvSpPr>
            <a:spLocks noGrp="1"/>
          </p:cNvSpPr>
          <p:nvPr>
            <p:ph type="title"/>
          </p:nvPr>
        </p:nvSpPr>
        <p:spPr>
          <a:xfrm>
            <a:off x="802455" y="307439"/>
            <a:ext cx="8405340" cy="694944"/>
          </a:xfrm>
        </p:spPr>
        <p:txBody>
          <a:bodyPr/>
          <a:lstStyle/>
          <a:p>
            <a:r>
              <a:rPr lang="fr-FR" dirty="0"/>
              <a:t>RIGOUREUX – ANALYTIQUE – STRUCTURE - PRUDENT</a:t>
            </a:r>
          </a:p>
        </p:txBody>
      </p:sp>
      <p:sp>
        <p:nvSpPr>
          <p:cNvPr id="25" name="ZoneTexte 24">
            <a:extLst>
              <a:ext uri="{FF2B5EF4-FFF2-40B4-BE49-F238E27FC236}">
                <a16:creationId xmlns:a16="http://schemas.microsoft.com/office/drawing/2014/main" id="{0014635B-1757-6945-86CB-24CDEF429856}"/>
              </a:ext>
            </a:extLst>
          </p:cNvPr>
          <p:cNvSpPr txBox="1"/>
          <p:nvPr/>
        </p:nvSpPr>
        <p:spPr>
          <a:xfrm>
            <a:off x="917243" y="4218544"/>
            <a:ext cx="2600303" cy="1774845"/>
          </a:xfrm>
          <a:prstGeom prst="rect">
            <a:avLst/>
          </a:prstGeom>
          <a:noFill/>
        </p:spPr>
        <p:txBody>
          <a:bodyPr wrap="square" rtlCol="0">
            <a:spAutoFit/>
          </a:bodyPr>
          <a:lstStyle/>
          <a:p>
            <a:pPr marL="0" marR="0" lvl="0" indent="0" algn="l" defTabSz="905255" rtl="0" eaLnBrk="1" fontAlgn="auto" latinLnBrk="0" hangingPunct="1">
              <a:lnSpc>
                <a:spcPct val="100000"/>
              </a:lnSpc>
              <a:spcBef>
                <a:spcPts val="400"/>
              </a:spcBef>
              <a:spcAft>
                <a:spcPts val="0"/>
              </a:spcAft>
              <a:buClrTx/>
              <a:buSzTx/>
              <a:buFontTx/>
              <a:buNone/>
              <a:tabLst/>
              <a:defRPr sz="1979" b="1">
                <a:latin typeface="+mj-lt"/>
                <a:ea typeface="+mj-ea"/>
                <a:cs typeface="+mj-cs"/>
                <a:sym typeface="Calibri"/>
              </a:defRPr>
            </a:pPr>
            <a:r>
              <a:rPr kumimoji="0" lang="fr-FR" sz="1600" b="0"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CONFORMISME</a:t>
            </a:r>
          </a:p>
          <a:p>
            <a:pPr marL="0" marR="0" lvl="0" indent="0" algn="l" defTabSz="905255" rtl="0" eaLnBrk="1" fontAlgn="auto" latinLnBrk="0" hangingPunct="1">
              <a:lnSpc>
                <a:spcPct val="100000"/>
              </a:lnSpc>
              <a:spcBef>
                <a:spcPts val="400"/>
              </a:spcBef>
              <a:spcAft>
                <a:spcPts val="0"/>
              </a:spcAft>
              <a:buClrTx/>
              <a:buSzTx/>
              <a:buFontTx/>
              <a:buNone/>
              <a:tabLst/>
              <a:defRPr sz="1979" b="1">
                <a:latin typeface="+mj-lt"/>
                <a:ea typeface="+mj-ea"/>
                <a:cs typeface="+mj-cs"/>
                <a:sym typeface="Calibri"/>
              </a:defRPr>
            </a:pPr>
            <a:r>
              <a:rPr kumimoji="0" lang="fr-FR" sz="1600" b="1" i="1" u="none" strike="noStrike" kern="1200" cap="none" spc="0" normalizeH="0" baseline="0" noProof="0" dirty="0">
                <a:ln>
                  <a:noFill/>
                </a:ln>
                <a:solidFill>
                  <a:srgbClr val="E7E6E6">
                    <a:lumMod val="25000"/>
                  </a:srgbClr>
                </a:solidFill>
                <a:effectLst/>
                <a:uLnTx/>
                <a:uFillTx/>
                <a:latin typeface="Poppins Light" panose="00000400000000000000" pitchFamily="2" charset="0"/>
                <a:ea typeface="+mn-ea"/>
                <a:cs typeface="Poppins Light" panose="00000400000000000000" pitchFamily="2" charset="0"/>
                <a:sym typeface="Calibri"/>
              </a:rPr>
              <a:t>« Je ne peux rien contre l’environnement »</a:t>
            </a: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endParaRPr kumimoji="0" lang="fr-FR" sz="1600" b="1" i="0" u="none" strike="noStrike" kern="1200" cap="none" spc="0" normalizeH="0" baseline="0" noProof="0" dirty="0">
              <a:ln>
                <a:noFill/>
              </a:ln>
              <a:solidFill>
                <a:srgbClr val="E7E6E6">
                  <a:lumMod val="25000"/>
                </a:srgbClr>
              </a:solidFill>
              <a:effectLst/>
              <a:uLnTx/>
              <a:uFillTx/>
              <a:latin typeface="Poppins SemiBold" panose="00000700000000000000" pitchFamily="2" charset="0"/>
              <a:ea typeface="+mn-ea"/>
              <a:cs typeface="Poppins SemiBold" panose="00000700000000000000" pitchFamily="2" charset="0"/>
              <a:sym typeface="Calibri"/>
            </a:endParaRP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r>
              <a:rPr kumimoji="0" lang="fr-FR" sz="1600" b="1" i="0" u="none" strike="noStrike" kern="1200" cap="none" spc="0" normalizeH="0" baseline="0" noProof="0" dirty="0">
                <a:ln>
                  <a:noFill/>
                </a:ln>
                <a:solidFill>
                  <a:srgbClr val="E7E6E6">
                    <a:lumMod val="25000"/>
                  </a:srgbClr>
                </a:solidFill>
                <a:effectLst/>
                <a:uLnTx/>
                <a:uFillTx/>
                <a:latin typeface="Poppins SemiBold"/>
                <a:ea typeface="+mn-ea"/>
                <a:cs typeface="+mn-cs"/>
                <a:sym typeface="Calibri"/>
              </a:rPr>
              <a:t>Question clé </a:t>
            </a:r>
          </a:p>
          <a:p>
            <a:pPr marL="0" marR="0" lvl="0" indent="0" algn="l" defTabSz="905255" rtl="0" eaLnBrk="1" fontAlgn="auto" latinLnBrk="0" hangingPunct="1">
              <a:lnSpc>
                <a:spcPct val="100000"/>
              </a:lnSpc>
              <a:spcBef>
                <a:spcPts val="400"/>
              </a:spcBef>
              <a:spcAft>
                <a:spcPts val="0"/>
              </a:spcAft>
              <a:buClrTx/>
              <a:buSzTx/>
              <a:buFontTx/>
              <a:buNone/>
              <a:tabLst/>
              <a:defRPr sz="1782" b="1">
                <a:latin typeface="+mj-lt"/>
                <a:ea typeface="+mj-ea"/>
                <a:cs typeface="+mj-cs"/>
                <a:sym typeface="Calibri"/>
              </a:defRPr>
            </a:pPr>
            <a:r>
              <a:rPr lang="fr-FR" sz="1600" b="1" dirty="0">
                <a:solidFill>
                  <a:srgbClr val="00A9F4"/>
                </a:solidFill>
                <a:latin typeface="Poppins SemiBold"/>
                <a:sym typeface="Calibri"/>
              </a:rPr>
              <a:t>COMMENT ? </a:t>
            </a:r>
            <a:endParaRPr kumimoji="0" lang="fr-FR" sz="1600" b="1" i="0" u="none" strike="noStrike" kern="1200" cap="none" spc="0" normalizeH="0" baseline="0" noProof="0" dirty="0">
              <a:ln>
                <a:noFill/>
              </a:ln>
              <a:solidFill>
                <a:srgbClr val="00A9F4"/>
              </a:solidFill>
              <a:effectLst/>
              <a:uLnTx/>
              <a:uFillTx/>
              <a:latin typeface="Poppins Light" panose="00000400000000000000" pitchFamily="2" charset="0"/>
              <a:ea typeface="+mn-ea"/>
              <a:cs typeface="Poppins Light" panose="00000400000000000000" pitchFamily="2" charset="0"/>
              <a:sym typeface="Calibri"/>
            </a:endParaRPr>
          </a:p>
        </p:txBody>
      </p:sp>
      <p:sp>
        <p:nvSpPr>
          <p:cNvPr id="2" name="Shape 1069">
            <a:extLst>
              <a:ext uri="{FF2B5EF4-FFF2-40B4-BE49-F238E27FC236}">
                <a16:creationId xmlns:a16="http://schemas.microsoft.com/office/drawing/2014/main" id="{67956917-BB03-5AC7-E4E8-2B97FD338559}"/>
              </a:ext>
            </a:extLst>
          </p:cNvPr>
          <p:cNvSpPr/>
          <p:nvPr/>
        </p:nvSpPr>
        <p:spPr>
          <a:xfrm>
            <a:off x="760739" y="1127281"/>
            <a:ext cx="8111899" cy="7694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77813" marR="0" lvl="1" indent="-2667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lang="fr-FR" sz="1800" b="1" i="0" u="none" strike="noStrike" kern="1200" cap="none" spc="0" normalizeH="0" baseline="0" noProof="0" dirty="0">
                <a:ln>
                  <a:noFill/>
                </a:ln>
                <a:solidFill>
                  <a:srgbClr val="00A9F4"/>
                </a:solidFill>
                <a:effectLst/>
                <a:uLnTx/>
                <a:uFillTx/>
                <a:latin typeface="Poppins SemiBold" panose="00000700000000000000" pitchFamily="2" charset="0"/>
                <a:ea typeface="Helvetica Neue" panose="02000503000000020004" pitchFamily="2" charset="0"/>
                <a:cs typeface="Poppins SemiBold" panose="00000700000000000000" pitchFamily="2" charset="0"/>
                <a:sym typeface="Calibri"/>
              </a:rPr>
              <a:t>Comment vous réagissez aux règles et aux procédures</a:t>
            </a:r>
          </a:p>
          <a:p>
            <a:pPr marL="277813" marR="0" lvl="1" indent="-2667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endParaRPr kumimoji="0" lang="fr-FR" sz="800" b="1" i="0" u="none" strike="noStrike" kern="1200" cap="none" spc="0" normalizeH="0" baseline="0" noProof="0" dirty="0">
              <a:ln>
                <a:noFill/>
              </a:ln>
              <a:solidFill>
                <a:srgbClr val="00A9F4"/>
              </a:solidFill>
              <a:effectLst/>
              <a:uLnTx/>
              <a:uFillTx/>
              <a:latin typeface="Poppins SemiBold" panose="00000700000000000000" pitchFamily="2" charset="0"/>
              <a:ea typeface="Helvetica Neue" panose="02000503000000020004" pitchFamily="2" charset="0"/>
              <a:cs typeface="Poppins SemiBold" panose="00000700000000000000" pitchFamily="2" charset="0"/>
              <a:sym typeface="Calibri"/>
            </a:endParaRPr>
          </a:p>
          <a:p>
            <a:pPr marL="277813" marR="0" lvl="1" indent="-2667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lang="fr-FR" sz="1800" b="1" i="0" u="none" strike="noStrike" kern="1200" cap="none" spc="0" normalizeH="0" baseline="0" noProof="0" dirty="0">
                <a:ln>
                  <a:noFill/>
                </a:ln>
                <a:solidFill>
                  <a:srgbClr val="00A9F4"/>
                </a:solidFill>
                <a:effectLst/>
                <a:uLnTx/>
                <a:uFillTx/>
                <a:latin typeface="Poppins SemiBold" panose="00000700000000000000" pitchFamily="2" charset="0"/>
                <a:ea typeface="Helvetica Neue" panose="02000503000000020004" pitchFamily="2" charset="0"/>
                <a:cs typeface="Poppins SemiBold" panose="00000700000000000000" pitchFamily="2" charset="0"/>
                <a:sym typeface="Calibri"/>
              </a:rPr>
              <a:t>Comment vous réagissez à l’autorité ! </a:t>
            </a:r>
          </a:p>
        </p:txBody>
      </p:sp>
      <p:sp>
        <p:nvSpPr>
          <p:cNvPr id="3" name="Shape 1069">
            <a:extLst>
              <a:ext uri="{FF2B5EF4-FFF2-40B4-BE49-F238E27FC236}">
                <a16:creationId xmlns:a16="http://schemas.microsoft.com/office/drawing/2014/main" id="{4B069993-D72B-7EF3-4AA8-C0DB4607101D}"/>
              </a:ext>
            </a:extLst>
          </p:cNvPr>
          <p:cNvSpPr/>
          <p:nvPr/>
        </p:nvSpPr>
        <p:spPr>
          <a:xfrm>
            <a:off x="760739" y="1127281"/>
            <a:ext cx="8111899" cy="7694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77813" marR="0" lvl="1" indent="-2667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lang="fr-FR" sz="1800" b="1" i="0" u="none" strike="noStrike" kern="1200" cap="none" spc="0" normalizeH="0" baseline="0" noProof="0" dirty="0">
                <a:ln>
                  <a:noFill/>
                </a:ln>
                <a:solidFill>
                  <a:srgbClr val="00A9F4"/>
                </a:solidFill>
                <a:effectLst/>
                <a:uLnTx/>
                <a:uFillTx/>
                <a:latin typeface="Poppins SemiBold" panose="00000700000000000000" pitchFamily="2" charset="0"/>
                <a:ea typeface="Helvetica Neue" panose="02000503000000020004" pitchFamily="2" charset="0"/>
                <a:cs typeface="Poppins SemiBold" panose="00000700000000000000" pitchFamily="2" charset="0"/>
                <a:sym typeface="Calibri"/>
              </a:rPr>
              <a:t>Comment vous réagissez aux règles et aux procédures</a:t>
            </a:r>
          </a:p>
          <a:p>
            <a:pPr marL="277813" marR="0" lvl="1" indent="-2667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endParaRPr kumimoji="0" lang="fr-FR" sz="800" b="1" i="0" u="none" strike="noStrike" kern="1200" cap="none" spc="0" normalizeH="0" baseline="0" noProof="0" dirty="0">
              <a:ln>
                <a:noFill/>
              </a:ln>
              <a:solidFill>
                <a:srgbClr val="00A9F4"/>
              </a:solidFill>
              <a:effectLst/>
              <a:uLnTx/>
              <a:uFillTx/>
              <a:latin typeface="Poppins SemiBold" panose="00000700000000000000" pitchFamily="2" charset="0"/>
              <a:ea typeface="Helvetica Neue" panose="02000503000000020004" pitchFamily="2" charset="0"/>
              <a:cs typeface="Poppins SemiBold" panose="00000700000000000000" pitchFamily="2" charset="0"/>
              <a:sym typeface="Calibri"/>
            </a:endParaRPr>
          </a:p>
          <a:p>
            <a:pPr marL="277813" marR="0" lvl="1" indent="-266700" algn="l" defTabSz="914400" rtl="0" eaLnBrk="1" fontAlgn="auto" latinLnBrk="0" hangingPunct="1">
              <a:lnSpc>
                <a:spcPct val="100000"/>
              </a:lnSpc>
              <a:spcBef>
                <a:spcPts val="0"/>
              </a:spcBef>
              <a:spcAft>
                <a:spcPts val="0"/>
              </a:spcAft>
              <a:buClrTx/>
              <a:buSzPct val="100000"/>
              <a:buFontTx/>
              <a:buAutoNum type="arabicPeriod"/>
              <a:tabLst/>
              <a:defRPr b="1">
                <a:solidFill>
                  <a:srgbClr val="626469"/>
                </a:solidFill>
                <a:latin typeface="+mj-lt"/>
                <a:ea typeface="+mj-ea"/>
                <a:cs typeface="+mj-cs"/>
                <a:sym typeface="Calibri"/>
              </a:defRPr>
            </a:pPr>
            <a:r>
              <a:rPr kumimoji="0" lang="fr-FR" sz="1800" b="1" i="0" u="none" strike="noStrike" kern="1200" cap="none" spc="0" normalizeH="0" baseline="0" noProof="0" dirty="0">
                <a:ln>
                  <a:noFill/>
                </a:ln>
                <a:solidFill>
                  <a:srgbClr val="00A9F4"/>
                </a:solidFill>
                <a:effectLst/>
                <a:uLnTx/>
                <a:uFillTx/>
                <a:latin typeface="Poppins SemiBold" panose="00000700000000000000" pitchFamily="2" charset="0"/>
                <a:ea typeface="Helvetica Neue" panose="02000503000000020004" pitchFamily="2" charset="0"/>
                <a:cs typeface="Poppins SemiBold" panose="00000700000000000000" pitchFamily="2" charset="0"/>
                <a:sym typeface="Calibri"/>
              </a:rPr>
              <a:t>Comment vous réagissez à l’autorité ! </a:t>
            </a:r>
          </a:p>
        </p:txBody>
      </p:sp>
      <p:sp>
        <p:nvSpPr>
          <p:cNvPr id="4" name="Shape 1070">
            <a:extLst>
              <a:ext uri="{FF2B5EF4-FFF2-40B4-BE49-F238E27FC236}">
                <a16:creationId xmlns:a16="http://schemas.microsoft.com/office/drawing/2014/main" id="{F309217B-AC1F-99FE-DD17-6DFB482A7EE1}"/>
              </a:ext>
            </a:extLst>
          </p:cNvPr>
          <p:cNvSpPr/>
          <p:nvPr/>
        </p:nvSpPr>
        <p:spPr>
          <a:xfrm>
            <a:off x="4255537" y="2542351"/>
            <a:ext cx="3019414" cy="101566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626469"/>
                </a:solidFill>
                <a:latin typeface="+mj-lt"/>
                <a:ea typeface="+mj-ea"/>
                <a:cs typeface="+mj-cs"/>
                <a:sym typeface="Calibri"/>
              </a:defRPr>
            </a:pPr>
            <a:r>
              <a:rPr kumimoji="0" lang="fr-FR" sz="18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t>
            </a:r>
            <a:r>
              <a:rPr kumimoji="0" lang="fr-FR"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Réfléchit avant d’agir </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lang="fr-FR"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Analyse avec objectivité</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lang="fr-FR"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Evalue, pose des questions</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lang="fr-FR"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Peut se montrer perfectionniste</a:t>
            </a:r>
          </a:p>
        </p:txBody>
      </p:sp>
      <p:sp>
        <p:nvSpPr>
          <p:cNvPr id="5" name="Shape 1071">
            <a:extLst>
              <a:ext uri="{FF2B5EF4-FFF2-40B4-BE49-F238E27FC236}">
                <a16:creationId xmlns:a16="http://schemas.microsoft.com/office/drawing/2014/main" id="{783D656A-280B-FBF8-E30C-3FD5BC7651BA}"/>
              </a:ext>
            </a:extLst>
          </p:cNvPr>
          <p:cNvSpPr/>
          <p:nvPr/>
        </p:nvSpPr>
        <p:spPr>
          <a:xfrm>
            <a:off x="7398827" y="5213431"/>
            <a:ext cx="2988958" cy="95410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100">
                <a:solidFill>
                  <a:srgbClr val="626469"/>
                </a:solidFill>
                <a:latin typeface="Arial"/>
                <a:ea typeface="Arial"/>
                <a:cs typeface="Arial"/>
                <a:sym typeface="Arial"/>
              </a:defRPr>
            </a:pPr>
            <a:r>
              <a:rPr kumimoji="0" lang="fr-FR" sz="1100" b="0" i="0" u="none" strike="noStrike" kern="1200" cap="none" spc="0" normalizeH="0" baseline="0" noProof="0" dirty="0">
                <a:ln>
                  <a:noFill/>
                </a:ln>
                <a:solidFill>
                  <a:srgbClr val="626469"/>
                </a:solidFill>
                <a:effectLst/>
                <a:uLnTx/>
                <a:uFillTx/>
                <a:latin typeface="Poppins Light" panose="00000400000000000000" pitchFamily="2" charset="0"/>
                <a:cs typeface="Poppins Light" panose="00000400000000000000" pitchFamily="2" charset="0"/>
                <a:sym typeface="Arial"/>
              </a:rPr>
              <a:t>- </a:t>
            </a:r>
            <a:r>
              <a:rPr kumimoji="0" lang="fr-FR"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Ne respecte pas les règles</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lang="fr-FR"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Ne cherche pas à les connaître</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lang="fr-FR"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Définit les siennes</a:t>
            </a:r>
          </a:p>
          <a:p>
            <a:pPr marL="0" marR="0" lvl="0" indent="0" algn="l" defTabSz="914400" rtl="0" eaLnBrk="1" fontAlgn="auto" latinLnBrk="0" hangingPunct="1">
              <a:lnSpc>
                <a:spcPct val="100000"/>
              </a:lnSpc>
              <a:spcBef>
                <a:spcPts val="0"/>
              </a:spcBef>
              <a:spcAft>
                <a:spcPts val="0"/>
              </a:spcAft>
              <a:buClrTx/>
              <a:buSzTx/>
              <a:buFontTx/>
              <a:buNone/>
              <a:tabLst/>
              <a:defRPr sz="1400">
                <a:solidFill>
                  <a:srgbClr val="626469"/>
                </a:solidFill>
                <a:latin typeface="+mj-lt"/>
                <a:ea typeface="+mj-ea"/>
                <a:cs typeface="+mj-cs"/>
                <a:sym typeface="Calibri"/>
              </a:defRPr>
            </a:pPr>
            <a:r>
              <a:rPr kumimoji="0" lang="fr-FR" sz="1400" b="0" i="0" u="none" strike="noStrike" kern="1200" cap="none" spc="0" normalizeH="0" baseline="0" noProof="0" dirty="0">
                <a:ln>
                  <a:noFill/>
                </a:ln>
                <a:solidFill>
                  <a:srgbClr val="626469"/>
                </a:solidFill>
                <a:effectLst/>
                <a:uLnTx/>
                <a:uFillTx/>
                <a:latin typeface="Poppins Light" panose="00000400000000000000" pitchFamily="2" charset="0"/>
                <a:ea typeface="+mn-ea"/>
                <a:cs typeface="Poppins Light" panose="00000400000000000000" pitchFamily="2" charset="0"/>
                <a:sym typeface="Calibri"/>
              </a:rPr>
              <a:t>- Rebelle et fantaisiste</a:t>
            </a:r>
          </a:p>
        </p:txBody>
      </p:sp>
      <p:grpSp>
        <p:nvGrpSpPr>
          <p:cNvPr id="6" name="Group 1074">
            <a:extLst>
              <a:ext uri="{FF2B5EF4-FFF2-40B4-BE49-F238E27FC236}">
                <a16:creationId xmlns:a16="http://schemas.microsoft.com/office/drawing/2014/main" id="{2815341D-A9D4-20A1-BEDE-428AD47003E4}"/>
              </a:ext>
            </a:extLst>
          </p:cNvPr>
          <p:cNvGrpSpPr/>
          <p:nvPr/>
        </p:nvGrpSpPr>
        <p:grpSpPr>
          <a:xfrm>
            <a:off x="3279223" y="2486341"/>
            <a:ext cx="976314" cy="1035051"/>
            <a:chOff x="0" y="0"/>
            <a:chExt cx="976313" cy="1035050"/>
          </a:xfrm>
        </p:grpSpPr>
        <p:pic>
          <p:nvPicPr>
            <p:cNvPr id="21" name="image28.jpg" descr="pusselbit_blå_skugga.jpg">
              <a:extLst>
                <a:ext uri="{FF2B5EF4-FFF2-40B4-BE49-F238E27FC236}">
                  <a16:creationId xmlns:a16="http://schemas.microsoft.com/office/drawing/2014/main" id="{FF50A93E-A3F1-8CD6-883C-33795C0C681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76313" cy="1035050"/>
            </a:xfrm>
            <a:prstGeom prst="rect">
              <a:avLst/>
            </a:prstGeom>
            <a:ln w="12700" cap="flat">
              <a:noFill/>
              <a:miter lim="400000"/>
            </a:ln>
            <a:effectLst/>
          </p:spPr>
        </p:pic>
        <p:sp>
          <p:nvSpPr>
            <p:cNvPr id="23" name="Shape 1073">
              <a:extLst>
                <a:ext uri="{FF2B5EF4-FFF2-40B4-BE49-F238E27FC236}">
                  <a16:creationId xmlns:a16="http://schemas.microsoft.com/office/drawing/2014/main" id="{B7F4C040-D5D7-A1C1-065C-F8C3A589A5DC}"/>
                </a:ext>
              </a:extLst>
            </p:cNvPr>
            <p:cNvSpPr/>
            <p:nvPr/>
          </p:nvSpPr>
          <p:spPr>
            <a:xfrm>
              <a:off x="261716" y="139079"/>
              <a:ext cx="360365" cy="646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spcBef>
                  <a:spcPts val="2100"/>
                </a:spcBef>
                <a:defRPr sz="3600">
                  <a:solidFill>
                    <a:schemeClr val="accent3">
                      <a:lumOff val="44000"/>
                    </a:schemeClr>
                  </a:solidFill>
                  <a:latin typeface="+mj-lt"/>
                  <a:ea typeface="+mj-ea"/>
                  <a:cs typeface="+mj-cs"/>
                  <a:sym typeface="Calibri"/>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sz="3600" b="0" i="0" u="none" strike="noStrike" kern="1200" cap="none" spc="0" normalizeH="0" baseline="0" noProof="0" dirty="0">
                  <a:ln>
                    <a:noFill/>
                  </a:ln>
                  <a:solidFill>
                    <a:srgbClr val="A5A5A5">
                      <a:lumOff val="44000"/>
                    </a:srgbClr>
                  </a:solidFill>
                  <a:effectLst/>
                  <a:uLnTx/>
                  <a:uFillTx/>
                  <a:latin typeface="Calibri Light"/>
                  <a:ea typeface="+mj-ea"/>
                  <a:cs typeface="+mj-cs"/>
                  <a:sym typeface="Calibri"/>
                </a:rPr>
                <a:t>+</a:t>
              </a:r>
            </a:p>
          </p:txBody>
        </p:sp>
      </p:grpSp>
      <p:grpSp>
        <p:nvGrpSpPr>
          <p:cNvPr id="24" name="Group 1077">
            <a:extLst>
              <a:ext uri="{FF2B5EF4-FFF2-40B4-BE49-F238E27FC236}">
                <a16:creationId xmlns:a16="http://schemas.microsoft.com/office/drawing/2014/main" id="{638605A0-5460-76C3-77AB-9DE5F1545D64}"/>
              </a:ext>
            </a:extLst>
          </p:cNvPr>
          <p:cNvGrpSpPr/>
          <p:nvPr/>
        </p:nvGrpSpPr>
        <p:grpSpPr>
          <a:xfrm>
            <a:off x="10423245" y="5172958"/>
            <a:ext cx="976314" cy="1035051"/>
            <a:chOff x="0" y="0"/>
            <a:chExt cx="976313" cy="1035050"/>
          </a:xfrm>
        </p:grpSpPr>
        <p:pic>
          <p:nvPicPr>
            <p:cNvPr id="26" name="image28.jpg" descr="pusselbit_blå_skugga.jpg">
              <a:extLst>
                <a:ext uri="{FF2B5EF4-FFF2-40B4-BE49-F238E27FC236}">
                  <a16:creationId xmlns:a16="http://schemas.microsoft.com/office/drawing/2014/main" id="{A9004205-456D-2ADA-991A-4DD5B5BECEF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0"/>
              <a:ext cx="976313" cy="1035050"/>
            </a:xfrm>
            <a:prstGeom prst="rect">
              <a:avLst/>
            </a:prstGeom>
            <a:ln w="12700" cap="flat">
              <a:noFill/>
              <a:miter lim="400000"/>
            </a:ln>
            <a:effectLst/>
          </p:spPr>
        </p:pic>
        <p:sp>
          <p:nvSpPr>
            <p:cNvPr id="28" name="Shape 1076">
              <a:extLst>
                <a:ext uri="{FF2B5EF4-FFF2-40B4-BE49-F238E27FC236}">
                  <a16:creationId xmlns:a16="http://schemas.microsoft.com/office/drawing/2014/main" id="{BA2D5660-EB4B-5AEF-2ECA-2685D66552B7}"/>
                </a:ext>
              </a:extLst>
            </p:cNvPr>
            <p:cNvSpPr/>
            <p:nvPr/>
          </p:nvSpPr>
          <p:spPr>
            <a:xfrm>
              <a:off x="224656" y="174102"/>
              <a:ext cx="431801" cy="646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spcBef>
                  <a:spcPts val="2100"/>
                </a:spcBef>
                <a:defRPr sz="3600">
                  <a:solidFill>
                    <a:schemeClr val="accent3">
                      <a:lumOff val="44000"/>
                    </a:schemeClr>
                  </a:solidFill>
                  <a:latin typeface="+mj-lt"/>
                  <a:ea typeface="+mj-ea"/>
                  <a:cs typeface="+mj-cs"/>
                  <a:sym typeface="Calibri"/>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sz="3600" b="0" i="0" u="none" strike="noStrike" kern="1200" cap="none" spc="0" normalizeH="0" baseline="0" noProof="0">
                  <a:ln>
                    <a:noFill/>
                  </a:ln>
                  <a:solidFill>
                    <a:srgbClr val="A5A5A5">
                      <a:lumOff val="44000"/>
                    </a:srgbClr>
                  </a:solidFill>
                  <a:effectLst/>
                  <a:uLnTx/>
                  <a:uFillTx/>
                  <a:latin typeface="Calibri Light"/>
                  <a:ea typeface="+mj-ea"/>
                  <a:cs typeface="+mj-cs"/>
                  <a:sym typeface="Calibri"/>
                </a:rPr>
                <a:t>-</a:t>
              </a:r>
            </a:p>
          </p:txBody>
        </p:sp>
      </p:grpSp>
      <p:grpSp>
        <p:nvGrpSpPr>
          <p:cNvPr id="29" name="Group 1081">
            <a:extLst>
              <a:ext uri="{FF2B5EF4-FFF2-40B4-BE49-F238E27FC236}">
                <a16:creationId xmlns:a16="http://schemas.microsoft.com/office/drawing/2014/main" id="{CC1AB2F5-F12D-0FC1-3904-4B155D6FFB39}"/>
              </a:ext>
            </a:extLst>
          </p:cNvPr>
          <p:cNvGrpSpPr/>
          <p:nvPr/>
        </p:nvGrpSpPr>
        <p:grpSpPr>
          <a:xfrm>
            <a:off x="6654595" y="2367481"/>
            <a:ext cx="1430680" cy="3849690"/>
            <a:chOff x="0" y="0"/>
            <a:chExt cx="1430678" cy="3849688"/>
          </a:xfrm>
        </p:grpSpPr>
        <p:sp>
          <p:nvSpPr>
            <p:cNvPr id="30" name="Shape 1078">
              <a:extLst>
                <a:ext uri="{FF2B5EF4-FFF2-40B4-BE49-F238E27FC236}">
                  <a16:creationId xmlns:a16="http://schemas.microsoft.com/office/drawing/2014/main" id="{556B441C-B3EE-7D68-C075-124A1D112E3B}"/>
                </a:ext>
              </a:extLst>
            </p:cNvPr>
            <p:cNvSpPr/>
            <p:nvPr/>
          </p:nvSpPr>
          <p:spPr>
            <a:xfrm flipH="1">
              <a:off x="710598" y="0"/>
              <a:ext cx="1" cy="3849688"/>
            </a:xfrm>
            <a:prstGeom prst="line">
              <a:avLst/>
            </a:prstGeom>
            <a:noFill/>
            <a:ln w="19050" cap="flat">
              <a:solidFill>
                <a:srgbClr val="0070C0"/>
              </a:solidFill>
              <a:prstDash val="solid"/>
              <a:round/>
              <a:headEnd type="triangle" w="med" len="med"/>
              <a:tailEnd type="triangle" w="med" len="med"/>
            </a:ln>
            <a:effectLst/>
          </p:spPr>
          <p:txBody>
            <a:bodyPr wrap="square" lIns="45719" tIns="45719" rIns="45719" bIns="45719"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oppins Light" panose="00000400000000000000" pitchFamily="2" charset="0"/>
                <a:ea typeface="+mn-ea"/>
                <a:cs typeface="Poppins Light" panose="00000400000000000000" pitchFamily="2" charset="0"/>
              </a:endParaRPr>
            </a:p>
          </p:txBody>
        </p:sp>
        <p:sp>
          <p:nvSpPr>
            <p:cNvPr id="31" name="Shape 1079">
              <a:extLst>
                <a:ext uri="{FF2B5EF4-FFF2-40B4-BE49-F238E27FC236}">
                  <a16:creationId xmlns:a16="http://schemas.microsoft.com/office/drawing/2014/main" id="{0CFCE98A-CED1-AE00-7C2B-4445293B4189}"/>
                </a:ext>
              </a:extLst>
            </p:cNvPr>
            <p:cNvSpPr/>
            <p:nvPr/>
          </p:nvSpPr>
          <p:spPr>
            <a:xfrm>
              <a:off x="776690" y="69462"/>
              <a:ext cx="653988" cy="2462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b="1">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a:ln>
                    <a:noFill/>
                  </a:ln>
                  <a:solidFill>
                    <a:prstClr val="black"/>
                  </a:solidFill>
                  <a:effectLst/>
                  <a:uLnTx/>
                  <a:uFillTx/>
                  <a:latin typeface="Poppins Light" panose="00000400000000000000" pitchFamily="2" charset="0"/>
                  <a:cs typeface="Poppins Light" panose="00000400000000000000" pitchFamily="2" charset="0"/>
                  <a:sym typeface="Arial"/>
                </a:rPr>
                <a:t>100%</a:t>
              </a:r>
            </a:p>
          </p:txBody>
        </p:sp>
        <p:sp>
          <p:nvSpPr>
            <p:cNvPr id="32" name="Shape 1080">
              <a:extLst>
                <a:ext uri="{FF2B5EF4-FFF2-40B4-BE49-F238E27FC236}">
                  <a16:creationId xmlns:a16="http://schemas.microsoft.com/office/drawing/2014/main" id="{18B181C4-6BAD-1C95-40C8-E6328C4302F9}"/>
                </a:ext>
              </a:extLst>
            </p:cNvPr>
            <p:cNvSpPr/>
            <p:nvPr/>
          </p:nvSpPr>
          <p:spPr>
            <a:xfrm>
              <a:off x="0" y="3395324"/>
              <a:ext cx="653988" cy="2462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000" b="1">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a:ln>
                    <a:noFill/>
                  </a:ln>
                  <a:solidFill>
                    <a:prstClr val="black"/>
                  </a:solidFill>
                  <a:effectLst/>
                  <a:uLnTx/>
                  <a:uFillTx/>
                  <a:latin typeface="Poppins Light" panose="00000400000000000000" pitchFamily="2" charset="0"/>
                  <a:cs typeface="Poppins Light" panose="00000400000000000000" pitchFamily="2" charset="0"/>
                  <a:sym typeface="Arial"/>
                </a:rPr>
                <a:t>0%</a:t>
              </a:r>
            </a:p>
          </p:txBody>
        </p:sp>
      </p:grpSp>
      <p:sp>
        <p:nvSpPr>
          <p:cNvPr id="33" name="Shape 1082">
            <a:extLst>
              <a:ext uri="{FF2B5EF4-FFF2-40B4-BE49-F238E27FC236}">
                <a16:creationId xmlns:a16="http://schemas.microsoft.com/office/drawing/2014/main" id="{F079FA11-02B7-00B4-4BFF-3E7F2F863887}"/>
              </a:ext>
            </a:extLst>
          </p:cNvPr>
          <p:cNvSpPr/>
          <p:nvPr/>
        </p:nvSpPr>
        <p:spPr>
          <a:xfrm>
            <a:off x="8029297" y="2373074"/>
            <a:ext cx="1473207" cy="338554"/>
          </a:xfrm>
          <a:prstGeom prst="rect">
            <a:avLst/>
          </a:prstGeom>
          <a:noFill/>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b="1" i="1">
                <a:solidFill>
                  <a:srgbClr val="0070C0"/>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1" u="none" strike="noStrike" kern="1200" cap="none" spc="0" normalizeH="0" baseline="0" noProof="0">
                <a:ln>
                  <a:noFill/>
                </a:ln>
                <a:solidFill>
                  <a:srgbClr val="0070C0"/>
                </a:solidFill>
                <a:effectLst/>
                <a:uLnTx/>
                <a:uFillTx/>
                <a:latin typeface="Poppins Light" panose="00000400000000000000" pitchFamily="2" charset="0"/>
                <a:cs typeface="Poppins Light" panose="00000400000000000000" pitchFamily="2" charset="0"/>
                <a:sym typeface="Arial"/>
              </a:rPr>
              <a:t>Prudent</a:t>
            </a:r>
            <a:endParaRPr kumimoji="0" sz="1600" b="1" i="1" u="none" strike="noStrike" kern="1200" cap="none" spc="0" normalizeH="0" baseline="0" noProof="0">
              <a:ln>
                <a:noFill/>
              </a:ln>
              <a:solidFill>
                <a:srgbClr val="0070C0"/>
              </a:solidFill>
              <a:effectLst/>
              <a:uLnTx/>
              <a:uFillTx/>
              <a:latin typeface="Poppins Light" panose="00000400000000000000" pitchFamily="2" charset="0"/>
              <a:cs typeface="Poppins Light" panose="00000400000000000000" pitchFamily="2" charset="0"/>
              <a:sym typeface="Arial"/>
            </a:endParaRPr>
          </a:p>
        </p:txBody>
      </p:sp>
      <p:sp>
        <p:nvSpPr>
          <p:cNvPr id="34" name="Shape 1083">
            <a:extLst>
              <a:ext uri="{FF2B5EF4-FFF2-40B4-BE49-F238E27FC236}">
                <a16:creationId xmlns:a16="http://schemas.microsoft.com/office/drawing/2014/main" id="{9CBF5E38-B2B5-F0BD-3BBD-5AD00C33A49C}"/>
              </a:ext>
            </a:extLst>
          </p:cNvPr>
          <p:cNvSpPr/>
          <p:nvPr/>
        </p:nvSpPr>
        <p:spPr>
          <a:xfrm>
            <a:off x="5643966" y="5712005"/>
            <a:ext cx="1156212" cy="338554"/>
          </a:xfrm>
          <a:prstGeom prst="rect">
            <a:avLst/>
          </a:prstGeom>
          <a:noFill/>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b="1" i="1">
                <a:solidFill>
                  <a:srgbClr val="0070C0"/>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600" b="1" i="1" u="none" strike="noStrike" kern="1200" cap="none" spc="0" normalizeH="0" baseline="0" noProof="0">
                <a:ln>
                  <a:noFill/>
                </a:ln>
                <a:solidFill>
                  <a:srgbClr val="0070C0"/>
                </a:solidFill>
                <a:effectLst/>
                <a:uLnTx/>
                <a:uFillTx/>
                <a:latin typeface="Poppins Light" panose="00000400000000000000" pitchFamily="2" charset="0"/>
                <a:cs typeface="Poppins Light" panose="00000400000000000000" pitchFamily="2" charset="0"/>
                <a:sym typeface="Arial"/>
              </a:rPr>
              <a:t>Téméraire</a:t>
            </a:r>
          </a:p>
        </p:txBody>
      </p:sp>
    </p:spTree>
    <p:extLst>
      <p:ext uri="{BB962C8B-B14F-4D97-AF65-F5344CB8AC3E}">
        <p14:creationId xmlns:p14="http://schemas.microsoft.com/office/powerpoint/2010/main" val="41490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61734" y="53044"/>
            <a:ext cx="412290" cy="360000"/>
            <a:chOff x="0" y="0"/>
            <a:chExt cx="824580" cy="720000"/>
          </a:xfrm>
        </p:grpSpPr>
        <p:sp>
          <p:nvSpPr>
            <p:cNvPr id="3" name="Freeform 3"/>
            <p:cNvSpPr/>
            <p:nvPr/>
          </p:nvSpPr>
          <p:spPr>
            <a:xfrm>
              <a:off x="0" y="0"/>
              <a:ext cx="824611" cy="719963"/>
            </a:xfrm>
            <a:custGeom>
              <a:avLst/>
              <a:gdLst/>
              <a:ahLst/>
              <a:cxnLst/>
              <a:rect l="l" t="t" r="r" b="b"/>
              <a:pathLst>
                <a:path w="824611" h="719963">
                  <a:moveTo>
                    <a:pt x="0" y="0"/>
                  </a:moveTo>
                  <a:lnTo>
                    <a:pt x="824611" y="0"/>
                  </a:lnTo>
                  <a:lnTo>
                    <a:pt x="824611" y="719963"/>
                  </a:lnTo>
                  <a:lnTo>
                    <a:pt x="0" y="719963"/>
                  </a:lnTo>
                  <a:lnTo>
                    <a:pt x="0" y="0"/>
                  </a:lnTo>
                  <a:close/>
                </a:path>
              </a:pathLst>
            </a:custGeom>
            <a:blipFill>
              <a:blip r:embed="rId2"/>
              <a:stretch>
                <a:fillRect r="-632" b="-5"/>
              </a:stretch>
            </a:blipFill>
          </p:spPr>
          <p:txBody>
            <a:bodyPr/>
            <a:lstStyle/>
            <a:p>
              <a:endParaRPr lang="fr-FR" sz="1200"/>
            </a:p>
          </p:txBody>
        </p:sp>
      </p:grpSp>
      <p:grpSp>
        <p:nvGrpSpPr>
          <p:cNvPr id="4" name="Group 4"/>
          <p:cNvGrpSpPr/>
          <p:nvPr/>
        </p:nvGrpSpPr>
        <p:grpSpPr>
          <a:xfrm>
            <a:off x="513739" y="1198986"/>
            <a:ext cx="799200" cy="183774"/>
            <a:chOff x="0" y="0"/>
            <a:chExt cx="1598400" cy="367548"/>
          </a:xfrm>
        </p:grpSpPr>
        <p:sp>
          <p:nvSpPr>
            <p:cNvPr id="5" name="Freeform 5"/>
            <p:cNvSpPr/>
            <p:nvPr/>
          </p:nvSpPr>
          <p:spPr>
            <a:xfrm>
              <a:off x="0" y="0"/>
              <a:ext cx="1598422" cy="367538"/>
            </a:xfrm>
            <a:custGeom>
              <a:avLst/>
              <a:gdLst/>
              <a:ahLst/>
              <a:cxnLst/>
              <a:rect l="l" t="t" r="r" b="b"/>
              <a:pathLst>
                <a:path w="1598422" h="367538">
                  <a:moveTo>
                    <a:pt x="0" y="0"/>
                  </a:moveTo>
                  <a:lnTo>
                    <a:pt x="1598422" y="0"/>
                  </a:lnTo>
                  <a:lnTo>
                    <a:pt x="1598422" y="367538"/>
                  </a:lnTo>
                  <a:lnTo>
                    <a:pt x="0" y="367538"/>
                  </a:lnTo>
                  <a:close/>
                </a:path>
              </a:pathLst>
            </a:custGeom>
            <a:solidFill>
              <a:srgbClr val="FFFFFF"/>
            </a:solidFill>
          </p:spPr>
          <p:txBody>
            <a:bodyPr/>
            <a:lstStyle/>
            <a:p>
              <a:endParaRPr lang="fr-FR" sz="1200"/>
            </a:p>
          </p:txBody>
        </p:sp>
      </p:grpSp>
      <p:sp>
        <p:nvSpPr>
          <p:cNvPr id="6" name="TextBox 6"/>
          <p:cNvSpPr txBox="1"/>
          <p:nvPr/>
        </p:nvSpPr>
        <p:spPr>
          <a:xfrm>
            <a:off x="5616753" y="2269378"/>
            <a:ext cx="6457287" cy="3047886"/>
          </a:xfrm>
          <a:prstGeom prst="rect">
            <a:avLst/>
          </a:prstGeom>
        </p:spPr>
        <p:txBody>
          <a:bodyPr lIns="0" tIns="0" rIns="0" bIns="0" rtlCol="0" anchor="t">
            <a:spAutoFit/>
          </a:bodyPr>
          <a:lstStyle/>
          <a:p>
            <a:pPr>
              <a:lnSpc>
                <a:spcPts val="1680"/>
              </a:lnSpc>
            </a:pPr>
            <a:r>
              <a:rPr lang="en-US" sz="1400" b="1" dirty="0" err="1">
                <a:solidFill>
                  <a:srgbClr val="0D0D0D"/>
                </a:solidFill>
                <a:latin typeface="Poppins Light" panose="00000400000000000000" pitchFamily="2" charset="0"/>
                <a:ea typeface="Poppins Bold"/>
                <a:cs typeface="Poppins Light" panose="00000400000000000000" pitchFamily="2" charset="0"/>
                <a:sym typeface="Poppins Bold"/>
              </a:rPr>
              <a:t>Comportement</a:t>
            </a:r>
            <a:r>
              <a:rPr lang="en-US" sz="1400" b="1" dirty="0">
                <a:solidFill>
                  <a:srgbClr val="0D0D0D"/>
                </a:solidFill>
                <a:latin typeface="Poppins Light" panose="00000400000000000000" pitchFamily="2" charset="0"/>
                <a:ea typeface="Poppins Bold"/>
                <a:cs typeface="Poppins Light" panose="00000400000000000000" pitchFamily="2" charset="0"/>
                <a:sym typeface="Poppins Bold"/>
              </a:rPr>
              <a:t> naturel</a:t>
            </a:r>
          </a:p>
          <a:p>
            <a:pPr marL="253378" lvl="1" indent="-126689">
              <a:lnSpc>
                <a:spcPts val="1680"/>
              </a:lnSpc>
              <a:buFont typeface="Arial"/>
              <a:buChar char="•"/>
            </a:pP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Est le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résultat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de «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l’inné</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 et de «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l’acquis</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p>
          <a:p>
            <a:pPr marL="253378" lvl="1" indent="-126689">
              <a:lnSpc>
                <a:spcPts val="1680"/>
              </a:lnSpc>
              <a:buFont typeface="Arial"/>
              <a:buChar char="•"/>
            </a:pP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Est stable dans le temps et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est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difficile à changer </a:t>
            </a:r>
          </a:p>
          <a:p>
            <a:pPr marL="253378" lvl="1" indent="-126689">
              <a:lnSpc>
                <a:spcPts val="1680"/>
              </a:lnSpc>
              <a:buFont typeface="Arial"/>
              <a:buChar char="•"/>
            </a:pP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Il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hiérarchise</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la zone de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confort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de la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personne</a:t>
            </a:r>
            <a:endParaRPr lang="en-US" sz="1400" dirty="0">
              <a:solidFill>
                <a:srgbClr val="0D0D0D"/>
              </a:solidFill>
              <a:latin typeface="Poppins Light" panose="00000400000000000000" pitchFamily="2" charset="0"/>
              <a:ea typeface="Poppins Light"/>
              <a:cs typeface="Poppins Light" panose="00000400000000000000" pitchFamily="2" charset="0"/>
              <a:sym typeface="Poppins Light"/>
            </a:endParaRPr>
          </a:p>
          <a:p>
            <a:pPr marL="253378" lvl="1" indent="-126689">
              <a:lnSpc>
                <a:spcPts val="1680"/>
              </a:lnSpc>
              <a:buFont typeface="Arial"/>
              <a:buChar char="•"/>
            </a:pP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Il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est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peu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évolutif</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dans le temps,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sauf</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si</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un changement très important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intervient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dans la vie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comme</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une</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grave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maladie</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ou</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un gain au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loto</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p>
          <a:p>
            <a:pPr marL="253378" lvl="1" indent="-126689">
              <a:lnSpc>
                <a:spcPts val="1680"/>
              </a:lnSpc>
            </a:pPr>
            <a:endParaRPr lang="en-US" sz="1400" dirty="0">
              <a:solidFill>
                <a:srgbClr val="0D0D0D"/>
              </a:solidFill>
              <a:latin typeface="Poppins Light" panose="00000400000000000000" pitchFamily="2" charset="0"/>
              <a:ea typeface="Poppins Light"/>
              <a:cs typeface="Poppins Light" panose="00000400000000000000" pitchFamily="2" charset="0"/>
              <a:sym typeface="Poppins Light"/>
            </a:endParaRPr>
          </a:p>
          <a:p>
            <a:pPr marL="253378" lvl="1" indent="-126689">
              <a:lnSpc>
                <a:spcPts val="1680"/>
              </a:lnSpc>
            </a:pPr>
            <a:r>
              <a:rPr lang="en-US" sz="1400" b="1" dirty="0" err="1">
                <a:solidFill>
                  <a:srgbClr val="0D0D0D"/>
                </a:solidFill>
                <a:latin typeface="Poppins Light" panose="00000400000000000000" pitchFamily="2" charset="0"/>
                <a:ea typeface="Poppins Bold"/>
                <a:cs typeface="Poppins Light" panose="00000400000000000000" pitchFamily="2" charset="0"/>
                <a:sym typeface="Poppins Bold"/>
              </a:rPr>
              <a:t>Comportement</a:t>
            </a:r>
            <a:r>
              <a:rPr lang="en-US" sz="1400" b="1" dirty="0">
                <a:solidFill>
                  <a:srgbClr val="0D0D0D"/>
                </a:solidFill>
                <a:latin typeface="Poppins Light" panose="00000400000000000000" pitchFamily="2" charset="0"/>
                <a:ea typeface="Poppins Bold"/>
                <a:cs typeface="Poppins Light" panose="00000400000000000000" pitchFamily="2" charset="0"/>
                <a:sym typeface="Poppins Bold"/>
              </a:rPr>
              <a:t> </a:t>
            </a:r>
            <a:r>
              <a:rPr lang="en-US" sz="1400" b="1" dirty="0" err="1">
                <a:solidFill>
                  <a:srgbClr val="0D0D0D"/>
                </a:solidFill>
                <a:latin typeface="Poppins Light" panose="00000400000000000000" pitchFamily="2" charset="0"/>
                <a:ea typeface="Poppins Bold"/>
                <a:cs typeface="Poppins Light" panose="00000400000000000000" pitchFamily="2" charset="0"/>
                <a:sym typeface="Poppins Bold"/>
              </a:rPr>
              <a:t>adapté</a:t>
            </a:r>
            <a:endParaRPr lang="en-US" sz="1400" b="1" dirty="0">
              <a:solidFill>
                <a:srgbClr val="0D0D0D"/>
              </a:solidFill>
              <a:latin typeface="Poppins Light" panose="00000400000000000000" pitchFamily="2" charset="0"/>
              <a:ea typeface="Poppins Bold"/>
              <a:cs typeface="Poppins Light" panose="00000400000000000000" pitchFamily="2" charset="0"/>
              <a:sym typeface="Poppins Bold"/>
            </a:endParaRPr>
          </a:p>
          <a:p>
            <a:pPr marL="253378" lvl="1" indent="-126689">
              <a:lnSpc>
                <a:spcPts val="1680"/>
              </a:lnSpc>
              <a:buFont typeface="Arial"/>
              <a:buChar char="•"/>
            </a:pP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Il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est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influencé</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par les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circonstances</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environnantes</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p>
          <a:p>
            <a:pPr marL="253378" lvl="1" indent="-126689">
              <a:lnSpc>
                <a:spcPts val="1680"/>
              </a:lnSpc>
              <a:buFont typeface="Arial"/>
              <a:buChar char="•"/>
            </a:pP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Il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peut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se modifier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selon</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les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circonstances</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et le temps </a:t>
            </a:r>
          </a:p>
          <a:p>
            <a:pPr marL="253378" lvl="1" indent="-126689">
              <a:lnSpc>
                <a:spcPts val="1680"/>
              </a:lnSpc>
              <a:buFont typeface="Arial"/>
              <a:buChar char="•"/>
            </a:pP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Il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est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celui</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que la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personne</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va</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privilégier</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au moment de la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passation</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du questionnaire</a:t>
            </a:r>
          </a:p>
          <a:p>
            <a:pPr marL="253378" lvl="1" indent="-126689">
              <a:lnSpc>
                <a:spcPts val="1680"/>
              </a:lnSpc>
              <a:buFont typeface="Arial"/>
              <a:buChar char="•"/>
            </a:pP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Ce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comportement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est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évolutif</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dans le temps</a:t>
            </a:r>
          </a:p>
          <a:p>
            <a:pPr marL="253378" lvl="1" indent="-126689">
              <a:lnSpc>
                <a:spcPts val="1680"/>
              </a:lnSpc>
              <a:buFont typeface="Arial"/>
              <a:buChar char="•"/>
            </a:pP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Est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celui</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que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l’on</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observe dans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l’environnement</a:t>
            </a:r>
            <a:r>
              <a:rPr lang="en-US" sz="1400" dirty="0">
                <a:solidFill>
                  <a:srgbClr val="0D0D0D"/>
                </a:solidFill>
                <a:latin typeface="Poppins Light" panose="00000400000000000000" pitchFamily="2" charset="0"/>
                <a:ea typeface="Poppins Light"/>
                <a:cs typeface="Poppins Light" panose="00000400000000000000" pitchFamily="2" charset="0"/>
                <a:sym typeface="Poppins Light"/>
              </a:rPr>
              <a:t> </a:t>
            </a:r>
            <a:r>
              <a:rPr lang="en-US" sz="1400" dirty="0" err="1">
                <a:solidFill>
                  <a:srgbClr val="0D0D0D"/>
                </a:solidFill>
                <a:latin typeface="Poppins Light" panose="00000400000000000000" pitchFamily="2" charset="0"/>
                <a:ea typeface="Poppins Light"/>
                <a:cs typeface="Poppins Light" panose="00000400000000000000" pitchFamily="2" charset="0"/>
                <a:sym typeface="Poppins Light"/>
              </a:rPr>
              <a:t>professionnel</a:t>
            </a:r>
            <a:endParaRPr lang="en-US" sz="1400" dirty="0">
              <a:solidFill>
                <a:srgbClr val="0D0D0D"/>
              </a:solidFill>
              <a:latin typeface="Poppins Light" panose="00000400000000000000" pitchFamily="2" charset="0"/>
              <a:ea typeface="Poppins Light"/>
              <a:cs typeface="Poppins Light" panose="00000400000000000000" pitchFamily="2" charset="0"/>
              <a:sym typeface="Poppins Light"/>
            </a:endParaRPr>
          </a:p>
        </p:txBody>
      </p:sp>
      <p:grpSp>
        <p:nvGrpSpPr>
          <p:cNvPr id="7" name="Group 7"/>
          <p:cNvGrpSpPr>
            <a:grpSpLocks noChangeAspect="1"/>
          </p:cNvGrpSpPr>
          <p:nvPr/>
        </p:nvGrpSpPr>
        <p:grpSpPr>
          <a:xfrm>
            <a:off x="701512" y="2269378"/>
            <a:ext cx="4349902" cy="3296725"/>
            <a:chOff x="0" y="0"/>
            <a:chExt cx="8699804" cy="6593450"/>
          </a:xfrm>
        </p:grpSpPr>
        <p:sp>
          <p:nvSpPr>
            <p:cNvPr id="8" name="Freeform 8"/>
            <p:cNvSpPr/>
            <p:nvPr/>
          </p:nvSpPr>
          <p:spPr>
            <a:xfrm>
              <a:off x="0" y="0"/>
              <a:ext cx="8699754" cy="6593459"/>
            </a:xfrm>
            <a:custGeom>
              <a:avLst/>
              <a:gdLst/>
              <a:ahLst/>
              <a:cxnLst/>
              <a:rect l="l" t="t" r="r" b="b"/>
              <a:pathLst>
                <a:path w="8699754" h="6593459">
                  <a:moveTo>
                    <a:pt x="0" y="0"/>
                  </a:moveTo>
                  <a:lnTo>
                    <a:pt x="8699754" y="0"/>
                  </a:lnTo>
                  <a:lnTo>
                    <a:pt x="8699754" y="6593459"/>
                  </a:lnTo>
                  <a:lnTo>
                    <a:pt x="0" y="6593459"/>
                  </a:lnTo>
                  <a:lnTo>
                    <a:pt x="0" y="0"/>
                  </a:lnTo>
                  <a:close/>
                </a:path>
              </a:pathLst>
            </a:custGeom>
            <a:blipFill>
              <a:blip r:embed="rId3"/>
              <a:stretch>
                <a:fillRect b="-1290"/>
              </a:stretch>
            </a:blipFill>
          </p:spPr>
          <p:txBody>
            <a:bodyPr/>
            <a:lstStyle/>
            <a:p>
              <a:endParaRPr lang="fr-FR" sz="1200"/>
            </a:p>
          </p:txBody>
        </p:sp>
      </p:grpSp>
      <p:grpSp>
        <p:nvGrpSpPr>
          <p:cNvPr id="11" name="Group 11"/>
          <p:cNvGrpSpPr/>
          <p:nvPr/>
        </p:nvGrpSpPr>
        <p:grpSpPr>
          <a:xfrm>
            <a:off x="724285" y="354697"/>
            <a:ext cx="11674600" cy="877223"/>
            <a:chOff x="0" y="0"/>
            <a:chExt cx="23349200" cy="1754447"/>
          </a:xfrm>
        </p:grpSpPr>
        <p:sp>
          <p:nvSpPr>
            <p:cNvPr id="12" name="Freeform 12"/>
            <p:cNvSpPr/>
            <p:nvPr/>
          </p:nvSpPr>
          <p:spPr>
            <a:xfrm>
              <a:off x="0" y="0"/>
              <a:ext cx="23349200" cy="1754447"/>
            </a:xfrm>
            <a:custGeom>
              <a:avLst/>
              <a:gdLst/>
              <a:ahLst/>
              <a:cxnLst/>
              <a:rect l="l" t="t" r="r" b="b"/>
              <a:pathLst>
                <a:path w="23349200" h="1754447">
                  <a:moveTo>
                    <a:pt x="0" y="0"/>
                  </a:moveTo>
                  <a:lnTo>
                    <a:pt x="23349200" y="0"/>
                  </a:lnTo>
                  <a:lnTo>
                    <a:pt x="23349200" y="1754447"/>
                  </a:lnTo>
                  <a:lnTo>
                    <a:pt x="0" y="1754447"/>
                  </a:lnTo>
                  <a:close/>
                </a:path>
              </a:pathLst>
            </a:custGeom>
            <a:solidFill>
              <a:srgbClr val="000000">
                <a:alpha val="0"/>
              </a:srgbClr>
            </a:solidFill>
          </p:spPr>
          <p:txBody>
            <a:bodyPr/>
            <a:lstStyle/>
            <a:p>
              <a:endParaRPr lang="fr-FR" sz="1200"/>
            </a:p>
          </p:txBody>
        </p:sp>
        <p:sp>
          <p:nvSpPr>
            <p:cNvPr id="13" name="TextBox 13"/>
            <p:cNvSpPr txBox="1"/>
            <p:nvPr/>
          </p:nvSpPr>
          <p:spPr>
            <a:xfrm>
              <a:off x="0" y="66675"/>
              <a:ext cx="23349200" cy="1687772"/>
            </a:xfrm>
            <a:prstGeom prst="rect">
              <a:avLst/>
            </a:prstGeom>
          </p:spPr>
          <p:txBody>
            <a:bodyPr lIns="0" tIns="0" rIns="0" bIns="0" rtlCol="0" anchor="b"/>
            <a:lstStyle/>
            <a:p>
              <a:pPr>
                <a:lnSpc>
                  <a:spcPts val="4464"/>
                </a:lnSpc>
              </a:pPr>
              <a:r>
                <a:rPr lang="en-US" sz="2400" b="1" dirty="0">
                  <a:latin typeface="Poppins" panose="00000800000000000000" pitchFamily="2" charset="0"/>
                  <a:ea typeface="Fraunces Bold"/>
                  <a:cs typeface="Poppins" panose="00000800000000000000" pitchFamily="2" charset="0"/>
                  <a:sym typeface="Fraunces Bold"/>
                </a:rPr>
                <a:t>La </a:t>
              </a:r>
              <a:r>
                <a:rPr lang="en-US" sz="2400" b="1" dirty="0" err="1">
                  <a:latin typeface="Poppins" panose="00000800000000000000" pitchFamily="2" charset="0"/>
                  <a:ea typeface="Fraunces Bold"/>
                  <a:cs typeface="Poppins" panose="00000800000000000000" pitchFamily="2" charset="0"/>
                  <a:sym typeface="Fraunces Bold"/>
                </a:rPr>
                <a:t>dynamique</a:t>
              </a:r>
              <a:r>
                <a:rPr lang="en-US" sz="2400" b="1" dirty="0">
                  <a:latin typeface="Poppins" panose="00000800000000000000" pitchFamily="2" charset="0"/>
                  <a:ea typeface="Fraunces Bold"/>
                  <a:cs typeface="Poppins" panose="00000800000000000000" pitchFamily="2" charset="0"/>
                  <a:sym typeface="Fraunces Bold"/>
                </a:rPr>
                <a:t> entre style naturel et </a:t>
              </a:r>
              <a:r>
                <a:rPr lang="en-US" sz="2400" b="1" dirty="0" err="1">
                  <a:latin typeface="Poppins" panose="00000800000000000000" pitchFamily="2" charset="0"/>
                  <a:ea typeface="Fraunces Bold"/>
                  <a:cs typeface="Poppins" panose="00000800000000000000" pitchFamily="2" charset="0"/>
                  <a:sym typeface="Fraunces Bold"/>
                </a:rPr>
                <a:t>adapté</a:t>
              </a:r>
              <a:endParaRPr lang="en-US" sz="2400" b="1" dirty="0">
                <a:latin typeface="Poppins" panose="00000800000000000000" pitchFamily="2" charset="0"/>
                <a:ea typeface="Fraunces Bold"/>
                <a:cs typeface="Poppins" panose="00000800000000000000" pitchFamily="2" charset="0"/>
                <a:sym typeface="Fraunces Bold"/>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978076E-545C-20E4-9E2D-B39E94FC4781}"/>
              </a:ext>
            </a:extLst>
          </p:cNvPr>
          <p:cNvSpPr txBox="1"/>
          <p:nvPr/>
        </p:nvSpPr>
        <p:spPr>
          <a:xfrm>
            <a:off x="985842" y="423249"/>
            <a:ext cx="4855368" cy="461665"/>
          </a:xfrm>
          <a:prstGeom prst="rect">
            <a:avLst/>
          </a:prstGeom>
          <a:noFill/>
        </p:spPr>
        <p:txBody>
          <a:bodyPr wrap="square">
            <a:spAutoFit/>
          </a:bodyPr>
          <a:lstStyle/>
          <a:p>
            <a:pPr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Les couleurs sous stress</a:t>
            </a:r>
          </a:p>
        </p:txBody>
      </p:sp>
      <p:sp>
        <p:nvSpPr>
          <p:cNvPr id="15" name="Rectangle 14">
            <a:extLst>
              <a:ext uri="{FF2B5EF4-FFF2-40B4-BE49-F238E27FC236}">
                <a16:creationId xmlns:a16="http://schemas.microsoft.com/office/drawing/2014/main" id="{2ABF3D5B-71F4-40A3-A307-CDB31FA085DE}"/>
              </a:ext>
            </a:extLst>
          </p:cNvPr>
          <p:cNvSpPr/>
          <p:nvPr/>
        </p:nvSpPr>
        <p:spPr>
          <a:xfrm>
            <a:off x="7874330" y="5441956"/>
            <a:ext cx="755335"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r>
              <a:rPr lang="fr-FR" dirty="0">
                <a:solidFill>
                  <a:schemeClr val="bg1"/>
                </a:solidFill>
                <a:latin typeface="Poppins Light"/>
              </a:rPr>
              <a:t>FAIBE</a:t>
            </a:r>
          </a:p>
        </p:txBody>
      </p:sp>
      <p:sp>
        <p:nvSpPr>
          <p:cNvPr id="16" name="Rectangle 15">
            <a:extLst>
              <a:ext uri="{FF2B5EF4-FFF2-40B4-BE49-F238E27FC236}">
                <a16:creationId xmlns:a16="http://schemas.microsoft.com/office/drawing/2014/main" id="{24AF5BF5-8298-4A9E-9AE3-30F7EB0805D7}"/>
              </a:ext>
            </a:extLst>
          </p:cNvPr>
          <p:cNvSpPr>
            <a:spLocks noChangeArrowheads="1"/>
          </p:cNvSpPr>
          <p:nvPr/>
        </p:nvSpPr>
        <p:spPr bwMode="auto">
          <a:xfrm>
            <a:off x="5037087" y="4142487"/>
            <a:ext cx="1694037" cy="1741869"/>
          </a:xfrm>
          <a:prstGeom prst="rect">
            <a:avLst/>
          </a:prstGeom>
          <a:noFill/>
          <a:ln w="19050">
            <a:solidFill>
              <a:schemeClr val="bg1"/>
            </a:solidFill>
            <a:prstDash val="dash"/>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46" eaLnBrk="0" hangingPunct="0">
              <a:defRPr/>
            </a:pPr>
            <a:endParaRPr lang="en-US">
              <a:solidFill>
                <a:srgbClr val="FFFFFF"/>
              </a:solidFill>
              <a:latin typeface="+mj-lt"/>
            </a:endParaRPr>
          </a:p>
        </p:txBody>
      </p:sp>
      <p:sp>
        <p:nvSpPr>
          <p:cNvPr id="17" name="Rectangle 16">
            <a:extLst>
              <a:ext uri="{FF2B5EF4-FFF2-40B4-BE49-F238E27FC236}">
                <a16:creationId xmlns:a16="http://schemas.microsoft.com/office/drawing/2014/main" id="{9AE0C629-4660-4A97-A3F2-9006894BE29B}"/>
              </a:ext>
            </a:extLst>
          </p:cNvPr>
          <p:cNvSpPr/>
          <p:nvPr/>
        </p:nvSpPr>
        <p:spPr>
          <a:xfrm>
            <a:off x="5129955" y="4200832"/>
            <a:ext cx="1503123" cy="369332"/>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46">
              <a:defRPr/>
            </a:pPr>
            <a:r>
              <a:rPr lang="fr-FR">
                <a:solidFill>
                  <a:schemeClr val="bg1"/>
                </a:solidFill>
                <a:latin typeface="Poppins Light"/>
              </a:rPr>
              <a:t>MOYEN</a:t>
            </a:r>
          </a:p>
        </p:txBody>
      </p:sp>
      <p:sp>
        <p:nvSpPr>
          <p:cNvPr id="20" name="Rectangle 19">
            <a:extLst>
              <a:ext uri="{FF2B5EF4-FFF2-40B4-BE49-F238E27FC236}">
                <a16:creationId xmlns:a16="http://schemas.microsoft.com/office/drawing/2014/main" id="{D42EFAC4-0DE4-427C-B44B-2EC989B6D5AC}"/>
              </a:ext>
            </a:extLst>
          </p:cNvPr>
          <p:cNvSpPr/>
          <p:nvPr/>
        </p:nvSpPr>
        <p:spPr>
          <a:xfrm>
            <a:off x="5148745" y="5072624"/>
            <a:ext cx="1503123" cy="369332"/>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46">
              <a:defRPr/>
            </a:pPr>
            <a:r>
              <a:rPr lang="fr-FR" dirty="0">
                <a:solidFill>
                  <a:schemeClr val="bg1"/>
                </a:solidFill>
                <a:latin typeface="+mj-lt"/>
              </a:rPr>
              <a:t>38%</a:t>
            </a:r>
          </a:p>
        </p:txBody>
      </p:sp>
      <p:sp>
        <p:nvSpPr>
          <p:cNvPr id="2" name="ZoneTexte 1">
            <a:extLst>
              <a:ext uri="{FF2B5EF4-FFF2-40B4-BE49-F238E27FC236}">
                <a16:creationId xmlns:a16="http://schemas.microsoft.com/office/drawing/2014/main" id="{412986ED-5A90-4556-45DF-46592DBB7E42}"/>
              </a:ext>
            </a:extLst>
          </p:cNvPr>
          <p:cNvSpPr txBox="1"/>
          <p:nvPr/>
        </p:nvSpPr>
        <p:spPr>
          <a:xfrm>
            <a:off x="985842" y="1510387"/>
            <a:ext cx="8744128" cy="1015663"/>
          </a:xfrm>
          <a:prstGeom prst="rect">
            <a:avLst/>
          </a:prstGeom>
          <a:noFill/>
        </p:spPr>
        <p:txBody>
          <a:bodyPr wrap="square" rtlCol="0">
            <a:spAutoFit/>
          </a:bodyPr>
          <a:lstStyle/>
          <a:p>
            <a:pPr>
              <a:buClr>
                <a:schemeClr val="bg2"/>
              </a:buClr>
            </a:pPr>
            <a:r>
              <a:rPr lang="fr-FR" sz="2000" b="1" dirty="0">
                <a:solidFill>
                  <a:srgbClr val="FF0000"/>
                </a:solidFill>
                <a:latin typeface="Poppins Light" panose="00000400000000000000" pitchFamily="2" charset="0"/>
                <a:cs typeface="Poppins Light" panose="00000400000000000000" pitchFamily="2" charset="0"/>
              </a:rPr>
              <a:t>Le STRESS … </a:t>
            </a:r>
          </a:p>
          <a:p>
            <a:pPr>
              <a:buClr>
                <a:schemeClr val="bg2"/>
              </a:buClr>
            </a:pPr>
            <a:r>
              <a:rPr lang="fr-FR" sz="2000" b="1" dirty="0">
                <a:solidFill>
                  <a:srgbClr val="FF0000"/>
                </a:solidFill>
                <a:latin typeface="Poppins Light" panose="00000400000000000000" pitchFamily="2" charset="0"/>
                <a:cs typeface="Poppins Light" panose="00000400000000000000" pitchFamily="2" charset="0"/>
              </a:rPr>
              <a:t>… est l’ensemble des processus physiologiques mis en place par l’organisme pour s’adapter à une situation contraignante.  </a:t>
            </a:r>
          </a:p>
        </p:txBody>
      </p:sp>
      <p:pic>
        <p:nvPicPr>
          <p:cNvPr id="3" name="Image 2">
            <a:extLst>
              <a:ext uri="{FF2B5EF4-FFF2-40B4-BE49-F238E27FC236}">
                <a16:creationId xmlns:a16="http://schemas.microsoft.com/office/drawing/2014/main" id="{DE6CDC1B-F355-5BC7-9632-8FCEB4E4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151" y="3437025"/>
            <a:ext cx="4202915" cy="2389127"/>
          </a:xfrm>
          <a:prstGeom prst="rect">
            <a:avLst/>
          </a:prstGeom>
        </p:spPr>
      </p:pic>
      <p:sp>
        <p:nvSpPr>
          <p:cNvPr id="25" name="ZoneTexte 24">
            <a:extLst>
              <a:ext uri="{FF2B5EF4-FFF2-40B4-BE49-F238E27FC236}">
                <a16:creationId xmlns:a16="http://schemas.microsoft.com/office/drawing/2014/main" id="{6070AF19-1961-1A20-970A-26F4CE63DCCA}"/>
              </a:ext>
            </a:extLst>
          </p:cNvPr>
          <p:cNvSpPr txBox="1"/>
          <p:nvPr/>
        </p:nvSpPr>
        <p:spPr>
          <a:xfrm>
            <a:off x="6898086" y="3827844"/>
            <a:ext cx="8100786" cy="400110"/>
          </a:xfrm>
          <a:prstGeom prst="rect">
            <a:avLst/>
          </a:prstGeom>
          <a:noFill/>
        </p:spPr>
        <p:txBody>
          <a:bodyPr wrap="square" rtlCol="0">
            <a:spAutoFit/>
          </a:bodyPr>
          <a:lstStyle/>
          <a:p>
            <a:pPr>
              <a:buClr>
                <a:schemeClr val="bg2"/>
              </a:buClr>
            </a:pPr>
            <a:r>
              <a:rPr lang="fr-FR" sz="2000" b="1">
                <a:latin typeface="Poppins Light" panose="00000400000000000000" pitchFamily="2" charset="0"/>
                <a:cs typeface="Poppins Light" panose="00000400000000000000" pitchFamily="2" charset="0"/>
              </a:rPr>
              <a:t>Niveau 1 : stress faible</a:t>
            </a:r>
          </a:p>
        </p:txBody>
      </p:sp>
      <p:sp>
        <p:nvSpPr>
          <p:cNvPr id="26" name="ZoneTexte 25">
            <a:extLst>
              <a:ext uri="{FF2B5EF4-FFF2-40B4-BE49-F238E27FC236}">
                <a16:creationId xmlns:a16="http://schemas.microsoft.com/office/drawing/2014/main" id="{B28F3945-D9C7-EBC0-1AF5-937A1216F9F7}"/>
              </a:ext>
            </a:extLst>
          </p:cNvPr>
          <p:cNvSpPr txBox="1"/>
          <p:nvPr/>
        </p:nvSpPr>
        <p:spPr>
          <a:xfrm>
            <a:off x="6898086" y="4428929"/>
            <a:ext cx="8100786" cy="400110"/>
          </a:xfrm>
          <a:prstGeom prst="rect">
            <a:avLst/>
          </a:prstGeom>
          <a:noFill/>
        </p:spPr>
        <p:txBody>
          <a:bodyPr wrap="square" rtlCol="0">
            <a:spAutoFit/>
          </a:bodyPr>
          <a:lstStyle/>
          <a:p>
            <a:pPr>
              <a:buClr>
                <a:schemeClr val="bg2"/>
              </a:buClr>
            </a:pPr>
            <a:r>
              <a:rPr lang="fr-FR" sz="2000" b="1">
                <a:latin typeface="Poppins Light" panose="00000400000000000000" pitchFamily="2" charset="0"/>
                <a:cs typeface="Poppins Light" panose="00000400000000000000" pitchFamily="2" charset="0"/>
              </a:rPr>
              <a:t>Niveau 2 : stress élevé</a:t>
            </a:r>
          </a:p>
        </p:txBody>
      </p:sp>
      <p:sp>
        <p:nvSpPr>
          <p:cNvPr id="27" name="Ellipse 26">
            <a:extLst>
              <a:ext uri="{FF2B5EF4-FFF2-40B4-BE49-F238E27FC236}">
                <a16:creationId xmlns:a16="http://schemas.microsoft.com/office/drawing/2014/main" id="{F59B443C-665F-E8CB-CEFB-DAA85E540008}"/>
              </a:ext>
            </a:extLst>
          </p:cNvPr>
          <p:cNvSpPr/>
          <p:nvPr/>
        </p:nvSpPr>
        <p:spPr>
          <a:xfrm>
            <a:off x="6285678" y="4428929"/>
            <a:ext cx="362310" cy="349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r>
              <a:rPr lang="fr-FR" sz="2000" b="1" dirty="0">
                <a:solidFill>
                  <a:srgbClr val="FFFFFF"/>
                </a:solidFill>
              </a:rPr>
              <a:t>2</a:t>
            </a:r>
          </a:p>
        </p:txBody>
      </p:sp>
      <p:sp>
        <p:nvSpPr>
          <p:cNvPr id="28" name="Ellipse 27">
            <a:extLst>
              <a:ext uri="{FF2B5EF4-FFF2-40B4-BE49-F238E27FC236}">
                <a16:creationId xmlns:a16="http://schemas.microsoft.com/office/drawing/2014/main" id="{3D8ADA38-C12C-B310-6DE1-02EFF7795268}"/>
              </a:ext>
            </a:extLst>
          </p:cNvPr>
          <p:cNvSpPr/>
          <p:nvPr/>
        </p:nvSpPr>
        <p:spPr>
          <a:xfrm>
            <a:off x="6285678" y="5018949"/>
            <a:ext cx="362310" cy="349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r>
              <a:rPr lang="fr-FR" sz="2000" b="1" dirty="0">
                <a:solidFill>
                  <a:srgbClr val="FFFFFF"/>
                </a:solidFill>
              </a:rPr>
              <a:t>3</a:t>
            </a:r>
          </a:p>
        </p:txBody>
      </p:sp>
      <p:sp>
        <p:nvSpPr>
          <p:cNvPr id="29" name="ZoneTexte 28">
            <a:extLst>
              <a:ext uri="{FF2B5EF4-FFF2-40B4-BE49-F238E27FC236}">
                <a16:creationId xmlns:a16="http://schemas.microsoft.com/office/drawing/2014/main" id="{4BA12736-8E9E-E532-349D-29BAEDDD61A3}"/>
              </a:ext>
            </a:extLst>
          </p:cNvPr>
          <p:cNvSpPr txBox="1"/>
          <p:nvPr/>
        </p:nvSpPr>
        <p:spPr>
          <a:xfrm>
            <a:off x="6898086" y="5035085"/>
            <a:ext cx="8100786" cy="400110"/>
          </a:xfrm>
          <a:prstGeom prst="rect">
            <a:avLst/>
          </a:prstGeom>
          <a:noFill/>
        </p:spPr>
        <p:txBody>
          <a:bodyPr wrap="square" rtlCol="0">
            <a:spAutoFit/>
          </a:bodyPr>
          <a:lstStyle/>
          <a:p>
            <a:pPr>
              <a:buClr>
                <a:schemeClr val="bg2"/>
              </a:buClr>
            </a:pPr>
            <a:r>
              <a:rPr lang="fr-FR" sz="2000" b="1">
                <a:latin typeface="Poppins Light" panose="00000400000000000000" pitchFamily="2" charset="0"/>
                <a:cs typeface="Poppins Light" panose="00000400000000000000" pitchFamily="2" charset="0"/>
              </a:rPr>
              <a:t>Niveau 3 : stress maximum</a:t>
            </a:r>
          </a:p>
        </p:txBody>
      </p:sp>
      <p:sp>
        <p:nvSpPr>
          <p:cNvPr id="30" name="Ellipse 29">
            <a:extLst>
              <a:ext uri="{FF2B5EF4-FFF2-40B4-BE49-F238E27FC236}">
                <a16:creationId xmlns:a16="http://schemas.microsoft.com/office/drawing/2014/main" id="{75849438-B3BA-8A94-1BDF-22DC8DDF162D}"/>
              </a:ext>
            </a:extLst>
          </p:cNvPr>
          <p:cNvSpPr/>
          <p:nvPr/>
        </p:nvSpPr>
        <p:spPr>
          <a:xfrm>
            <a:off x="6285678" y="3784271"/>
            <a:ext cx="362310" cy="349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defRPr/>
            </a:pPr>
            <a:r>
              <a:rPr lang="fr-FR" sz="2000" b="1">
                <a:solidFill>
                  <a:srgbClr val="FFFFFF"/>
                </a:solidFill>
              </a:rPr>
              <a:t>1</a:t>
            </a:r>
          </a:p>
        </p:txBody>
      </p:sp>
    </p:spTree>
    <p:extLst>
      <p:ext uri="{BB962C8B-B14F-4D97-AF65-F5344CB8AC3E}">
        <p14:creationId xmlns:p14="http://schemas.microsoft.com/office/powerpoint/2010/main" val="639029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779675FA-09CC-D6B5-9449-B263AFE63334}"/>
              </a:ext>
            </a:extLst>
          </p:cNvPr>
          <p:cNvSpPr>
            <a:spLocks noGrp="1"/>
          </p:cNvSpPr>
          <p:nvPr>
            <p:ph type="title"/>
          </p:nvPr>
        </p:nvSpPr>
        <p:spPr>
          <a:xfrm>
            <a:off x="4030207" y="481917"/>
            <a:ext cx="8524503" cy="694944"/>
          </a:xfrm>
        </p:spPr>
        <p:txBody>
          <a:bodyPr/>
          <a:lstStyle/>
          <a:p>
            <a:r>
              <a:rPr lang="fr-FR" dirty="0"/>
              <a:t>Pourquoi cette formation ? </a:t>
            </a:r>
          </a:p>
        </p:txBody>
      </p:sp>
      <p:sp>
        <p:nvSpPr>
          <p:cNvPr id="12" name="Sous-titre 6">
            <a:extLst>
              <a:ext uri="{FF2B5EF4-FFF2-40B4-BE49-F238E27FC236}">
                <a16:creationId xmlns:a16="http://schemas.microsoft.com/office/drawing/2014/main" id="{3AA2A3D5-C659-1EAA-4A98-DA2BB6099506}"/>
              </a:ext>
            </a:extLst>
          </p:cNvPr>
          <p:cNvSpPr>
            <a:spLocks noGrp="1"/>
          </p:cNvSpPr>
          <p:nvPr>
            <p:ph type="subTitle" idx="1"/>
          </p:nvPr>
        </p:nvSpPr>
        <p:spPr>
          <a:xfrm>
            <a:off x="4030207" y="1316382"/>
            <a:ext cx="6375662" cy="492443"/>
          </a:xfrm>
        </p:spPr>
        <p:txBody>
          <a:bodyPr/>
          <a:lstStyle/>
          <a:p>
            <a:r>
              <a:rPr lang="fr-FR" dirty="0">
                <a:latin typeface="Poppins Medium" panose="00000600000000000000" pitchFamily="2" charset="0"/>
                <a:cs typeface="Poppins Medium" panose="00000600000000000000" pitchFamily="2" charset="0"/>
              </a:rPr>
              <a:t>Vous permettre d’acquérir des méthodes et outils pour manager efficacement votre équipe.</a:t>
            </a:r>
          </a:p>
        </p:txBody>
      </p:sp>
      <p:sp>
        <p:nvSpPr>
          <p:cNvPr id="20" name="Subtitle 2">
            <a:extLst>
              <a:ext uri="{FF2B5EF4-FFF2-40B4-BE49-F238E27FC236}">
                <a16:creationId xmlns:a16="http://schemas.microsoft.com/office/drawing/2014/main" id="{FE0F425D-94CA-D4E6-31D1-D2DE24E17F4C}"/>
              </a:ext>
            </a:extLst>
          </p:cNvPr>
          <p:cNvSpPr txBox="1">
            <a:spLocks/>
          </p:cNvSpPr>
          <p:nvPr/>
        </p:nvSpPr>
        <p:spPr>
          <a:xfrm>
            <a:off x="3722009" y="2732484"/>
            <a:ext cx="6375662" cy="2031325"/>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Clr>
                <a:schemeClr val="accent1"/>
              </a:buCl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Identifier votre style de management et ses impacts</a:t>
            </a:r>
          </a:p>
          <a:p>
            <a:pPr marL="628650" lvl="1"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Adapter votre communication aux différents profils de collaborateurs </a:t>
            </a:r>
          </a:p>
          <a:p>
            <a:pPr marL="628650" lvl="1"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Créer un climat de confiance et de motivation </a:t>
            </a:r>
          </a:p>
          <a:p>
            <a:pPr marL="628650" lvl="1"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Fixer des objectifs, suivre les résultats</a:t>
            </a:r>
          </a:p>
          <a:p>
            <a:pPr marL="628650" lvl="1"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Mobiliser les équipes autour de pratiques collectives </a:t>
            </a:r>
          </a:p>
          <a:p>
            <a:pPr lvl="1" algn="just">
              <a:buClr>
                <a:schemeClr val="accent1"/>
              </a:buClr>
            </a:pPr>
            <a:endParaRPr lang="fr-FR" sz="1200" dirty="0">
              <a:latin typeface="Poppins SemiBold" panose="00000700000000000000" pitchFamily="2" charset="0"/>
              <a:cs typeface="Poppins SemiBold" panose="00000700000000000000" pitchFamily="2" charset="0"/>
            </a:endParaRPr>
          </a:p>
        </p:txBody>
      </p:sp>
      <p:sp>
        <p:nvSpPr>
          <p:cNvPr id="22" name="Oval 11">
            <a:extLst>
              <a:ext uri="{FF2B5EF4-FFF2-40B4-BE49-F238E27FC236}">
                <a16:creationId xmlns:a16="http://schemas.microsoft.com/office/drawing/2014/main" id="{E20FCC8E-9D10-1E00-27EF-F9AC28307C58}"/>
              </a:ext>
            </a:extLst>
          </p:cNvPr>
          <p:cNvSpPr/>
          <p:nvPr/>
        </p:nvSpPr>
        <p:spPr>
          <a:xfrm>
            <a:off x="4033885" y="2891210"/>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23" name="Freeform: Shape 75">
            <a:extLst>
              <a:ext uri="{FF2B5EF4-FFF2-40B4-BE49-F238E27FC236}">
                <a16:creationId xmlns:a16="http://schemas.microsoft.com/office/drawing/2014/main" id="{76C64BDB-6F8A-6664-19B5-E9A3C06224B1}"/>
              </a:ext>
            </a:extLst>
          </p:cNvPr>
          <p:cNvSpPr>
            <a:spLocks noChangeAspect="1"/>
          </p:cNvSpPr>
          <p:nvPr/>
        </p:nvSpPr>
        <p:spPr>
          <a:xfrm>
            <a:off x="4129058" y="2944567"/>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25" name="Freeform: Shape 75">
            <a:extLst>
              <a:ext uri="{FF2B5EF4-FFF2-40B4-BE49-F238E27FC236}">
                <a16:creationId xmlns:a16="http://schemas.microsoft.com/office/drawing/2014/main" id="{3621B15E-6561-17C4-C623-5CE64DE5B940}"/>
              </a:ext>
            </a:extLst>
          </p:cNvPr>
          <p:cNvSpPr>
            <a:spLocks noChangeAspect="1"/>
          </p:cNvSpPr>
          <p:nvPr/>
        </p:nvSpPr>
        <p:spPr>
          <a:xfrm>
            <a:off x="4306035" y="4719990"/>
            <a:ext cx="103785" cy="19525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dirty="0">
              <a:solidFill>
                <a:schemeClr val="bg1"/>
              </a:solidFill>
            </a:endParaRPr>
          </a:p>
        </p:txBody>
      </p:sp>
      <p:sp>
        <p:nvSpPr>
          <p:cNvPr id="3" name="Titre 1">
            <a:extLst>
              <a:ext uri="{FF2B5EF4-FFF2-40B4-BE49-F238E27FC236}">
                <a16:creationId xmlns:a16="http://schemas.microsoft.com/office/drawing/2014/main" id="{EFC67456-5B95-8663-4727-6DE5692582B9}"/>
              </a:ext>
            </a:extLst>
          </p:cNvPr>
          <p:cNvSpPr txBox="1">
            <a:spLocks/>
          </p:cNvSpPr>
          <p:nvPr/>
        </p:nvSpPr>
        <p:spPr>
          <a:xfrm>
            <a:off x="4030208" y="1978253"/>
            <a:ext cx="8524503" cy="694944"/>
          </a:xfrm>
          <a:prstGeom prst="rect">
            <a:avLst/>
          </a:prstGeom>
        </p:spPr>
        <p:txBody>
          <a:bodyPr vert="horz" wrap="square" lIns="0" tIns="0" rIns="0" bIns="0" rtlCol="0" anchor="b" anchorCtr="0">
            <a:noAutofit/>
          </a:bodyPr>
          <a:lst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a:lstStyle>
          <a:p>
            <a:r>
              <a:rPr lang="fr-FR" dirty="0"/>
              <a:t>Avec quels objectifs ? </a:t>
            </a:r>
          </a:p>
        </p:txBody>
      </p:sp>
      <p:sp>
        <p:nvSpPr>
          <p:cNvPr id="5" name="Oval 11">
            <a:extLst>
              <a:ext uri="{FF2B5EF4-FFF2-40B4-BE49-F238E27FC236}">
                <a16:creationId xmlns:a16="http://schemas.microsoft.com/office/drawing/2014/main" id="{67BB9F62-E42B-214D-8ABB-D1503CA4373A}"/>
              </a:ext>
            </a:extLst>
          </p:cNvPr>
          <p:cNvSpPr/>
          <p:nvPr/>
        </p:nvSpPr>
        <p:spPr>
          <a:xfrm>
            <a:off x="4033885" y="3266121"/>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6" name="Freeform: Shape 75">
            <a:extLst>
              <a:ext uri="{FF2B5EF4-FFF2-40B4-BE49-F238E27FC236}">
                <a16:creationId xmlns:a16="http://schemas.microsoft.com/office/drawing/2014/main" id="{45DCCE36-65A5-00FC-FE31-DE7CC06C8D11}"/>
              </a:ext>
            </a:extLst>
          </p:cNvPr>
          <p:cNvSpPr>
            <a:spLocks noChangeAspect="1"/>
          </p:cNvSpPr>
          <p:nvPr/>
        </p:nvSpPr>
        <p:spPr>
          <a:xfrm>
            <a:off x="4129058" y="3319478"/>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3" name="Oval 11">
            <a:extLst>
              <a:ext uri="{FF2B5EF4-FFF2-40B4-BE49-F238E27FC236}">
                <a16:creationId xmlns:a16="http://schemas.microsoft.com/office/drawing/2014/main" id="{F0FC1262-7556-1B22-A32E-BC86A3E1A6C5}"/>
              </a:ext>
            </a:extLst>
          </p:cNvPr>
          <p:cNvSpPr/>
          <p:nvPr/>
        </p:nvSpPr>
        <p:spPr>
          <a:xfrm>
            <a:off x="4033885" y="3642152"/>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4" name="Freeform: Shape 75">
            <a:extLst>
              <a:ext uri="{FF2B5EF4-FFF2-40B4-BE49-F238E27FC236}">
                <a16:creationId xmlns:a16="http://schemas.microsoft.com/office/drawing/2014/main" id="{EB7038A7-B4C9-853F-12B7-D2E742795F1C}"/>
              </a:ext>
            </a:extLst>
          </p:cNvPr>
          <p:cNvSpPr>
            <a:spLocks noChangeAspect="1"/>
          </p:cNvSpPr>
          <p:nvPr/>
        </p:nvSpPr>
        <p:spPr>
          <a:xfrm>
            <a:off x="4129058" y="3695509"/>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5" name="Oval 11">
            <a:extLst>
              <a:ext uri="{FF2B5EF4-FFF2-40B4-BE49-F238E27FC236}">
                <a16:creationId xmlns:a16="http://schemas.microsoft.com/office/drawing/2014/main" id="{C9B7ED2A-4858-D42E-A584-C1BA6908B935}"/>
              </a:ext>
            </a:extLst>
          </p:cNvPr>
          <p:cNvSpPr/>
          <p:nvPr/>
        </p:nvSpPr>
        <p:spPr>
          <a:xfrm>
            <a:off x="4033885" y="4018183"/>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6" name="Freeform: Shape 75">
            <a:extLst>
              <a:ext uri="{FF2B5EF4-FFF2-40B4-BE49-F238E27FC236}">
                <a16:creationId xmlns:a16="http://schemas.microsoft.com/office/drawing/2014/main" id="{818F1053-74AC-9CF7-93CE-971E7BB2C53D}"/>
              </a:ext>
            </a:extLst>
          </p:cNvPr>
          <p:cNvSpPr>
            <a:spLocks noChangeAspect="1"/>
          </p:cNvSpPr>
          <p:nvPr/>
        </p:nvSpPr>
        <p:spPr>
          <a:xfrm>
            <a:off x="4129058" y="4071540"/>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7" name="Oval 11">
            <a:extLst>
              <a:ext uri="{FF2B5EF4-FFF2-40B4-BE49-F238E27FC236}">
                <a16:creationId xmlns:a16="http://schemas.microsoft.com/office/drawing/2014/main" id="{2063B75E-55C6-592F-D8D8-0C3B055C1E78}"/>
              </a:ext>
            </a:extLst>
          </p:cNvPr>
          <p:cNvSpPr/>
          <p:nvPr/>
        </p:nvSpPr>
        <p:spPr>
          <a:xfrm>
            <a:off x="4033885" y="4374001"/>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8" name="Freeform: Shape 75">
            <a:extLst>
              <a:ext uri="{FF2B5EF4-FFF2-40B4-BE49-F238E27FC236}">
                <a16:creationId xmlns:a16="http://schemas.microsoft.com/office/drawing/2014/main" id="{3921E534-DE90-2DC0-9ECC-8B3708309E7C}"/>
              </a:ext>
            </a:extLst>
          </p:cNvPr>
          <p:cNvSpPr>
            <a:spLocks noChangeAspect="1"/>
          </p:cNvSpPr>
          <p:nvPr/>
        </p:nvSpPr>
        <p:spPr>
          <a:xfrm>
            <a:off x="4129058" y="4427358"/>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cxnSp>
        <p:nvCxnSpPr>
          <p:cNvPr id="19" name="Straight Connector 33">
            <a:extLst>
              <a:ext uri="{FF2B5EF4-FFF2-40B4-BE49-F238E27FC236}">
                <a16:creationId xmlns:a16="http://schemas.microsoft.com/office/drawing/2014/main" id="{5B1BF217-C9C1-38C6-C8DE-949E2794AFE2}"/>
              </a:ext>
            </a:extLst>
          </p:cNvPr>
          <p:cNvCxnSpPr>
            <a:cxnSpLocks/>
          </p:cNvCxnSpPr>
          <p:nvPr/>
        </p:nvCxnSpPr>
        <p:spPr>
          <a:xfrm>
            <a:off x="4030207" y="2114314"/>
            <a:ext cx="7134693" cy="0"/>
          </a:xfrm>
          <a:prstGeom prst="line">
            <a:avLst/>
          </a:prstGeom>
          <a:ln w="6350" cap="flat">
            <a:solidFill>
              <a:schemeClr val="bg1">
                <a:lumMod val="7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3">
            <a:extLst>
              <a:ext uri="{FF2B5EF4-FFF2-40B4-BE49-F238E27FC236}">
                <a16:creationId xmlns:a16="http://schemas.microsoft.com/office/drawing/2014/main" id="{68B3DC1F-E439-D756-18DC-0127D2F577AE}"/>
              </a:ext>
            </a:extLst>
          </p:cNvPr>
          <p:cNvCxnSpPr>
            <a:cxnSpLocks/>
          </p:cNvCxnSpPr>
          <p:nvPr/>
        </p:nvCxnSpPr>
        <p:spPr>
          <a:xfrm>
            <a:off x="4030207" y="5049538"/>
            <a:ext cx="7134693" cy="0"/>
          </a:xfrm>
          <a:prstGeom prst="line">
            <a:avLst/>
          </a:prstGeom>
          <a:ln w="6350" cap="flat">
            <a:solidFill>
              <a:schemeClr val="bg1">
                <a:lumMod val="7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6" name="Titre 1">
            <a:extLst>
              <a:ext uri="{FF2B5EF4-FFF2-40B4-BE49-F238E27FC236}">
                <a16:creationId xmlns:a16="http://schemas.microsoft.com/office/drawing/2014/main" id="{8211F707-4A7C-31B8-5DFE-94ECF1535177}"/>
              </a:ext>
            </a:extLst>
          </p:cNvPr>
          <p:cNvSpPr txBox="1">
            <a:spLocks/>
          </p:cNvSpPr>
          <p:nvPr/>
        </p:nvSpPr>
        <p:spPr>
          <a:xfrm>
            <a:off x="4030207" y="4871700"/>
            <a:ext cx="8524503" cy="694944"/>
          </a:xfrm>
          <a:prstGeom prst="rect">
            <a:avLst/>
          </a:prstGeom>
        </p:spPr>
        <p:txBody>
          <a:bodyPr vert="horz" wrap="square" lIns="0" tIns="0" rIns="0" bIns="0" rtlCol="0" anchor="b" anchorCtr="0">
            <a:noAutofit/>
          </a:bodyPr>
          <a:lst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a:lstStyle>
          <a:p>
            <a:r>
              <a:rPr lang="fr-FR" dirty="0"/>
              <a:t>Selon quelles modalités ?  </a:t>
            </a:r>
          </a:p>
        </p:txBody>
      </p:sp>
      <p:sp>
        <p:nvSpPr>
          <p:cNvPr id="27" name="Subtitle 2">
            <a:extLst>
              <a:ext uri="{FF2B5EF4-FFF2-40B4-BE49-F238E27FC236}">
                <a16:creationId xmlns:a16="http://schemas.microsoft.com/office/drawing/2014/main" id="{32D5B62C-5103-15F2-A79B-A89DE8519CD8}"/>
              </a:ext>
            </a:extLst>
          </p:cNvPr>
          <p:cNvSpPr txBox="1">
            <a:spLocks/>
          </p:cNvSpPr>
          <p:nvPr/>
        </p:nvSpPr>
        <p:spPr>
          <a:xfrm>
            <a:off x="3581800" y="5566644"/>
            <a:ext cx="6933799" cy="923330"/>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Clr>
                <a:schemeClr val="accent1"/>
              </a:buClr>
              <a:buFont typeface="Wingdings" panose="05000000000000000000" pitchFamily="2" charset="2"/>
              <a:buChar char="ü"/>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ü"/>
            </a:pPr>
            <a:r>
              <a:rPr lang="fr-FR" sz="1200" dirty="0">
                <a:latin typeface="Poppins Light" panose="00000400000000000000" pitchFamily="2" charset="0"/>
                <a:cs typeface="Poppins Light" panose="00000400000000000000" pitchFamily="2" charset="0"/>
              </a:rPr>
              <a:t>2 jours de formation présentielle</a:t>
            </a:r>
          </a:p>
          <a:p>
            <a:pPr marL="171450"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ü"/>
            </a:pPr>
            <a:r>
              <a:rPr lang="fr-FR" sz="1200" dirty="0">
                <a:latin typeface="Poppins Light" panose="00000400000000000000" pitchFamily="2" charset="0"/>
                <a:cs typeface="Poppins Light" panose="00000400000000000000" pitchFamily="2" charset="0"/>
              </a:rPr>
              <a:t>Pédagogie active : apports, expérimentations, prises de recul et mises en pratique</a:t>
            </a:r>
          </a:p>
          <a:p>
            <a:pPr marL="628650" lvl="1" indent="-171450" algn="just">
              <a:buClr>
                <a:schemeClr val="accent1"/>
              </a:buClr>
              <a:buFont typeface="Wingdings" panose="05000000000000000000" pitchFamily="2" charset="2"/>
              <a:buChar char="§"/>
            </a:pPr>
            <a:endParaRPr lang="fr-FR" sz="1200"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92281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ABF3D5B-71F4-40A3-A307-CDB31FA085DE}"/>
              </a:ext>
            </a:extLst>
          </p:cNvPr>
          <p:cNvSpPr/>
          <p:nvPr/>
        </p:nvSpPr>
        <p:spPr>
          <a:xfrm>
            <a:off x="7874330" y="5441956"/>
            <a:ext cx="755335"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r>
              <a:rPr lang="fr-FR" dirty="0">
                <a:solidFill>
                  <a:schemeClr val="bg1"/>
                </a:solidFill>
                <a:latin typeface="Poppins Light"/>
              </a:rPr>
              <a:t>FAIBE</a:t>
            </a:r>
          </a:p>
        </p:txBody>
      </p:sp>
      <p:sp>
        <p:nvSpPr>
          <p:cNvPr id="16" name="Rectangle 15">
            <a:extLst>
              <a:ext uri="{FF2B5EF4-FFF2-40B4-BE49-F238E27FC236}">
                <a16:creationId xmlns:a16="http://schemas.microsoft.com/office/drawing/2014/main" id="{24AF5BF5-8298-4A9E-9AE3-30F7EB0805D7}"/>
              </a:ext>
            </a:extLst>
          </p:cNvPr>
          <p:cNvSpPr>
            <a:spLocks noChangeArrowheads="1"/>
          </p:cNvSpPr>
          <p:nvPr/>
        </p:nvSpPr>
        <p:spPr bwMode="auto">
          <a:xfrm>
            <a:off x="5037087" y="4142487"/>
            <a:ext cx="1694037" cy="1741869"/>
          </a:xfrm>
          <a:prstGeom prst="rect">
            <a:avLst/>
          </a:prstGeom>
          <a:noFill/>
          <a:ln w="19050">
            <a:solidFill>
              <a:schemeClr val="bg1"/>
            </a:solidFill>
            <a:prstDash val="dash"/>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46" eaLnBrk="0" hangingPunct="0">
              <a:defRPr/>
            </a:pPr>
            <a:endParaRPr lang="en-US">
              <a:solidFill>
                <a:srgbClr val="FFFFFF"/>
              </a:solidFill>
              <a:latin typeface="+mj-lt"/>
            </a:endParaRPr>
          </a:p>
        </p:txBody>
      </p:sp>
      <p:sp>
        <p:nvSpPr>
          <p:cNvPr id="17" name="Rectangle 16">
            <a:extLst>
              <a:ext uri="{FF2B5EF4-FFF2-40B4-BE49-F238E27FC236}">
                <a16:creationId xmlns:a16="http://schemas.microsoft.com/office/drawing/2014/main" id="{9AE0C629-4660-4A97-A3F2-9006894BE29B}"/>
              </a:ext>
            </a:extLst>
          </p:cNvPr>
          <p:cNvSpPr/>
          <p:nvPr/>
        </p:nvSpPr>
        <p:spPr>
          <a:xfrm>
            <a:off x="5129955" y="4200832"/>
            <a:ext cx="1503123" cy="369332"/>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46">
              <a:defRPr/>
            </a:pPr>
            <a:r>
              <a:rPr lang="fr-FR">
                <a:solidFill>
                  <a:schemeClr val="bg1"/>
                </a:solidFill>
                <a:latin typeface="Poppins Light"/>
              </a:rPr>
              <a:t>MOYEN</a:t>
            </a:r>
          </a:p>
        </p:txBody>
      </p:sp>
      <p:sp>
        <p:nvSpPr>
          <p:cNvPr id="20" name="Rectangle 19">
            <a:extLst>
              <a:ext uri="{FF2B5EF4-FFF2-40B4-BE49-F238E27FC236}">
                <a16:creationId xmlns:a16="http://schemas.microsoft.com/office/drawing/2014/main" id="{D42EFAC4-0DE4-427C-B44B-2EC989B6D5AC}"/>
              </a:ext>
            </a:extLst>
          </p:cNvPr>
          <p:cNvSpPr/>
          <p:nvPr/>
        </p:nvSpPr>
        <p:spPr>
          <a:xfrm>
            <a:off x="5148745" y="5072624"/>
            <a:ext cx="1503123" cy="369332"/>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46">
              <a:defRPr/>
            </a:pPr>
            <a:r>
              <a:rPr lang="fr-FR" dirty="0">
                <a:solidFill>
                  <a:schemeClr val="bg1"/>
                </a:solidFill>
                <a:latin typeface="+mj-lt"/>
              </a:rPr>
              <a:t>38%</a:t>
            </a:r>
          </a:p>
        </p:txBody>
      </p:sp>
      <p:graphicFrame>
        <p:nvGraphicFramePr>
          <p:cNvPr id="5" name="Tableau 9">
            <a:extLst>
              <a:ext uri="{FF2B5EF4-FFF2-40B4-BE49-F238E27FC236}">
                <a16:creationId xmlns:a16="http://schemas.microsoft.com/office/drawing/2014/main" id="{AC916960-BE94-B911-5839-2B1CF573EFA5}"/>
              </a:ext>
            </a:extLst>
          </p:cNvPr>
          <p:cNvGraphicFramePr>
            <a:graphicFrameLocks noGrp="1"/>
          </p:cNvGraphicFramePr>
          <p:nvPr>
            <p:extLst>
              <p:ext uri="{D42A27DB-BD31-4B8C-83A1-F6EECF244321}">
                <p14:modId xmlns:p14="http://schemas.microsoft.com/office/powerpoint/2010/main" val="318586578"/>
              </p:ext>
            </p:extLst>
          </p:nvPr>
        </p:nvGraphicFramePr>
        <p:xfrm>
          <a:off x="1179108" y="973644"/>
          <a:ext cx="9137440" cy="5660078"/>
        </p:xfrm>
        <a:graphic>
          <a:graphicData uri="http://schemas.openxmlformats.org/drawingml/2006/table">
            <a:tbl>
              <a:tblPr firstRow="1" bandRow="1">
                <a:tableStyleId>{5C22544A-7EE6-4342-B048-85BDC9FD1C3A}</a:tableStyleId>
              </a:tblPr>
              <a:tblGrid>
                <a:gridCol w="4568720">
                  <a:extLst>
                    <a:ext uri="{9D8B030D-6E8A-4147-A177-3AD203B41FA5}">
                      <a16:colId xmlns:a16="http://schemas.microsoft.com/office/drawing/2014/main" val="4279556279"/>
                    </a:ext>
                  </a:extLst>
                </a:gridCol>
                <a:gridCol w="4568720">
                  <a:extLst>
                    <a:ext uri="{9D8B030D-6E8A-4147-A177-3AD203B41FA5}">
                      <a16:colId xmlns:a16="http://schemas.microsoft.com/office/drawing/2014/main" val="36623800"/>
                    </a:ext>
                  </a:extLst>
                </a:gridCol>
              </a:tblGrid>
              <a:tr h="2830039">
                <a:tc>
                  <a:txBody>
                    <a:bodyPr/>
                    <a:lstStyle/>
                    <a:p>
                      <a:endParaRPr lang="fr-FR" sz="1800"/>
                    </a:p>
                  </a:txBody>
                  <a:tcPr>
                    <a:solidFill>
                      <a:srgbClr val="0070C0"/>
                    </a:solidFill>
                  </a:tcPr>
                </a:tc>
                <a:tc>
                  <a:txBody>
                    <a:bodyPr/>
                    <a:lstStyle/>
                    <a:p>
                      <a:endParaRPr lang="fr-FR" sz="1800"/>
                    </a:p>
                  </a:txBody>
                  <a:tcPr>
                    <a:solidFill>
                      <a:srgbClr val="FF0000"/>
                    </a:solidFill>
                  </a:tcPr>
                </a:tc>
                <a:extLst>
                  <a:ext uri="{0D108BD9-81ED-4DB2-BD59-A6C34878D82A}">
                    <a16:rowId xmlns:a16="http://schemas.microsoft.com/office/drawing/2014/main" val="614456289"/>
                  </a:ext>
                </a:extLst>
              </a:tr>
              <a:tr h="2830039">
                <a:tc>
                  <a:txBody>
                    <a:bodyPr/>
                    <a:lstStyle/>
                    <a:p>
                      <a:endParaRPr lang="fr-FR" sz="1800" dirty="0"/>
                    </a:p>
                  </a:txBody>
                  <a:tcPr>
                    <a:solidFill>
                      <a:srgbClr val="00B050"/>
                    </a:solidFill>
                  </a:tcPr>
                </a:tc>
                <a:tc>
                  <a:txBody>
                    <a:bodyPr/>
                    <a:lstStyle/>
                    <a:p>
                      <a:endParaRPr lang="fr-FR" sz="1800" dirty="0"/>
                    </a:p>
                  </a:txBody>
                  <a:tcPr>
                    <a:solidFill>
                      <a:srgbClr val="FFC000"/>
                    </a:solidFill>
                  </a:tcPr>
                </a:tc>
                <a:extLst>
                  <a:ext uri="{0D108BD9-81ED-4DB2-BD59-A6C34878D82A}">
                    <a16:rowId xmlns:a16="http://schemas.microsoft.com/office/drawing/2014/main" val="4153625624"/>
                  </a:ext>
                </a:extLst>
              </a:tr>
            </a:tbl>
          </a:graphicData>
        </a:graphic>
      </p:graphicFrame>
      <p:sp>
        <p:nvSpPr>
          <p:cNvPr id="6" name="ZoneTexte 5">
            <a:extLst>
              <a:ext uri="{FF2B5EF4-FFF2-40B4-BE49-F238E27FC236}">
                <a16:creationId xmlns:a16="http://schemas.microsoft.com/office/drawing/2014/main" id="{E8BBA148-4EAF-2A6E-D0E0-1BDF7E519B4F}"/>
              </a:ext>
            </a:extLst>
          </p:cNvPr>
          <p:cNvSpPr txBox="1"/>
          <p:nvPr/>
        </p:nvSpPr>
        <p:spPr>
          <a:xfrm>
            <a:off x="5978637" y="1024809"/>
            <a:ext cx="4337911"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1 : </a:t>
            </a:r>
            <a:r>
              <a:rPr lang="fr-FR" sz="2000" dirty="0">
                <a:solidFill>
                  <a:schemeClr val="bg1"/>
                </a:solidFill>
                <a:latin typeface="Poppins Light" panose="00000400000000000000" pitchFamily="2" charset="0"/>
                <a:cs typeface="Poppins Light" panose="00000400000000000000" pitchFamily="2" charset="0"/>
              </a:rPr>
              <a:t>stress faible</a:t>
            </a:r>
          </a:p>
        </p:txBody>
      </p:sp>
      <p:sp>
        <p:nvSpPr>
          <p:cNvPr id="8" name="ZoneTexte 7">
            <a:extLst>
              <a:ext uri="{FF2B5EF4-FFF2-40B4-BE49-F238E27FC236}">
                <a16:creationId xmlns:a16="http://schemas.microsoft.com/office/drawing/2014/main" id="{525BEC78-0B9F-C3DB-0858-29B5358C882B}"/>
              </a:ext>
            </a:extLst>
          </p:cNvPr>
          <p:cNvSpPr txBox="1"/>
          <p:nvPr/>
        </p:nvSpPr>
        <p:spPr>
          <a:xfrm>
            <a:off x="5978637" y="1367951"/>
            <a:ext cx="4337911"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Impatient</a:t>
            </a:r>
          </a:p>
        </p:txBody>
      </p:sp>
      <p:sp>
        <p:nvSpPr>
          <p:cNvPr id="9" name="ZoneTexte 8">
            <a:extLst>
              <a:ext uri="{FF2B5EF4-FFF2-40B4-BE49-F238E27FC236}">
                <a16:creationId xmlns:a16="http://schemas.microsoft.com/office/drawing/2014/main" id="{33022DDF-C6BC-5C73-2D76-DA7DC429833B}"/>
              </a:ext>
            </a:extLst>
          </p:cNvPr>
          <p:cNvSpPr txBox="1"/>
          <p:nvPr/>
        </p:nvSpPr>
        <p:spPr>
          <a:xfrm>
            <a:off x="5978637" y="1918667"/>
            <a:ext cx="4337911"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2 : </a:t>
            </a:r>
            <a:r>
              <a:rPr lang="fr-FR" sz="2000" dirty="0">
                <a:solidFill>
                  <a:schemeClr val="bg1"/>
                </a:solidFill>
                <a:latin typeface="Poppins Light" panose="00000400000000000000" pitchFamily="2" charset="0"/>
                <a:cs typeface="Poppins Light" panose="00000400000000000000" pitchFamily="2" charset="0"/>
              </a:rPr>
              <a:t>stress élevé</a:t>
            </a:r>
          </a:p>
        </p:txBody>
      </p:sp>
      <p:sp>
        <p:nvSpPr>
          <p:cNvPr id="10" name="ZoneTexte 9">
            <a:extLst>
              <a:ext uri="{FF2B5EF4-FFF2-40B4-BE49-F238E27FC236}">
                <a16:creationId xmlns:a16="http://schemas.microsoft.com/office/drawing/2014/main" id="{C8EFE404-C066-9FF5-F267-593D86751FC4}"/>
              </a:ext>
            </a:extLst>
          </p:cNvPr>
          <p:cNvSpPr txBox="1"/>
          <p:nvPr/>
        </p:nvSpPr>
        <p:spPr>
          <a:xfrm>
            <a:off x="5978637" y="2288687"/>
            <a:ext cx="4337911"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Autoritaire</a:t>
            </a:r>
          </a:p>
        </p:txBody>
      </p:sp>
      <p:sp>
        <p:nvSpPr>
          <p:cNvPr id="11" name="ZoneTexte 10">
            <a:extLst>
              <a:ext uri="{FF2B5EF4-FFF2-40B4-BE49-F238E27FC236}">
                <a16:creationId xmlns:a16="http://schemas.microsoft.com/office/drawing/2014/main" id="{3058334C-E687-DBFD-ACF6-86584947E5CB}"/>
              </a:ext>
            </a:extLst>
          </p:cNvPr>
          <p:cNvSpPr txBox="1"/>
          <p:nvPr/>
        </p:nvSpPr>
        <p:spPr>
          <a:xfrm>
            <a:off x="5978637" y="2783285"/>
            <a:ext cx="4337911"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3 : </a:t>
            </a:r>
            <a:r>
              <a:rPr lang="fr-FR" sz="2000" dirty="0">
                <a:solidFill>
                  <a:schemeClr val="bg1"/>
                </a:solidFill>
                <a:latin typeface="Poppins Light" panose="00000400000000000000" pitchFamily="2" charset="0"/>
                <a:cs typeface="Poppins Light" panose="00000400000000000000" pitchFamily="2" charset="0"/>
              </a:rPr>
              <a:t>stress maximum</a:t>
            </a:r>
          </a:p>
        </p:txBody>
      </p:sp>
      <p:sp>
        <p:nvSpPr>
          <p:cNvPr id="12" name="ZoneTexte 11">
            <a:extLst>
              <a:ext uri="{FF2B5EF4-FFF2-40B4-BE49-F238E27FC236}">
                <a16:creationId xmlns:a16="http://schemas.microsoft.com/office/drawing/2014/main" id="{C47FE5A2-D8BA-46AC-7D09-AC444F1A4055}"/>
              </a:ext>
            </a:extLst>
          </p:cNvPr>
          <p:cNvSpPr txBox="1"/>
          <p:nvPr/>
        </p:nvSpPr>
        <p:spPr>
          <a:xfrm>
            <a:off x="5978636" y="3131562"/>
            <a:ext cx="4381500"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Agressif</a:t>
            </a:r>
          </a:p>
        </p:txBody>
      </p:sp>
      <p:sp>
        <p:nvSpPr>
          <p:cNvPr id="13" name="ZoneTexte 12">
            <a:extLst>
              <a:ext uri="{FF2B5EF4-FFF2-40B4-BE49-F238E27FC236}">
                <a16:creationId xmlns:a16="http://schemas.microsoft.com/office/drawing/2014/main" id="{629978D8-BF82-EB86-D99C-939D2C61A7B5}"/>
              </a:ext>
            </a:extLst>
          </p:cNvPr>
          <p:cNvSpPr txBox="1"/>
          <p:nvPr/>
        </p:nvSpPr>
        <p:spPr>
          <a:xfrm>
            <a:off x="1296073" y="1007906"/>
            <a:ext cx="4506509"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1 : </a:t>
            </a:r>
            <a:r>
              <a:rPr lang="fr-FR" sz="2000" dirty="0">
                <a:solidFill>
                  <a:schemeClr val="bg1"/>
                </a:solidFill>
                <a:latin typeface="Poppins Light" panose="00000400000000000000" pitchFamily="2" charset="0"/>
                <a:cs typeface="Poppins Light" panose="00000400000000000000" pitchFamily="2" charset="0"/>
              </a:rPr>
              <a:t>stress faible</a:t>
            </a:r>
          </a:p>
        </p:txBody>
      </p:sp>
      <p:sp>
        <p:nvSpPr>
          <p:cNvPr id="14" name="ZoneTexte 13">
            <a:extLst>
              <a:ext uri="{FF2B5EF4-FFF2-40B4-BE49-F238E27FC236}">
                <a16:creationId xmlns:a16="http://schemas.microsoft.com/office/drawing/2014/main" id="{1B393023-0A74-9254-A15F-0DE7DDA6157E}"/>
              </a:ext>
            </a:extLst>
          </p:cNvPr>
          <p:cNvSpPr txBox="1"/>
          <p:nvPr/>
        </p:nvSpPr>
        <p:spPr>
          <a:xfrm>
            <a:off x="1296073" y="1428449"/>
            <a:ext cx="4506509"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Pose des questions de précision</a:t>
            </a:r>
          </a:p>
        </p:txBody>
      </p:sp>
      <p:sp>
        <p:nvSpPr>
          <p:cNvPr id="18" name="ZoneTexte 17">
            <a:extLst>
              <a:ext uri="{FF2B5EF4-FFF2-40B4-BE49-F238E27FC236}">
                <a16:creationId xmlns:a16="http://schemas.microsoft.com/office/drawing/2014/main" id="{656A8BC8-14E3-5B60-22E2-026B8ADA6F83}"/>
              </a:ext>
            </a:extLst>
          </p:cNvPr>
          <p:cNvSpPr txBox="1"/>
          <p:nvPr/>
        </p:nvSpPr>
        <p:spPr>
          <a:xfrm>
            <a:off x="1296073" y="1980957"/>
            <a:ext cx="4506509"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2 : </a:t>
            </a:r>
            <a:r>
              <a:rPr lang="fr-FR" sz="2000" dirty="0">
                <a:solidFill>
                  <a:schemeClr val="bg1"/>
                </a:solidFill>
                <a:latin typeface="Poppins Light" panose="00000400000000000000" pitchFamily="2" charset="0"/>
                <a:cs typeface="Poppins Light" panose="00000400000000000000" pitchFamily="2" charset="0"/>
              </a:rPr>
              <a:t>stress élevé</a:t>
            </a:r>
          </a:p>
        </p:txBody>
      </p:sp>
      <p:sp>
        <p:nvSpPr>
          <p:cNvPr id="19" name="ZoneTexte 18">
            <a:extLst>
              <a:ext uri="{FF2B5EF4-FFF2-40B4-BE49-F238E27FC236}">
                <a16:creationId xmlns:a16="http://schemas.microsoft.com/office/drawing/2014/main" id="{B108800C-0499-3A2C-3EBC-2E23E6D5F4A6}"/>
              </a:ext>
            </a:extLst>
          </p:cNvPr>
          <p:cNvSpPr txBox="1"/>
          <p:nvPr/>
        </p:nvSpPr>
        <p:spPr>
          <a:xfrm>
            <a:off x="1296073" y="2318777"/>
            <a:ext cx="4506509"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Se retire et vérifie les infos</a:t>
            </a:r>
          </a:p>
        </p:txBody>
      </p:sp>
      <p:sp>
        <p:nvSpPr>
          <p:cNvPr id="21" name="ZoneTexte 20">
            <a:extLst>
              <a:ext uri="{FF2B5EF4-FFF2-40B4-BE49-F238E27FC236}">
                <a16:creationId xmlns:a16="http://schemas.microsoft.com/office/drawing/2014/main" id="{0C023A49-01ED-7D97-1494-07EE218A47C6}"/>
              </a:ext>
            </a:extLst>
          </p:cNvPr>
          <p:cNvSpPr txBox="1"/>
          <p:nvPr/>
        </p:nvSpPr>
        <p:spPr>
          <a:xfrm>
            <a:off x="1296072" y="2833573"/>
            <a:ext cx="4506508"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3 : stress maximum</a:t>
            </a:r>
          </a:p>
        </p:txBody>
      </p:sp>
      <p:sp>
        <p:nvSpPr>
          <p:cNvPr id="22" name="ZoneTexte 21">
            <a:extLst>
              <a:ext uri="{FF2B5EF4-FFF2-40B4-BE49-F238E27FC236}">
                <a16:creationId xmlns:a16="http://schemas.microsoft.com/office/drawing/2014/main" id="{B0135174-980C-F439-0340-1FFA13D076F1}"/>
              </a:ext>
            </a:extLst>
          </p:cNvPr>
          <p:cNvSpPr txBox="1"/>
          <p:nvPr/>
        </p:nvSpPr>
        <p:spPr>
          <a:xfrm>
            <a:off x="1296072" y="3181848"/>
            <a:ext cx="4506508"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Rigide</a:t>
            </a:r>
          </a:p>
        </p:txBody>
      </p:sp>
      <p:sp>
        <p:nvSpPr>
          <p:cNvPr id="23" name="ZoneTexte 22">
            <a:extLst>
              <a:ext uri="{FF2B5EF4-FFF2-40B4-BE49-F238E27FC236}">
                <a16:creationId xmlns:a16="http://schemas.microsoft.com/office/drawing/2014/main" id="{B32566F0-73A5-3DBF-72D3-4A10EE6DF8CD}"/>
              </a:ext>
            </a:extLst>
          </p:cNvPr>
          <p:cNvSpPr txBox="1"/>
          <p:nvPr/>
        </p:nvSpPr>
        <p:spPr>
          <a:xfrm>
            <a:off x="1296073" y="3930236"/>
            <a:ext cx="4506507"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1 : </a:t>
            </a:r>
            <a:r>
              <a:rPr lang="fr-FR" sz="2000" dirty="0">
                <a:solidFill>
                  <a:schemeClr val="bg1"/>
                </a:solidFill>
                <a:latin typeface="Poppins Light" panose="00000400000000000000" pitchFamily="2" charset="0"/>
                <a:cs typeface="Poppins Light" panose="00000400000000000000" pitchFamily="2" charset="0"/>
              </a:rPr>
              <a:t>stress faible</a:t>
            </a:r>
          </a:p>
        </p:txBody>
      </p:sp>
      <p:sp>
        <p:nvSpPr>
          <p:cNvPr id="24" name="ZoneTexte 23">
            <a:extLst>
              <a:ext uri="{FF2B5EF4-FFF2-40B4-BE49-F238E27FC236}">
                <a16:creationId xmlns:a16="http://schemas.microsoft.com/office/drawing/2014/main" id="{FEE6A3D1-DD2B-53E3-558E-19BA9D40C333}"/>
              </a:ext>
            </a:extLst>
          </p:cNvPr>
          <p:cNvSpPr txBox="1"/>
          <p:nvPr/>
        </p:nvSpPr>
        <p:spPr>
          <a:xfrm>
            <a:off x="1296073" y="4273378"/>
            <a:ext cx="4506507"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Grogne seul</a:t>
            </a:r>
          </a:p>
        </p:txBody>
      </p:sp>
      <p:sp>
        <p:nvSpPr>
          <p:cNvPr id="31" name="ZoneTexte 30">
            <a:extLst>
              <a:ext uri="{FF2B5EF4-FFF2-40B4-BE49-F238E27FC236}">
                <a16:creationId xmlns:a16="http://schemas.microsoft.com/office/drawing/2014/main" id="{5D0B0361-B562-C308-2169-A0951BEC03CD}"/>
              </a:ext>
            </a:extLst>
          </p:cNvPr>
          <p:cNvSpPr txBox="1"/>
          <p:nvPr/>
        </p:nvSpPr>
        <p:spPr>
          <a:xfrm>
            <a:off x="1296073" y="4824094"/>
            <a:ext cx="4506507"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2 : </a:t>
            </a:r>
            <a:r>
              <a:rPr lang="fr-FR" sz="2000" dirty="0">
                <a:solidFill>
                  <a:schemeClr val="bg1"/>
                </a:solidFill>
                <a:latin typeface="Poppins Light" panose="00000400000000000000" pitchFamily="2" charset="0"/>
                <a:cs typeface="Poppins Light" panose="00000400000000000000" pitchFamily="2" charset="0"/>
              </a:rPr>
              <a:t>stress élevé</a:t>
            </a:r>
          </a:p>
        </p:txBody>
      </p:sp>
      <p:sp>
        <p:nvSpPr>
          <p:cNvPr id="32" name="ZoneTexte 31">
            <a:extLst>
              <a:ext uri="{FF2B5EF4-FFF2-40B4-BE49-F238E27FC236}">
                <a16:creationId xmlns:a16="http://schemas.microsoft.com/office/drawing/2014/main" id="{8F3A3E1F-CDA0-E41A-C7B1-7F68BF6B60DF}"/>
              </a:ext>
            </a:extLst>
          </p:cNvPr>
          <p:cNvSpPr txBox="1"/>
          <p:nvPr/>
        </p:nvSpPr>
        <p:spPr>
          <a:xfrm>
            <a:off x="1296073" y="5194115"/>
            <a:ext cx="4583739"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Grogne avec son entourage</a:t>
            </a:r>
          </a:p>
        </p:txBody>
      </p:sp>
      <p:sp>
        <p:nvSpPr>
          <p:cNvPr id="33" name="ZoneTexte 32">
            <a:extLst>
              <a:ext uri="{FF2B5EF4-FFF2-40B4-BE49-F238E27FC236}">
                <a16:creationId xmlns:a16="http://schemas.microsoft.com/office/drawing/2014/main" id="{784C43C3-C7A5-E3D4-8053-8B4BC97D8C5E}"/>
              </a:ext>
            </a:extLst>
          </p:cNvPr>
          <p:cNvSpPr txBox="1"/>
          <p:nvPr/>
        </p:nvSpPr>
        <p:spPr>
          <a:xfrm>
            <a:off x="1296073" y="5688713"/>
            <a:ext cx="4506507"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3 : </a:t>
            </a:r>
            <a:r>
              <a:rPr lang="fr-FR" sz="2000" dirty="0">
                <a:solidFill>
                  <a:schemeClr val="bg1"/>
                </a:solidFill>
                <a:latin typeface="Poppins Light" panose="00000400000000000000" pitchFamily="2" charset="0"/>
                <a:cs typeface="Poppins Light" panose="00000400000000000000" pitchFamily="2" charset="0"/>
              </a:rPr>
              <a:t>stress maximum</a:t>
            </a:r>
          </a:p>
        </p:txBody>
      </p:sp>
      <p:sp>
        <p:nvSpPr>
          <p:cNvPr id="34" name="ZoneTexte 33">
            <a:extLst>
              <a:ext uri="{FF2B5EF4-FFF2-40B4-BE49-F238E27FC236}">
                <a16:creationId xmlns:a16="http://schemas.microsoft.com/office/drawing/2014/main" id="{6082F06E-D1D2-8858-171E-75C3198FBD38}"/>
              </a:ext>
            </a:extLst>
          </p:cNvPr>
          <p:cNvSpPr txBox="1"/>
          <p:nvPr/>
        </p:nvSpPr>
        <p:spPr>
          <a:xfrm>
            <a:off x="1296073" y="6036989"/>
            <a:ext cx="4583739"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Anxieux</a:t>
            </a:r>
          </a:p>
        </p:txBody>
      </p:sp>
      <p:sp>
        <p:nvSpPr>
          <p:cNvPr id="35" name="ZoneTexte 34">
            <a:extLst>
              <a:ext uri="{FF2B5EF4-FFF2-40B4-BE49-F238E27FC236}">
                <a16:creationId xmlns:a16="http://schemas.microsoft.com/office/drawing/2014/main" id="{8B480DE5-EF49-1E5F-3BE7-3AE8353DC346}"/>
              </a:ext>
            </a:extLst>
          </p:cNvPr>
          <p:cNvSpPr txBox="1"/>
          <p:nvPr/>
        </p:nvSpPr>
        <p:spPr>
          <a:xfrm>
            <a:off x="5978637" y="3933829"/>
            <a:ext cx="4337911"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1 : </a:t>
            </a:r>
            <a:r>
              <a:rPr lang="fr-FR" sz="2000" dirty="0">
                <a:solidFill>
                  <a:schemeClr val="bg1"/>
                </a:solidFill>
                <a:latin typeface="Poppins Light" panose="00000400000000000000" pitchFamily="2" charset="0"/>
                <a:cs typeface="Poppins Light" panose="00000400000000000000" pitchFamily="2" charset="0"/>
              </a:rPr>
              <a:t>stress faible</a:t>
            </a:r>
          </a:p>
        </p:txBody>
      </p:sp>
      <p:sp>
        <p:nvSpPr>
          <p:cNvPr id="36" name="ZoneTexte 35">
            <a:extLst>
              <a:ext uri="{FF2B5EF4-FFF2-40B4-BE49-F238E27FC236}">
                <a16:creationId xmlns:a16="http://schemas.microsoft.com/office/drawing/2014/main" id="{A5AB6E5D-6B13-757F-794D-18138837AA4A}"/>
              </a:ext>
            </a:extLst>
          </p:cNvPr>
          <p:cNvSpPr txBox="1"/>
          <p:nvPr/>
        </p:nvSpPr>
        <p:spPr>
          <a:xfrm>
            <a:off x="5978637" y="4276970"/>
            <a:ext cx="4337911"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Dispersé</a:t>
            </a:r>
          </a:p>
        </p:txBody>
      </p:sp>
      <p:sp>
        <p:nvSpPr>
          <p:cNvPr id="37" name="ZoneTexte 36">
            <a:extLst>
              <a:ext uri="{FF2B5EF4-FFF2-40B4-BE49-F238E27FC236}">
                <a16:creationId xmlns:a16="http://schemas.microsoft.com/office/drawing/2014/main" id="{C156468A-7E8D-389F-ED61-D51EBCD6006C}"/>
              </a:ext>
            </a:extLst>
          </p:cNvPr>
          <p:cNvSpPr txBox="1"/>
          <p:nvPr/>
        </p:nvSpPr>
        <p:spPr>
          <a:xfrm>
            <a:off x="5978637" y="4827687"/>
            <a:ext cx="4337911"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2 : </a:t>
            </a:r>
            <a:r>
              <a:rPr lang="fr-FR" sz="2000" dirty="0">
                <a:solidFill>
                  <a:schemeClr val="bg1"/>
                </a:solidFill>
                <a:latin typeface="Poppins Light" panose="00000400000000000000" pitchFamily="2" charset="0"/>
                <a:cs typeface="Poppins Light" panose="00000400000000000000" pitchFamily="2" charset="0"/>
              </a:rPr>
              <a:t>stress élevé</a:t>
            </a:r>
          </a:p>
        </p:txBody>
      </p:sp>
      <p:sp>
        <p:nvSpPr>
          <p:cNvPr id="38" name="ZoneTexte 37">
            <a:extLst>
              <a:ext uri="{FF2B5EF4-FFF2-40B4-BE49-F238E27FC236}">
                <a16:creationId xmlns:a16="http://schemas.microsoft.com/office/drawing/2014/main" id="{F0A32202-CC51-12EB-AD15-69578FDFD442}"/>
              </a:ext>
            </a:extLst>
          </p:cNvPr>
          <p:cNvSpPr txBox="1"/>
          <p:nvPr/>
        </p:nvSpPr>
        <p:spPr>
          <a:xfrm>
            <a:off x="5978637" y="5197706"/>
            <a:ext cx="4337911"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Émotif </a:t>
            </a:r>
          </a:p>
        </p:txBody>
      </p:sp>
      <p:sp>
        <p:nvSpPr>
          <p:cNvPr id="39" name="ZoneTexte 38">
            <a:extLst>
              <a:ext uri="{FF2B5EF4-FFF2-40B4-BE49-F238E27FC236}">
                <a16:creationId xmlns:a16="http://schemas.microsoft.com/office/drawing/2014/main" id="{F2E4E1DB-25E3-3C07-24E6-90F69C791F0F}"/>
              </a:ext>
            </a:extLst>
          </p:cNvPr>
          <p:cNvSpPr txBox="1"/>
          <p:nvPr/>
        </p:nvSpPr>
        <p:spPr>
          <a:xfrm>
            <a:off x="5978637" y="5692305"/>
            <a:ext cx="4337911" cy="400110"/>
          </a:xfrm>
          <a:prstGeom prst="rect">
            <a:avLst/>
          </a:prstGeom>
          <a:noFill/>
        </p:spPr>
        <p:txBody>
          <a:bodyPr wrap="square" rtlCol="0">
            <a:spAutoFit/>
          </a:bodyPr>
          <a:lstStyle/>
          <a:p>
            <a:pPr>
              <a:buClr>
                <a:schemeClr val="bg2"/>
              </a:buClr>
            </a:pPr>
            <a:r>
              <a:rPr lang="fr-FR" sz="2000" b="1" dirty="0">
                <a:solidFill>
                  <a:schemeClr val="bg1"/>
                </a:solidFill>
                <a:latin typeface="Poppins Light" panose="00000400000000000000" pitchFamily="2" charset="0"/>
                <a:cs typeface="Poppins Light" panose="00000400000000000000" pitchFamily="2" charset="0"/>
              </a:rPr>
              <a:t>Niveau 3 : </a:t>
            </a:r>
            <a:r>
              <a:rPr lang="fr-FR" sz="2000" dirty="0">
                <a:solidFill>
                  <a:schemeClr val="bg1"/>
                </a:solidFill>
                <a:latin typeface="Poppins Light" panose="00000400000000000000" pitchFamily="2" charset="0"/>
                <a:cs typeface="Poppins Light" panose="00000400000000000000" pitchFamily="2" charset="0"/>
              </a:rPr>
              <a:t>stress maximum</a:t>
            </a:r>
          </a:p>
        </p:txBody>
      </p:sp>
      <p:sp>
        <p:nvSpPr>
          <p:cNvPr id="40" name="ZoneTexte 39">
            <a:extLst>
              <a:ext uri="{FF2B5EF4-FFF2-40B4-BE49-F238E27FC236}">
                <a16:creationId xmlns:a16="http://schemas.microsoft.com/office/drawing/2014/main" id="{AFDCBB41-31AD-CA0D-EDF3-075ADB7586AB}"/>
              </a:ext>
            </a:extLst>
          </p:cNvPr>
          <p:cNvSpPr txBox="1"/>
          <p:nvPr/>
        </p:nvSpPr>
        <p:spPr>
          <a:xfrm>
            <a:off x="5978637" y="5986123"/>
            <a:ext cx="4337911" cy="400110"/>
          </a:xfrm>
          <a:prstGeom prst="rect">
            <a:avLst/>
          </a:prstGeom>
          <a:noFill/>
        </p:spPr>
        <p:txBody>
          <a:bodyPr wrap="square" rtlCol="0">
            <a:spAutoFit/>
          </a:bodyPr>
          <a:lstStyle/>
          <a:p>
            <a:pPr>
              <a:buClr>
                <a:schemeClr val="bg2"/>
              </a:buClr>
            </a:pPr>
            <a:r>
              <a:rPr lang="fr-FR" sz="2000" dirty="0">
                <a:solidFill>
                  <a:schemeClr val="bg1"/>
                </a:solidFill>
                <a:latin typeface="Poppins Light" panose="00000400000000000000" pitchFamily="2" charset="0"/>
                <a:cs typeface="Poppins Light" panose="00000400000000000000" pitchFamily="2" charset="0"/>
              </a:rPr>
              <a:t>Dramatique</a:t>
            </a:r>
          </a:p>
        </p:txBody>
      </p:sp>
      <p:sp>
        <p:nvSpPr>
          <p:cNvPr id="2" name="ZoneTexte 1">
            <a:extLst>
              <a:ext uri="{FF2B5EF4-FFF2-40B4-BE49-F238E27FC236}">
                <a16:creationId xmlns:a16="http://schemas.microsoft.com/office/drawing/2014/main" id="{43902B6F-DCC4-DFCE-3AF7-7BEEE75BCDB9}"/>
              </a:ext>
            </a:extLst>
          </p:cNvPr>
          <p:cNvSpPr txBox="1"/>
          <p:nvPr/>
        </p:nvSpPr>
        <p:spPr>
          <a:xfrm>
            <a:off x="610061" y="260750"/>
            <a:ext cx="4855368" cy="461665"/>
          </a:xfrm>
          <a:prstGeom prst="rect">
            <a:avLst/>
          </a:prstGeom>
          <a:noFill/>
        </p:spPr>
        <p:txBody>
          <a:bodyPr wrap="square">
            <a:spAutoFit/>
          </a:bodyPr>
          <a:lstStyle/>
          <a:p>
            <a:pPr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Les couleurs sous stress</a:t>
            </a:r>
          </a:p>
        </p:txBody>
      </p:sp>
    </p:spTree>
    <p:extLst>
      <p:ext uri="{BB962C8B-B14F-4D97-AF65-F5344CB8AC3E}">
        <p14:creationId xmlns:p14="http://schemas.microsoft.com/office/powerpoint/2010/main" val="154288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8" grpId="0"/>
      <p:bldP spid="19" grpId="0"/>
      <p:bldP spid="21" grpId="0"/>
      <p:bldP spid="22" grpId="0"/>
      <p:bldP spid="23" grpId="0"/>
      <p:bldP spid="24" grpId="0"/>
      <p:bldP spid="31" grpId="0"/>
      <p:bldP spid="32" grpId="0"/>
      <p:bldP spid="33" grpId="0"/>
      <p:bldP spid="34" grpId="0"/>
      <p:bldP spid="35" grpId="0"/>
      <p:bldP spid="36" grpId="0"/>
      <p:bldP spid="37" grpId="0"/>
      <p:bldP spid="38" grpId="0"/>
      <p:bldP spid="39" grpId="0"/>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 45">
            <a:extLst>
              <a:ext uri="{FF2B5EF4-FFF2-40B4-BE49-F238E27FC236}">
                <a16:creationId xmlns:a16="http://schemas.microsoft.com/office/drawing/2014/main" id="{39206B09-50ED-4186-A105-7AEE0A777EC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FAA19143-6C6A-4CAB-A445-4AEFAE44FADD}"/>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Atelier  : repérer les profils</a:t>
            </a:r>
          </a:p>
        </p:txBody>
      </p:sp>
      <p:sp>
        <p:nvSpPr>
          <p:cNvPr id="3" name="Oval 11">
            <a:extLst>
              <a:ext uri="{FF2B5EF4-FFF2-40B4-BE49-F238E27FC236}">
                <a16:creationId xmlns:a16="http://schemas.microsoft.com/office/drawing/2014/main" id="{EE0380A4-EB72-841C-0793-B29B61AFA53D}"/>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17C388C9-0EF0-6034-B6F4-AA0FCD3FE489}"/>
              </a:ext>
            </a:extLst>
          </p:cNvPr>
          <p:cNvSpPr/>
          <p:nvPr/>
        </p:nvSpPr>
        <p:spPr>
          <a:xfrm>
            <a:off x="788251" y="3671125"/>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7" name="Subtitle 2">
            <a:extLst>
              <a:ext uri="{FF2B5EF4-FFF2-40B4-BE49-F238E27FC236}">
                <a16:creationId xmlns:a16="http://schemas.microsoft.com/office/drawing/2014/main" id="{F2A45676-7D37-5798-4C62-466CA28E6953}"/>
              </a:ext>
            </a:extLst>
          </p:cNvPr>
          <p:cNvSpPr txBox="1">
            <a:spLocks/>
          </p:cNvSpPr>
          <p:nvPr/>
        </p:nvSpPr>
        <p:spPr>
          <a:xfrm>
            <a:off x="1374138" y="2362612"/>
            <a:ext cx="9361993" cy="115416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En binôme : pour chaque couleur, lister :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Les caractéristiques comportementales qui le décrivent le mieux</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Les éléments de communication verbale ET non verbale permettant de le reconnaître </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
        <p:nvSpPr>
          <p:cNvPr id="20" name="Oval 11">
            <a:extLst>
              <a:ext uri="{FF2B5EF4-FFF2-40B4-BE49-F238E27FC236}">
                <a16:creationId xmlns:a16="http://schemas.microsoft.com/office/drawing/2014/main" id="{4888105C-EFFC-B4DF-BE03-80978AD89FB8}"/>
              </a:ext>
            </a:extLst>
          </p:cNvPr>
          <p:cNvSpPr/>
          <p:nvPr/>
        </p:nvSpPr>
        <p:spPr>
          <a:xfrm>
            <a:off x="806124" y="5143879"/>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21" name="Subtitle 2">
            <a:extLst>
              <a:ext uri="{FF2B5EF4-FFF2-40B4-BE49-F238E27FC236}">
                <a16:creationId xmlns:a16="http://schemas.microsoft.com/office/drawing/2014/main" id="{30CCC313-7148-7747-6FDB-DBD8E41B6A3B}"/>
              </a:ext>
            </a:extLst>
          </p:cNvPr>
          <p:cNvSpPr txBox="1">
            <a:spLocks/>
          </p:cNvSpPr>
          <p:nvPr/>
        </p:nvSpPr>
        <p:spPr>
          <a:xfrm>
            <a:off x="1409884" y="5218882"/>
            <a:ext cx="4149242" cy="24622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Partage en plénière et consolidatio</a:t>
            </a:r>
            <a:r>
              <a:rPr lang="fr-FR" dirty="0">
                <a:latin typeface="Poppins SemiBold" panose="00000700000000000000" pitchFamily="2" charset="0"/>
                <a:cs typeface="Poppins SemiBold" panose="00000700000000000000" pitchFamily="2" charset="0"/>
              </a:rPr>
              <a:t>n </a:t>
            </a:r>
            <a:endParaRPr lang="fr-FR" dirty="0">
              <a:effectLst/>
              <a:latin typeface="Poppins SemiBold" panose="00000700000000000000" pitchFamily="2" charset="0"/>
              <a:cs typeface="Poppins SemiBold" panose="00000700000000000000" pitchFamily="2" charset="0"/>
            </a:endParaRPr>
          </a:p>
        </p:txBody>
      </p:sp>
      <p:sp>
        <p:nvSpPr>
          <p:cNvPr id="22" name="Subtitle 2">
            <a:extLst>
              <a:ext uri="{FF2B5EF4-FFF2-40B4-BE49-F238E27FC236}">
                <a16:creationId xmlns:a16="http://schemas.microsoft.com/office/drawing/2014/main" id="{53A6B530-1662-3770-E385-BB2CE181672B}"/>
              </a:ext>
            </a:extLst>
          </p:cNvPr>
          <p:cNvSpPr txBox="1">
            <a:spLocks/>
          </p:cNvSpPr>
          <p:nvPr/>
        </p:nvSpPr>
        <p:spPr>
          <a:xfrm>
            <a:off x="1409884" y="3721412"/>
            <a:ext cx="9361993" cy="1400383"/>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Faire le lien avec son équipe : </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Quels styles je repère dans mon équipe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Quels sont les atouts/risques en fonction du contexte (travail en horaires décalés, travail isolé, réception, ménage, etc.) ? </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82761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08">
            <a:extLst>
              <a:ext uri="{FF2B5EF4-FFF2-40B4-BE49-F238E27FC236}">
                <a16:creationId xmlns:a16="http://schemas.microsoft.com/office/drawing/2014/main" id="{700FED22-D694-EB0E-0C5B-D61E33ABEEAD}"/>
              </a:ext>
            </a:extLst>
          </p:cNvPr>
          <p:cNvSpPr/>
          <p:nvPr/>
        </p:nvSpPr>
        <p:spPr>
          <a:xfrm rot="5400000">
            <a:off x="5852638" y="648407"/>
            <a:ext cx="4365213" cy="6826484"/>
          </a:xfrm>
          <a:prstGeom prst="ellipse">
            <a:avLst/>
          </a:prstGeom>
          <a:gradFill>
            <a:gsLst>
              <a:gs pos="0">
                <a:srgbClr val="FF0066"/>
              </a:gs>
              <a:gs pos="100000">
                <a:srgbClr val="660066"/>
              </a:gs>
            </a:gsLst>
          </a:gradFill>
          <a:ln w="12700">
            <a:miter lim="400000"/>
          </a:ln>
          <a:effectLst>
            <a:outerShdw dist="17961" dir="2700000" rotWithShape="0">
              <a:srgbClr val="99003D"/>
            </a:outerShdw>
          </a:effectLst>
        </p:spPr>
        <p:txBody>
          <a:bodyPr lIns="45719" rIns="45719" anchor="ctr"/>
          <a:lstStyle/>
          <a:p>
            <a:pPr algn="ctr">
              <a:defRPr>
                <a:latin typeface="Arial"/>
                <a:ea typeface="Arial"/>
                <a:cs typeface="Arial"/>
                <a:sym typeface="Arial"/>
              </a:defRPr>
            </a:pPr>
            <a:endParaRPr/>
          </a:p>
        </p:txBody>
      </p:sp>
      <p:sp>
        <p:nvSpPr>
          <p:cNvPr id="6" name="Shape 409">
            <a:extLst>
              <a:ext uri="{FF2B5EF4-FFF2-40B4-BE49-F238E27FC236}">
                <a16:creationId xmlns:a16="http://schemas.microsoft.com/office/drawing/2014/main" id="{653D3055-2738-CF6B-E0E4-3838DF4DEDA8}"/>
              </a:ext>
            </a:extLst>
          </p:cNvPr>
          <p:cNvSpPr/>
          <p:nvPr/>
        </p:nvSpPr>
        <p:spPr>
          <a:xfrm>
            <a:off x="5311906" y="2797303"/>
            <a:ext cx="2870201" cy="2262188"/>
          </a:xfrm>
          <a:prstGeom prst="ellipse">
            <a:avLst/>
          </a:prstGeom>
          <a:solidFill>
            <a:srgbClr val="99CC00"/>
          </a:solidFill>
          <a:ln w="12700">
            <a:miter lim="400000"/>
          </a:ln>
          <a:effectLst>
            <a:outerShdw dist="17961" dir="2700000" rotWithShape="0">
              <a:srgbClr val="5C7A00"/>
            </a:outerShdw>
          </a:effectLst>
        </p:spPr>
        <p:txBody>
          <a:bodyPr lIns="45719" rIns="45719" anchor="ctr"/>
          <a:lstStyle/>
          <a:p>
            <a:pPr>
              <a:defRPr>
                <a:latin typeface="Arial"/>
                <a:ea typeface="Arial"/>
                <a:cs typeface="Arial"/>
                <a:sym typeface="Arial"/>
              </a:defRPr>
            </a:pPr>
            <a:endParaRPr/>
          </a:p>
        </p:txBody>
      </p:sp>
      <p:sp>
        <p:nvSpPr>
          <p:cNvPr id="7" name="Shape 411">
            <a:extLst>
              <a:ext uri="{FF2B5EF4-FFF2-40B4-BE49-F238E27FC236}">
                <a16:creationId xmlns:a16="http://schemas.microsoft.com/office/drawing/2014/main" id="{C898D969-E7D5-4248-4FE3-A39A0BA83BF4}"/>
              </a:ext>
            </a:extLst>
          </p:cNvPr>
          <p:cNvSpPr/>
          <p:nvPr/>
        </p:nvSpPr>
        <p:spPr>
          <a:xfrm>
            <a:off x="8691747" y="3514377"/>
            <a:ext cx="2592289" cy="828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spcBef>
                <a:spcPts val="1400"/>
              </a:spcBef>
              <a:defRPr sz="2400" b="1">
                <a:solidFill>
                  <a:schemeClr val="accent3">
                    <a:lumOff val="44000"/>
                  </a:schemeClr>
                </a:solidFill>
                <a:latin typeface="Showcard Gothic"/>
                <a:ea typeface="Showcard Gothic"/>
                <a:cs typeface="Showcard Gothic"/>
                <a:sym typeface="Showcard Gothic"/>
              </a:defRPr>
            </a:lvl1pPr>
          </a:lstStyle>
          <a:p>
            <a:r>
              <a:rPr>
                <a:latin typeface="Archivo" panose="020B0503020202020B04" pitchFamily="34" charset="77"/>
              </a:rPr>
              <a:t>Zone                          </a:t>
            </a:r>
            <a:r>
              <a:rPr err="1">
                <a:latin typeface="Archivo" panose="020B0503020202020B04" pitchFamily="34" charset="77"/>
              </a:rPr>
              <a:t>d’inconfort</a:t>
            </a:r>
            <a:endParaRPr>
              <a:latin typeface="Archivo" panose="020B0503020202020B04" pitchFamily="34" charset="77"/>
            </a:endParaRPr>
          </a:p>
        </p:txBody>
      </p:sp>
      <p:sp>
        <p:nvSpPr>
          <p:cNvPr id="8" name="Shape 410">
            <a:extLst>
              <a:ext uri="{FF2B5EF4-FFF2-40B4-BE49-F238E27FC236}">
                <a16:creationId xmlns:a16="http://schemas.microsoft.com/office/drawing/2014/main" id="{C0527C39-D949-280D-5BF0-8219E9B4D239}"/>
              </a:ext>
            </a:extLst>
          </p:cNvPr>
          <p:cNvSpPr/>
          <p:nvPr/>
        </p:nvSpPr>
        <p:spPr>
          <a:xfrm>
            <a:off x="5821546" y="3514377"/>
            <a:ext cx="1728789" cy="8280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spcBef>
                <a:spcPts val="1400"/>
              </a:spcBef>
              <a:defRPr sz="2400" b="1">
                <a:solidFill>
                  <a:schemeClr val="accent3">
                    <a:lumOff val="44000"/>
                  </a:schemeClr>
                </a:solidFill>
                <a:latin typeface="Showcard Gothic"/>
                <a:ea typeface="Showcard Gothic"/>
                <a:cs typeface="Showcard Gothic"/>
                <a:sym typeface="Showcard Gothic"/>
              </a:defRPr>
            </a:lvl1pPr>
          </a:lstStyle>
          <a:p>
            <a:r>
              <a:rPr>
                <a:latin typeface="Archivo" panose="020B0503020202020B04" pitchFamily="34" charset="77"/>
              </a:rPr>
              <a:t>Zone de </a:t>
            </a:r>
            <a:r>
              <a:rPr err="1">
                <a:latin typeface="Archivo" panose="020B0503020202020B04" pitchFamily="34" charset="77"/>
              </a:rPr>
              <a:t>confort</a:t>
            </a:r>
            <a:endParaRPr>
              <a:latin typeface="Archivo" panose="020B0503020202020B04" pitchFamily="34" charset="77"/>
            </a:endParaRPr>
          </a:p>
        </p:txBody>
      </p:sp>
      <p:sp>
        <p:nvSpPr>
          <p:cNvPr id="23" name="ZoneTexte 22">
            <a:extLst>
              <a:ext uri="{FF2B5EF4-FFF2-40B4-BE49-F238E27FC236}">
                <a16:creationId xmlns:a16="http://schemas.microsoft.com/office/drawing/2014/main" id="{4922CBED-9596-9437-C217-26E41C769FFE}"/>
              </a:ext>
            </a:extLst>
          </p:cNvPr>
          <p:cNvSpPr txBox="1"/>
          <p:nvPr/>
        </p:nvSpPr>
        <p:spPr>
          <a:xfrm>
            <a:off x="868341" y="663817"/>
            <a:ext cx="4855368" cy="1200329"/>
          </a:xfrm>
          <a:prstGeom prst="rect">
            <a:avLst/>
          </a:prstGeom>
          <a:noFill/>
        </p:spPr>
        <p:txBody>
          <a:bodyPr wrap="square">
            <a:spAutoFit/>
          </a:bodyPr>
          <a:lstStyle/>
          <a:p>
            <a:pPr algn="l"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Nos comportements dépendent en partie de nos aires d’aisance </a:t>
            </a:r>
          </a:p>
        </p:txBody>
      </p:sp>
      <p:sp>
        <p:nvSpPr>
          <p:cNvPr id="2" name="Étoile à 16 branches 9">
            <a:extLst>
              <a:ext uri="{FF2B5EF4-FFF2-40B4-BE49-F238E27FC236}">
                <a16:creationId xmlns:a16="http://schemas.microsoft.com/office/drawing/2014/main" id="{4023E151-0840-44FB-86ED-32F19E7821D7}"/>
              </a:ext>
            </a:extLst>
          </p:cNvPr>
          <p:cNvSpPr/>
          <p:nvPr/>
        </p:nvSpPr>
        <p:spPr>
          <a:xfrm rot="20385658">
            <a:off x="2122154" y="1922081"/>
            <a:ext cx="6379505" cy="4339625"/>
          </a:xfrm>
          <a:prstGeom prst="star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A59EBBC2-B342-798F-53E8-4E5B5909AB7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l="59361"/>
          <a:stretch/>
        </p:blipFill>
        <p:spPr>
          <a:xfrm>
            <a:off x="4079749" y="3254389"/>
            <a:ext cx="2008026" cy="2262186"/>
          </a:xfrm>
          <a:prstGeom prst="rect">
            <a:avLst/>
          </a:prstGeom>
        </p:spPr>
      </p:pic>
      <p:sp>
        <p:nvSpPr>
          <p:cNvPr id="4" name="ZoneTexte 3">
            <a:extLst>
              <a:ext uri="{FF2B5EF4-FFF2-40B4-BE49-F238E27FC236}">
                <a16:creationId xmlns:a16="http://schemas.microsoft.com/office/drawing/2014/main" id="{C345788C-FC1E-F3E5-102F-2E0AD2366F40}"/>
              </a:ext>
            </a:extLst>
          </p:cNvPr>
          <p:cNvSpPr txBox="1"/>
          <p:nvPr/>
        </p:nvSpPr>
        <p:spPr>
          <a:xfrm rot="20269330">
            <a:off x="3281542" y="3349660"/>
            <a:ext cx="4060727" cy="1015663"/>
          </a:xfrm>
          <a:prstGeom prst="rect">
            <a:avLst/>
          </a:prstGeom>
          <a:noFill/>
        </p:spPr>
        <p:txBody>
          <a:bodyPr wrap="none" rtlCol="0">
            <a:spAutoFit/>
          </a:bodyPr>
          <a:lstStyle/>
          <a:p>
            <a:r>
              <a:rPr lang="fr-FR" sz="6000" b="1" dirty="0">
                <a:latin typeface="SignPainter-HouseScript" panose="02000006070000020004" pitchFamily="2" charset="0"/>
              </a:rPr>
              <a:t>Expérimentons !</a:t>
            </a:r>
          </a:p>
        </p:txBody>
      </p:sp>
    </p:spTree>
    <p:extLst>
      <p:ext uri="{BB962C8B-B14F-4D97-AF65-F5344CB8AC3E}">
        <p14:creationId xmlns:p14="http://schemas.microsoft.com/office/powerpoint/2010/main" val="351751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58820" y="1666692"/>
            <a:ext cx="5874361" cy="3524617"/>
          </a:xfrm>
          <a:custGeom>
            <a:avLst/>
            <a:gdLst/>
            <a:ahLst/>
            <a:cxnLst/>
            <a:rect l="l" t="t" r="r" b="b"/>
            <a:pathLst>
              <a:path w="8811541" h="5286925">
                <a:moveTo>
                  <a:pt x="0" y="0"/>
                </a:moveTo>
                <a:lnTo>
                  <a:pt x="8811542" y="0"/>
                </a:lnTo>
                <a:lnTo>
                  <a:pt x="8811542" y="5286924"/>
                </a:lnTo>
                <a:lnTo>
                  <a:pt x="0" y="5286924"/>
                </a:lnTo>
                <a:lnTo>
                  <a:pt x="0" y="0"/>
                </a:lnTo>
                <a:close/>
              </a:path>
            </a:pathLst>
          </a:custGeom>
          <a:blipFill>
            <a:blip r:embed="rId2"/>
            <a:stretch>
              <a:fillRect/>
            </a:stretch>
          </a:blipFill>
        </p:spPr>
        <p:txBody>
          <a:bodyPr/>
          <a:lstStyle/>
          <a:p>
            <a:endParaRPr lang="fr-FR" sz="1200"/>
          </a:p>
        </p:txBody>
      </p:sp>
      <p:sp>
        <p:nvSpPr>
          <p:cNvPr id="3" name="TextBox 3"/>
          <p:cNvSpPr txBox="1"/>
          <p:nvPr/>
        </p:nvSpPr>
        <p:spPr>
          <a:xfrm>
            <a:off x="685800" y="893811"/>
            <a:ext cx="10820400" cy="436017"/>
          </a:xfrm>
          <a:prstGeom prst="rect">
            <a:avLst/>
          </a:prstGeom>
        </p:spPr>
        <p:txBody>
          <a:bodyPr lIns="0" tIns="0" rIns="0" bIns="0" rtlCol="0" anchor="t">
            <a:spAutoFit/>
          </a:bodyPr>
          <a:lstStyle/>
          <a:p>
            <a:pPr>
              <a:lnSpc>
                <a:spcPts val="3373"/>
              </a:lnSpc>
            </a:pPr>
            <a:r>
              <a:rPr lang="en-US" sz="3066" b="1" spc="153">
                <a:solidFill>
                  <a:srgbClr val="FE5100"/>
                </a:solidFill>
                <a:latin typeface="Roboto Bold"/>
                <a:ea typeface="Roboto Bold"/>
                <a:cs typeface="Roboto Bold"/>
                <a:sym typeface="Roboto Bold"/>
              </a:rPr>
              <a:t>QUE VOYEZ-VOUS ?</a:t>
            </a:r>
          </a:p>
        </p:txBody>
      </p:sp>
      <p:grpSp>
        <p:nvGrpSpPr>
          <p:cNvPr id="4" name="Group 4"/>
          <p:cNvGrpSpPr/>
          <p:nvPr/>
        </p:nvGrpSpPr>
        <p:grpSpPr>
          <a:xfrm>
            <a:off x="685800" y="1450701"/>
            <a:ext cx="1405880" cy="162864"/>
            <a:chOff x="0" y="0"/>
            <a:chExt cx="555409" cy="64341"/>
          </a:xfrm>
        </p:grpSpPr>
        <p:sp>
          <p:nvSpPr>
            <p:cNvPr id="5" name="Freeform 5"/>
            <p:cNvSpPr/>
            <p:nvPr/>
          </p:nvSpPr>
          <p:spPr>
            <a:xfrm>
              <a:off x="0" y="0"/>
              <a:ext cx="555409" cy="64341"/>
            </a:xfrm>
            <a:custGeom>
              <a:avLst/>
              <a:gdLst/>
              <a:ahLst/>
              <a:cxnLst/>
              <a:rect l="l" t="t" r="r" b="b"/>
              <a:pathLst>
                <a:path w="555409" h="64341">
                  <a:moveTo>
                    <a:pt x="0" y="0"/>
                  </a:moveTo>
                  <a:lnTo>
                    <a:pt x="555409" y="0"/>
                  </a:lnTo>
                  <a:lnTo>
                    <a:pt x="555409" y="64341"/>
                  </a:lnTo>
                  <a:lnTo>
                    <a:pt x="0" y="64341"/>
                  </a:lnTo>
                  <a:close/>
                </a:path>
              </a:pathLst>
            </a:custGeom>
            <a:solidFill>
              <a:srgbClr val="FE5100"/>
            </a:solidFill>
          </p:spPr>
          <p:txBody>
            <a:bodyPr/>
            <a:lstStyle/>
            <a:p>
              <a:endParaRPr lang="fr-FR" sz="1200"/>
            </a:p>
          </p:txBody>
        </p:sp>
        <p:sp>
          <p:nvSpPr>
            <p:cNvPr id="6" name="TextBox 6"/>
            <p:cNvSpPr txBox="1"/>
            <p:nvPr/>
          </p:nvSpPr>
          <p:spPr>
            <a:xfrm>
              <a:off x="0" y="-19050"/>
              <a:ext cx="555409" cy="83391"/>
            </a:xfrm>
            <a:prstGeom prst="rect">
              <a:avLst/>
            </a:prstGeom>
          </p:spPr>
          <p:txBody>
            <a:bodyPr lIns="33867" tIns="33867" rIns="33867" bIns="33867" rtlCol="0" anchor="ctr"/>
            <a:lstStyle/>
            <a:p>
              <a:pPr algn="ctr">
                <a:lnSpc>
                  <a:spcPts val="1519"/>
                </a:lnSpc>
              </a:pPr>
              <a:endParaRPr sz="120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893811"/>
            <a:ext cx="10820400" cy="436017"/>
          </a:xfrm>
          <a:prstGeom prst="rect">
            <a:avLst/>
          </a:prstGeom>
        </p:spPr>
        <p:txBody>
          <a:bodyPr lIns="0" tIns="0" rIns="0" bIns="0" rtlCol="0" anchor="t">
            <a:spAutoFit/>
          </a:bodyPr>
          <a:lstStyle/>
          <a:p>
            <a:pPr>
              <a:lnSpc>
                <a:spcPts val="3373"/>
              </a:lnSpc>
            </a:pPr>
            <a:r>
              <a:rPr lang="en-US" sz="3066" b="1" spc="153">
                <a:solidFill>
                  <a:srgbClr val="FE5100"/>
                </a:solidFill>
                <a:latin typeface="Roboto Bold"/>
                <a:ea typeface="Roboto Bold"/>
                <a:cs typeface="Roboto Bold"/>
                <a:sym typeface="Roboto Bold"/>
              </a:rPr>
              <a:t>QUE VOYEZ-VOUS ?</a:t>
            </a:r>
          </a:p>
        </p:txBody>
      </p:sp>
      <p:grpSp>
        <p:nvGrpSpPr>
          <p:cNvPr id="3" name="Group 3"/>
          <p:cNvGrpSpPr/>
          <p:nvPr/>
        </p:nvGrpSpPr>
        <p:grpSpPr>
          <a:xfrm>
            <a:off x="685800" y="1450701"/>
            <a:ext cx="1405880" cy="162864"/>
            <a:chOff x="0" y="0"/>
            <a:chExt cx="555409" cy="64341"/>
          </a:xfrm>
        </p:grpSpPr>
        <p:sp>
          <p:nvSpPr>
            <p:cNvPr id="4" name="Freeform 4"/>
            <p:cNvSpPr/>
            <p:nvPr/>
          </p:nvSpPr>
          <p:spPr>
            <a:xfrm>
              <a:off x="0" y="0"/>
              <a:ext cx="555409" cy="64341"/>
            </a:xfrm>
            <a:custGeom>
              <a:avLst/>
              <a:gdLst/>
              <a:ahLst/>
              <a:cxnLst/>
              <a:rect l="l" t="t" r="r" b="b"/>
              <a:pathLst>
                <a:path w="555409" h="64341">
                  <a:moveTo>
                    <a:pt x="0" y="0"/>
                  </a:moveTo>
                  <a:lnTo>
                    <a:pt x="555409" y="0"/>
                  </a:lnTo>
                  <a:lnTo>
                    <a:pt x="555409" y="64341"/>
                  </a:lnTo>
                  <a:lnTo>
                    <a:pt x="0" y="64341"/>
                  </a:lnTo>
                  <a:close/>
                </a:path>
              </a:pathLst>
            </a:custGeom>
            <a:solidFill>
              <a:srgbClr val="FE5100"/>
            </a:solidFill>
          </p:spPr>
          <p:txBody>
            <a:bodyPr/>
            <a:lstStyle/>
            <a:p>
              <a:endParaRPr lang="fr-FR" sz="1200"/>
            </a:p>
          </p:txBody>
        </p:sp>
        <p:sp>
          <p:nvSpPr>
            <p:cNvPr id="5" name="TextBox 5"/>
            <p:cNvSpPr txBox="1"/>
            <p:nvPr/>
          </p:nvSpPr>
          <p:spPr>
            <a:xfrm>
              <a:off x="0" y="-19050"/>
              <a:ext cx="555409" cy="83391"/>
            </a:xfrm>
            <a:prstGeom prst="rect">
              <a:avLst/>
            </a:prstGeom>
          </p:spPr>
          <p:txBody>
            <a:bodyPr lIns="33867" tIns="33867" rIns="33867" bIns="33867" rtlCol="0" anchor="ctr"/>
            <a:lstStyle/>
            <a:p>
              <a:pPr algn="ctr">
                <a:lnSpc>
                  <a:spcPts val="1519"/>
                </a:lnSpc>
              </a:pPr>
              <a:endParaRPr sz="1200"/>
            </a:p>
          </p:txBody>
        </p:sp>
      </p:grpSp>
      <p:sp>
        <p:nvSpPr>
          <p:cNvPr id="6" name="Freeform 6"/>
          <p:cNvSpPr/>
          <p:nvPr/>
        </p:nvSpPr>
        <p:spPr>
          <a:xfrm>
            <a:off x="4170712" y="1798855"/>
            <a:ext cx="3850577" cy="3260290"/>
          </a:xfrm>
          <a:custGeom>
            <a:avLst/>
            <a:gdLst/>
            <a:ahLst/>
            <a:cxnLst/>
            <a:rect l="l" t="t" r="r" b="b"/>
            <a:pathLst>
              <a:path w="5775865" h="4890435">
                <a:moveTo>
                  <a:pt x="0" y="0"/>
                </a:moveTo>
                <a:lnTo>
                  <a:pt x="5775864" y="0"/>
                </a:lnTo>
                <a:lnTo>
                  <a:pt x="5775864" y="4890436"/>
                </a:lnTo>
                <a:lnTo>
                  <a:pt x="0" y="4890436"/>
                </a:lnTo>
                <a:lnTo>
                  <a:pt x="0" y="0"/>
                </a:lnTo>
                <a:close/>
              </a:path>
            </a:pathLst>
          </a:custGeom>
          <a:blipFill>
            <a:blip r:embed="rId2"/>
            <a:stretch>
              <a:fillRect t="-4201" r="-17533" b="-2021"/>
            </a:stretch>
          </a:blipFill>
        </p:spPr>
        <p:txBody>
          <a:bodyPr/>
          <a:lstStyle/>
          <a:p>
            <a:endParaRPr lang="fr-FR"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893811"/>
            <a:ext cx="10820400" cy="436017"/>
          </a:xfrm>
          <a:prstGeom prst="rect">
            <a:avLst/>
          </a:prstGeom>
        </p:spPr>
        <p:txBody>
          <a:bodyPr lIns="0" tIns="0" rIns="0" bIns="0" rtlCol="0" anchor="t">
            <a:spAutoFit/>
          </a:bodyPr>
          <a:lstStyle/>
          <a:p>
            <a:pPr>
              <a:lnSpc>
                <a:spcPts val="3373"/>
              </a:lnSpc>
            </a:pPr>
            <a:r>
              <a:rPr lang="en-US" sz="3066" b="1" spc="153">
                <a:solidFill>
                  <a:srgbClr val="FE5100"/>
                </a:solidFill>
                <a:latin typeface="Roboto Bold"/>
                <a:ea typeface="Roboto Bold"/>
                <a:cs typeface="Roboto Bold"/>
                <a:sym typeface="Roboto Bold"/>
              </a:rPr>
              <a:t>QUE VOYEZ-VOUS ?</a:t>
            </a:r>
          </a:p>
        </p:txBody>
      </p:sp>
      <p:grpSp>
        <p:nvGrpSpPr>
          <p:cNvPr id="3" name="Group 3"/>
          <p:cNvGrpSpPr/>
          <p:nvPr/>
        </p:nvGrpSpPr>
        <p:grpSpPr>
          <a:xfrm>
            <a:off x="685800" y="1450701"/>
            <a:ext cx="1405880" cy="162864"/>
            <a:chOff x="0" y="0"/>
            <a:chExt cx="555409" cy="64341"/>
          </a:xfrm>
        </p:grpSpPr>
        <p:sp>
          <p:nvSpPr>
            <p:cNvPr id="4" name="Freeform 4"/>
            <p:cNvSpPr/>
            <p:nvPr/>
          </p:nvSpPr>
          <p:spPr>
            <a:xfrm>
              <a:off x="0" y="0"/>
              <a:ext cx="555409" cy="64341"/>
            </a:xfrm>
            <a:custGeom>
              <a:avLst/>
              <a:gdLst/>
              <a:ahLst/>
              <a:cxnLst/>
              <a:rect l="l" t="t" r="r" b="b"/>
              <a:pathLst>
                <a:path w="555409" h="64341">
                  <a:moveTo>
                    <a:pt x="0" y="0"/>
                  </a:moveTo>
                  <a:lnTo>
                    <a:pt x="555409" y="0"/>
                  </a:lnTo>
                  <a:lnTo>
                    <a:pt x="555409" y="64341"/>
                  </a:lnTo>
                  <a:lnTo>
                    <a:pt x="0" y="64341"/>
                  </a:lnTo>
                  <a:close/>
                </a:path>
              </a:pathLst>
            </a:custGeom>
            <a:solidFill>
              <a:srgbClr val="FE5100"/>
            </a:solidFill>
          </p:spPr>
          <p:txBody>
            <a:bodyPr/>
            <a:lstStyle/>
            <a:p>
              <a:endParaRPr lang="fr-FR" sz="1200"/>
            </a:p>
          </p:txBody>
        </p:sp>
        <p:sp>
          <p:nvSpPr>
            <p:cNvPr id="5" name="TextBox 5"/>
            <p:cNvSpPr txBox="1"/>
            <p:nvPr/>
          </p:nvSpPr>
          <p:spPr>
            <a:xfrm>
              <a:off x="0" y="-19050"/>
              <a:ext cx="555409" cy="83391"/>
            </a:xfrm>
            <a:prstGeom prst="rect">
              <a:avLst/>
            </a:prstGeom>
          </p:spPr>
          <p:txBody>
            <a:bodyPr lIns="33867" tIns="33867" rIns="33867" bIns="33867" rtlCol="0" anchor="ctr"/>
            <a:lstStyle/>
            <a:p>
              <a:pPr algn="ctr">
                <a:lnSpc>
                  <a:spcPts val="1519"/>
                </a:lnSpc>
              </a:pPr>
              <a:endParaRPr sz="1200"/>
            </a:p>
          </p:txBody>
        </p:sp>
      </p:grpSp>
      <p:sp>
        <p:nvSpPr>
          <p:cNvPr id="6" name="Freeform 6"/>
          <p:cNvSpPr/>
          <p:nvPr/>
        </p:nvSpPr>
        <p:spPr>
          <a:xfrm>
            <a:off x="4123530" y="1728130"/>
            <a:ext cx="3944941" cy="3401741"/>
          </a:xfrm>
          <a:custGeom>
            <a:avLst/>
            <a:gdLst/>
            <a:ahLst/>
            <a:cxnLst/>
            <a:rect l="l" t="t" r="r" b="b"/>
            <a:pathLst>
              <a:path w="5917412" h="5102612">
                <a:moveTo>
                  <a:pt x="0" y="0"/>
                </a:moveTo>
                <a:lnTo>
                  <a:pt x="5917412" y="0"/>
                </a:lnTo>
                <a:lnTo>
                  <a:pt x="5917412" y="5102612"/>
                </a:lnTo>
                <a:lnTo>
                  <a:pt x="0" y="5102612"/>
                </a:lnTo>
                <a:lnTo>
                  <a:pt x="0" y="0"/>
                </a:lnTo>
                <a:close/>
              </a:path>
            </a:pathLst>
          </a:custGeom>
          <a:blipFill>
            <a:blip r:embed="rId2"/>
            <a:stretch>
              <a:fillRect/>
            </a:stretch>
          </a:blipFill>
        </p:spPr>
        <p:txBody>
          <a:bodyPr/>
          <a:lstStyle/>
          <a:p>
            <a:endParaRPr lang="fr-FR"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089421" y="1405422"/>
            <a:ext cx="3174371" cy="1904623"/>
          </a:xfrm>
          <a:custGeom>
            <a:avLst/>
            <a:gdLst/>
            <a:ahLst/>
            <a:cxnLst/>
            <a:rect l="l" t="t" r="r" b="b"/>
            <a:pathLst>
              <a:path w="4761557" h="2856934">
                <a:moveTo>
                  <a:pt x="0" y="0"/>
                </a:moveTo>
                <a:lnTo>
                  <a:pt x="4761558" y="0"/>
                </a:lnTo>
                <a:lnTo>
                  <a:pt x="4761558" y="2856934"/>
                </a:lnTo>
                <a:lnTo>
                  <a:pt x="0" y="2856934"/>
                </a:lnTo>
                <a:lnTo>
                  <a:pt x="0" y="0"/>
                </a:lnTo>
                <a:close/>
              </a:path>
            </a:pathLst>
          </a:custGeom>
          <a:blipFill>
            <a:blip r:embed="rId3"/>
            <a:stretch>
              <a:fillRect/>
            </a:stretch>
          </a:blipFill>
        </p:spPr>
        <p:txBody>
          <a:bodyPr/>
          <a:lstStyle/>
          <a:p>
            <a:endParaRPr lang="fr-FR" sz="1200"/>
          </a:p>
        </p:txBody>
      </p:sp>
      <p:sp>
        <p:nvSpPr>
          <p:cNvPr id="4" name="Freeform 4"/>
          <p:cNvSpPr/>
          <p:nvPr/>
        </p:nvSpPr>
        <p:spPr>
          <a:xfrm>
            <a:off x="7310594" y="4033945"/>
            <a:ext cx="2752810" cy="2373761"/>
          </a:xfrm>
          <a:custGeom>
            <a:avLst/>
            <a:gdLst/>
            <a:ahLst/>
            <a:cxnLst/>
            <a:rect l="l" t="t" r="r" b="b"/>
            <a:pathLst>
              <a:path w="4129215" h="3560641">
                <a:moveTo>
                  <a:pt x="0" y="0"/>
                </a:moveTo>
                <a:lnTo>
                  <a:pt x="4129215" y="0"/>
                </a:lnTo>
                <a:lnTo>
                  <a:pt x="4129215" y="3560642"/>
                </a:lnTo>
                <a:lnTo>
                  <a:pt x="0" y="3560642"/>
                </a:lnTo>
                <a:lnTo>
                  <a:pt x="0" y="0"/>
                </a:lnTo>
                <a:close/>
              </a:path>
            </a:pathLst>
          </a:custGeom>
          <a:blipFill>
            <a:blip r:embed="rId4"/>
            <a:stretch>
              <a:fillRect/>
            </a:stretch>
          </a:blipFill>
        </p:spPr>
        <p:txBody>
          <a:bodyPr/>
          <a:lstStyle/>
          <a:p>
            <a:endParaRPr lang="fr-FR" sz="1200"/>
          </a:p>
        </p:txBody>
      </p:sp>
      <p:sp>
        <p:nvSpPr>
          <p:cNvPr id="5" name="Freeform 5"/>
          <p:cNvSpPr/>
          <p:nvPr/>
        </p:nvSpPr>
        <p:spPr>
          <a:xfrm>
            <a:off x="9435733" y="2464902"/>
            <a:ext cx="2277303" cy="1928197"/>
          </a:xfrm>
          <a:custGeom>
            <a:avLst/>
            <a:gdLst/>
            <a:ahLst/>
            <a:cxnLst/>
            <a:rect l="l" t="t" r="r" b="b"/>
            <a:pathLst>
              <a:path w="3415955" h="2892295">
                <a:moveTo>
                  <a:pt x="0" y="0"/>
                </a:moveTo>
                <a:lnTo>
                  <a:pt x="3415955" y="0"/>
                </a:lnTo>
                <a:lnTo>
                  <a:pt x="3415955" y="2892294"/>
                </a:lnTo>
                <a:lnTo>
                  <a:pt x="0" y="2892294"/>
                </a:lnTo>
                <a:lnTo>
                  <a:pt x="0" y="0"/>
                </a:lnTo>
                <a:close/>
              </a:path>
            </a:pathLst>
          </a:custGeom>
          <a:blipFill>
            <a:blip r:embed="rId5"/>
            <a:stretch>
              <a:fillRect t="-4201" r="-17533" b="-2021"/>
            </a:stretch>
          </a:blipFill>
        </p:spPr>
        <p:txBody>
          <a:bodyPr/>
          <a:lstStyle/>
          <a:p>
            <a:endParaRPr lang="fr-FR" sz="1200"/>
          </a:p>
        </p:txBody>
      </p:sp>
      <p:sp>
        <p:nvSpPr>
          <p:cNvPr id="6" name="TextBox 6"/>
          <p:cNvSpPr txBox="1"/>
          <p:nvPr/>
        </p:nvSpPr>
        <p:spPr>
          <a:xfrm>
            <a:off x="495622" y="2870200"/>
            <a:ext cx="5046980" cy="1692771"/>
          </a:xfrm>
          <a:prstGeom prst="rect">
            <a:avLst/>
          </a:prstGeom>
        </p:spPr>
        <p:txBody>
          <a:bodyPr lIns="0" tIns="0" rIns="0" bIns="0" rtlCol="0" anchor="t">
            <a:spAutoFit/>
          </a:bodyPr>
          <a:lstStyle/>
          <a:p>
            <a:pPr>
              <a:lnSpc>
                <a:spcPts val="4400"/>
              </a:lnSpc>
            </a:pPr>
            <a:r>
              <a:rPr lang="en-US" sz="4000" b="1" spc="200" dirty="0">
                <a:solidFill>
                  <a:srgbClr val="FE5100"/>
                </a:solidFill>
                <a:latin typeface="Roboto Bold"/>
                <a:ea typeface="Roboto Bold"/>
                <a:cs typeface="Roboto Bold"/>
                <a:sym typeface="Roboto Bold"/>
              </a:rPr>
              <a:t>UNE CARTE N'EST</a:t>
            </a:r>
          </a:p>
          <a:p>
            <a:pPr>
              <a:lnSpc>
                <a:spcPts val="4400"/>
              </a:lnSpc>
            </a:pPr>
            <a:r>
              <a:rPr lang="en-US" sz="4000" b="1" spc="200" dirty="0">
                <a:solidFill>
                  <a:srgbClr val="FE5100"/>
                </a:solidFill>
                <a:latin typeface="Roboto Bold"/>
                <a:ea typeface="Roboto Bold"/>
                <a:cs typeface="Roboto Bold"/>
                <a:sym typeface="Roboto Bold"/>
              </a:rPr>
              <a:t>PAS LE TERRITOIRE</a:t>
            </a:r>
          </a:p>
        </p:txBody>
      </p:sp>
      <p:sp>
        <p:nvSpPr>
          <p:cNvPr id="7" name="TextBox 7"/>
          <p:cNvSpPr txBox="1"/>
          <p:nvPr/>
        </p:nvSpPr>
        <p:spPr>
          <a:xfrm>
            <a:off x="495622" y="4677811"/>
            <a:ext cx="5046980" cy="192360"/>
          </a:xfrm>
          <a:prstGeom prst="rect">
            <a:avLst/>
          </a:prstGeom>
        </p:spPr>
        <p:txBody>
          <a:bodyPr lIns="0" tIns="0" rIns="0" bIns="0" rtlCol="0" anchor="t">
            <a:spAutoFit/>
          </a:bodyPr>
          <a:lstStyle/>
          <a:p>
            <a:pPr>
              <a:lnSpc>
                <a:spcPts val="1503"/>
              </a:lnSpc>
            </a:pPr>
            <a:r>
              <a:rPr lang="en-US" sz="1295" i="1" spc="65" dirty="0">
                <a:solidFill>
                  <a:srgbClr val="000000"/>
                </a:solidFill>
                <a:latin typeface="Roboto Italics"/>
                <a:ea typeface="Roboto Italics"/>
                <a:cs typeface="Roboto Italics"/>
                <a:sym typeface="Roboto Italics"/>
              </a:rPr>
              <a:t>Accepter que la </a:t>
            </a:r>
            <a:r>
              <a:rPr lang="en-US" sz="1295" i="1" spc="65" dirty="0" err="1">
                <a:solidFill>
                  <a:srgbClr val="000000"/>
                </a:solidFill>
                <a:latin typeface="Roboto Italics"/>
                <a:ea typeface="Roboto Italics"/>
                <a:cs typeface="Roboto Italics"/>
                <a:sym typeface="Roboto Italics"/>
              </a:rPr>
              <a:t>réalité</a:t>
            </a:r>
            <a:r>
              <a:rPr lang="en-US" sz="1295" i="1" spc="65" dirty="0">
                <a:solidFill>
                  <a:srgbClr val="000000"/>
                </a:solidFill>
                <a:latin typeface="Roboto Italics"/>
                <a:ea typeface="Roboto Italics"/>
                <a:cs typeface="Roboto Italics"/>
                <a:sym typeface="Roboto Italics"/>
              </a:rPr>
              <a:t> de </a:t>
            </a:r>
            <a:r>
              <a:rPr lang="en-US" sz="1295" i="1" spc="65" dirty="0" err="1">
                <a:solidFill>
                  <a:srgbClr val="000000"/>
                </a:solidFill>
                <a:latin typeface="Roboto Italics"/>
                <a:ea typeface="Roboto Italics"/>
                <a:cs typeface="Roboto Italics"/>
                <a:sym typeface="Roboto Italics"/>
              </a:rPr>
              <a:t>l'un</a:t>
            </a:r>
            <a:r>
              <a:rPr lang="en-US" sz="1295" i="1" spc="65" dirty="0">
                <a:solidFill>
                  <a:srgbClr val="000000"/>
                </a:solidFill>
                <a:latin typeface="Roboto Italics"/>
                <a:ea typeface="Roboto Italics"/>
                <a:cs typeface="Roboto Italics"/>
                <a:sym typeface="Roboto Italics"/>
              </a:rPr>
              <a:t> ne </a:t>
            </a:r>
            <a:r>
              <a:rPr lang="en-US" sz="1295" i="1" spc="65" dirty="0" err="1">
                <a:solidFill>
                  <a:srgbClr val="000000"/>
                </a:solidFill>
                <a:latin typeface="Roboto Italics"/>
                <a:ea typeface="Roboto Italics"/>
                <a:cs typeface="Roboto Italics"/>
                <a:sym typeface="Roboto Italics"/>
              </a:rPr>
              <a:t>soit</a:t>
            </a:r>
            <a:r>
              <a:rPr lang="en-US" sz="1295" i="1" spc="65" dirty="0">
                <a:solidFill>
                  <a:srgbClr val="000000"/>
                </a:solidFill>
                <a:latin typeface="Roboto Italics"/>
                <a:ea typeface="Roboto Italics"/>
                <a:cs typeface="Roboto Italics"/>
                <a:sym typeface="Roboto Italics"/>
              </a:rPr>
              <a:t> pas </a:t>
            </a:r>
            <a:r>
              <a:rPr lang="en-US" sz="1295" i="1" spc="65" dirty="0" err="1">
                <a:solidFill>
                  <a:srgbClr val="000000"/>
                </a:solidFill>
                <a:latin typeface="Roboto Italics"/>
                <a:ea typeface="Roboto Italics"/>
                <a:cs typeface="Roboto Italics"/>
                <a:sym typeface="Roboto Italics"/>
              </a:rPr>
              <a:t>celle</a:t>
            </a:r>
            <a:r>
              <a:rPr lang="en-US" sz="1295" i="1" spc="65" dirty="0">
                <a:solidFill>
                  <a:srgbClr val="000000"/>
                </a:solidFill>
                <a:latin typeface="Roboto Italics"/>
                <a:ea typeface="Roboto Italics"/>
                <a:cs typeface="Roboto Italics"/>
                <a:sym typeface="Roboto Italics"/>
              </a:rPr>
              <a:t> de </a:t>
            </a:r>
            <a:r>
              <a:rPr lang="en-US" sz="1295" i="1" spc="65" dirty="0" err="1">
                <a:solidFill>
                  <a:srgbClr val="000000"/>
                </a:solidFill>
                <a:latin typeface="Roboto Italics"/>
                <a:ea typeface="Roboto Italics"/>
                <a:cs typeface="Roboto Italics"/>
                <a:sym typeface="Roboto Italics"/>
              </a:rPr>
              <a:t>l'autre</a:t>
            </a:r>
            <a:r>
              <a:rPr lang="en-US" sz="1295" i="1" spc="65" dirty="0">
                <a:solidFill>
                  <a:srgbClr val="000000"/>
                </a:solidFill>
                <a:latin typeface="Roboto Italics"/>
                <a:ea typeface="Roboto Italics"/>
                <a:cs typeface="Roboto Italics"/>
                <a:sym typeface="Roboto Italics"/>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3"/>
        <p:cNvGrpSpPr/>
        <p:nvPr/>
      </p:nvGrpSpPr>
      <p:grpSpPr>
        <a:xfrm>
          <a:off x="0" y="0"/>
          <a:ext cx="0" cy="0"/>
          <a:chOff x="0" y="0"/>
          <a:chExt cx="0" cy="0"/>
        </a:xfrm>
      </p:grpSpPr>
      <p:sp>
        <p:nvSpPr>
          <p:cNvPr id="2994" name="Google Shape;2994;p18"/>
          <p:cNvSpPr/>
          <p:nvPr/>
        </p:nvSpPr>
        <p:spPr>
          <a:xfrm>
            <a:off x="6693529" y="2172086"/>
            <a:ext cx="3517105" cy="3311652"/>
          </a:xfrm>
          <a:prstGeom prst="roundRect">
            <a:avLst>
              <a:gd name="adj" fmla="val 7635"/>
            </a:avLst>
          </a:prstGeom>
          <a:solidFill>
            <a:schemeClr val="lt1"/>
          </a:solidFill>
          <a:ln>
            <a:noFill/>
          </a:ln>
          <a:effectLst>
            <a:outerShdw blurRad="254000" algn="ctr" rotWithShape="0">
              <a:srgbClr val="000000">
                <a:alpha val="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Poppins"/>
              <a:ea typeface="Poppins"/>
              <a:cs typeface="Poppins"/>
              <a:sym typeface="Poppins"/>
            </a:endParaRPr>
          </a:p>
        </p:txBody>
      </p:sp>
      <p:sp>
        <p:nvSpPr>
          <p:cNvPr id="2995" name="Google Shape;2995;p18"/>
          <p:cNvSpPr/>
          <p:nvPr/>
        </p:nvSpPr>
        <p:spPr>
          <a:xfrm>
            <a:off x="2249850" y="2174042"/>
            <a:ext cx="3517105" cy="3311651"/>
          </a:xfrm>
          <a:prstGeom prst="roundRect">
            <a:avLst>
              <a:gd name="adj" fmla="val 7635"/>
            </a:avLst>
          </a:prstGeom>
          <a:solidFill>
            <a:schemeClr val="lt1"/>
          </a:solidFill>
          <a:ln>
            <a:noFill/>
          </a:ln>
          <a:effectLst>
            <a:outerShdw blurRad="254000" algn="ctr" rotWithShape="0">
              <a:srgbClr val="000000">
                <a:alpha val="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Poppins"/>
              <a:ea typeface="Poppins"/>
              <a:cs typeface="Poppins"/>
              <a:sym typeface="Poppins"/>
            </a:endParaRPr>
          </a:p>
        </p:txBody>
      </p:sp>
      <p:sp>
        <p:nvSpPr>
          <p:cNvPr id="2996" name="Google Shape;2996;p18"/>
          <p:cNvSpPr/>
          <p:nvPr/>
        </p:nvSpPr>
        <p:spPr>
          <a:xfrm>
            <a:off x="2894473" y="2014419"/>
            <a:ext cx="2223846" cy="731789"/>
          </a:xfrm>
          <a:prstGeom prst="roundRect">
            <a:avLst>
              <a:gd name="adj" fmla="val 36705"/>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b="1">
                <a:solidFill>
                  <a:schemeClr val="lt1"/>
                </a:solidFill>
                <a:latin typeface="Poppins"/>
                <a:ea typeface="Poppins"/>
                <a:cs typeface="Poppins"/>
                <a:sym typeface="Poppins"/>
              </a:rPr>
              <a:t>La tendance naturelle</a:t>
            </a:r>
            <a:endParaRPr/>
          </a:p>
        </p:txBody>
      </p:sp>
      <p:sp>
        <p:nvSpPr>
          <p:cNvPr id="2997" name="Google Shape;2997;p18"/>
          <p:cNvSpPr/>
          <p:nvPr/>
        </p:nvSpPr>
        <p:spPr>
          <a:xfrm>
            <a:off x="7323375" y="2014418"/>
            <a:ext cx="2399472" cy="731789"/>
          </a:xfrm>
          <a:prstGeom prst="roundRect">
            <a:avLst>
              <a:gd name="adj" fmla="val 36705"/>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b="1" dirty="0">
                <a:solidFill>
                  <a:schemeClr val="lt1"/>
                </a:solidFill>
                <a:latin typeface="Poppins"/>
                <a:ea typeface="Poppins"/>
                <a:cs typeface="Poppins"/>
                <a:sym typeface="Poppins"/>
              </a:rPr>
              <a:t>Les attitudes efficaces</a:t>
            </a:r>
            <a:endParaRPr dirty="0"/>
          </a:p>
        </p:txBody>
      </p:sp>
      <p:sp>
        <p:nvSpPr>
          <p:cNvPr id="2998" name="Google Shape;2998;p18"/>
          <p:cNvSpPr txBox="1"/>
          <p:nvPr/>
        </p:nvSpPr>
        <p:spPr>
          <a:xfrm>
            <a:off x="2388820" y="3060636"/>
            <a:ext cx="3517104" cy="2185214"/>
          </a:xfrm>
          <a:prstGeom prst="rect">
            <a:avLst/>
          </a:prstGeom>
          <a:noFill/>
          <a:ln>
            <a:noFill/>
          </a:ln>
        </p:spPr>
        <p:txBody>
          <a:bodyPr spcFirstLastPara="1" wrap="square" lIns="288000" tIns="45700" rIns="288000" bIns="45700" anchor="t" anchorCtr="0">
            <a:spAutoFit/>
          </a:bodyPr>
          <a:lstStyle/>
          <a:p>
            <a:pPr marL="285750" marR="0" lvl="0" indent="-285750" algn="l" rtl="0">
              <a:spcBef>
                <a:spcPts val="0"/>
              </a:spcBef>
              <a:spcAft>
                <a:spcPts val="0"/>
              </a:spcAft>
              <a:buClr>
                <a:schemeClr val="accent1"/>
              </a:buClr>
              <a:buSzPts val="1400"/>
              <a:buFont typeface="Arial"/>
              <a:buChar char="•"/>
            </a:pPr>
            <a:r>
              <a:rPr lang="fr-FR" sz="1400" dirty="0">
                <a:solidFill>
                  <a:srgbClr val="4C4C4C"/>
                </a:solidFill>
                <a:latin typeface="Poppins Light"/>
                <a:ea typeface="Poppins Light"/>
                <a:cs typeface="Poppins Light"/>
                <a:sym typeface="Poppins Light"/>
              </a:rPr>
              <a:t>Mon point de vue est </a:t>
            </a:r>
            <a:r>
              <a:rPr lang="fr-FR" sz="1400" dirty="0">
                <a:solidFill>
                  <a:schemeClr val="accent1"/>
                </a:solidFill>
                <a:latin typeface="Poppins Light"/>
                <a:ea typeface="Poppins Light"/>
                <a:cs typeface="Poppins Light"/>
                <a:sym typeface="Poppins Light"/>
              </a:rPr>
              <a:t>objectif</a:t>
            </a:r>
            <a:endParaRPr dirty="0"/>
          </a:p>
          <a:p>
            <a:pPr marL="285750" marR="0" lvl="0" indent="-196850" algn="l" rtl="0">
              <a:spcBef>
                <a:spcPts val="200"/>
              </a:spcBef>
              <a:spcAft>
                <a:spcPts val="0"/>
              </a:spcAft>
              <a:buClr>
                <a:schemeClr val="accent1"/>
              </a:buClr>
              <a:buSzPts val="1400"/>
              <a:buFont typeface="Arial"/>
              <a:buNone/>
            </a:pPr>
            <a:endParaRPr sz="1400" dirty="0">
              <a:solidFill>
                <a:srgbClr val="4C4C4C"/>
              </a:solidFill>
              <a:latin typeface="Poppins Light"/>
              <a:ea typeface="Poppins Light"/>
              <a:cs typeface="Poppins Light"/>
              <a:sym typeface="Poppins Light"/>
            </a:endParaRPr>
          </a:p>
          <a:p>
            <a:pPr marL="285750" marR="0" lvl="0" indent="-285750" algn="l" rtl="0">
              <a:spcBef>
                <a:spcPts val="200"/>
              </a:spcBef>
              <a:spcAft>
                <a:spcPts val="0"/>
              </a:spcAft>
              <a:buClr>
                <a:schemeClr val="accent1"/>
              </a:buClr>
              <a:buSzPts val="1400"/>
              <a:buFont typeface="Arial"/>
              <a:buChar char="•"/>
            </a:pPr>
            <a:r>
              <a:rPr lang="fr-FR" sz="1400" dirty="0">
                <a:solidFill>
                  <a:srgbClr val="4C4C4C"/>
                </a:solidFill>
                <a:latin typeface="Poppins Light"/>
                <a:ea typeface="Poppins Light"/>
                <a:cs typeface="Poppins Light"/>
                <a:sym typeface="Poppins Light"/>
              </a:rPr>
              <a:t>L’autre voit les choses </a:t>
            </a:r>
            <a:r>
              <a:rPr lang="fr-FR" sz="1400" dirty="0">
                <a:solidFill>
                  <a:schemeClr val="accent1"/>
                </a:solidFill>
                <a:latin typeface="Poppins Light"/>
                <a:ea typeface="Poppins Light"/>
                <a:cs typeface="Poppins Light"/>
                <a:sym typeface="Poppins Light"/>
              </a:rPr>
              <a:t>comme moi</a:t>
            </a:r>
            <a:endParaRPr dirty="0"/>
          </a:p>
          <a:p>
            <a:pPr marL="285750" marR="0" lvl="0" indent="-196850" algn="l" rtl="0">
              <a:spcBef>
                <a:spcPts val="200"/>
              </a:spcBef>
              <a:spcAft>
                <a:spcPts val="0"/>
              </a:spcAft>
              <a:buClr>
                <a:schemeClr val="accent1"/>
              </a:buClr>
              <a:buSzPts val="1400"/>
              <a:buFont typeface="Arial"/>
              <a:buNone/>
            </a:pPr>
            <a:endParaRPr sz="1400" dirty="0">
              <a:solidFill>
                <a:srgbClr val="4C4C4C"/>
              </a:solidFill>
              <a:latin typeface="Poppins Light"/>
              <a:ea typeface="Poppins Light"/>
              <a:cs typeface="Poppins Light"/>
              <a:sym typeface="Poppins Light"/>
            </a:endParaRPr>
          </a:p>
          <a:p>
            <a:pPr marL="285750" marR="0" lvl="0" indent="-285750" algn="l" rtl="0">
              <a:spcBef>
                <a:spcPts val="200"/>
              </a:spcBef>
              <a:spcAft>
                <a:spcPts val="0"/>
              </a:spcAft>
              <a:buClr>
                <a:schemeClr val="accent1"/>
              </a:buClr>
              <a:buSzPts val="1400"/>
              <a:buFont typeface="Arial"/>
              <a:buChar char="•"/>
            </a:pPr>
            <a:r>
              <a:rPr lang="fr-FR" sz="1400" dirty="0">
                <a:solidFill>
                  <a:srgbClr val="4C4C4C"/>
                </a:solidFill>
                <a:latin typeface="Poppins Light"/>
                <a:ea typeface="Poppins Light"/>
                <a:cs typeface="Poppins Light"/>
                <a:sym typeface="Poppins Light"/>
              </a:rPr>
              <a:t>La signification que je donne aux choses est </a:t>
            </a:r>
            <a:r>
              <a:rPr lang="fr-FR" sz="1400" dirty="0">
                <a:solidFill>
                  <a:schemeClr val="accent1"/>
                </a:solidFill>
                <a:latin typeface="Poppins Light"/>
                <a:ea typeface="Poppins Light"/>
                <a:cs typeface="Poppins Light"/>
                <a:sym typeface="Poppins Light"/>
              </a:rPr>
              <a:t>évidente</a:t>
            </a:r>
            <a:endParaRPr dirty="0"/>
          </a:p>
          <a:p>
            <a:pPr marL="285750" marR="0" lvl="0" indent="-196850" algn="l" rtl="0">
              <a:spcBef>
                <a:spcPts val="200"/>
              </a:spcBef>
              <a:spcAft>
                <a:spcPts val="0"/>
              </a:spcAft>
              <a:buClr>
                <a:schemeClr val="accent1"/>
              </a:buClr>
              <a:buSzPts val="1400"/>
              <a:buFont typeface="Arial"/>
              <a:buNone/>
            </a:pPr>
            <a:endParaRPr sz="1400" dirty="0">
              <a:solidFill>
                <a:srgbClr val="4C4C4C"/>
              </a:solidFill>
              <a:latin typeface="Poppins Light"/>
              <a:ea typeface="Poppins Light"/>
              <a:cs typeface="Poppins Light"/>
              <a:sym typeface="Poppins Light"/>
            </a:endParaRPr>
          </a:p>
          <a:p>
            <a:pPr marL="285750" marR="0" lvl="0" indent="-285750" algn="l" rtl="0">
              <a:spcBef>
                <a:spcPts val="200"/>
              </a:spcBef>
              <a:spcAft>
                <a:spcPts val="0"/>
              </a:spcAft>
              <a:buClr>
                <a:schemeClr val="accent1"/>
              </a:buClr>
              <a:buSzPts val="1400"/>
              <a:buFont typeface="Arial"/>
              <a:buChar char="•"/>
            </a:pPr>
            <a:r>
              <a:rPr lang="fr-FR" sz="1400" dirty="0">
                <a:solidFill>
                  <a:srgbClr val="4C4C4C"/>
                </a:solidFill>
                <a:latin typeface="Poppins Light"/>
                <a:ea typeface="Poppins Light"/>
                <a:cs typeface="Poppins Light"/>
                <a:sym typeface="Poppins Light"/>
              </a:rPr>
              <a:t>Mes besoins sont </a:t>
            </a:r>
            <a:r>
              <a:rPr lang="fr-FR" sz="1400" dirty="0">
                <a:solidFill>
                  <a:schemeClr val="accent1"/>
                </a:solidFill>
                <a:latin typeface="Poppins Light"/>
                <a:ea typeface="Poppins Light"/>
                <a:cs typeface="Poppins Light"/>
                <a:sym typeface="Poppins Light"/>
              </a:rPr>
              <a:t>universels</a:t>
            </a:r>
            <a:endParaRPr dirty="0"/>
          </a:p>
        </p:txBody>
      </p:sp>
      <p:sp>
        <p:nvSpPr>
          <p:cNvPr id="2999" name="Google Shape;2999;p18"/>
          <p:cNvSpPr txBox="1"/>
          <p:nvPr/>
        </p:nvSpPr>
        <p:spPr>
          <a:xfrm>
            <a:off x="784912" y="470552"/>
            <a:ext cx="5732429"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dirty="0">
                <a:solidFill>
                  <a:srgbClr val="181818"/>
                </a:solidFill>
                <a:latin typeface="Poppins SemiBold" panose="00000700000000000000" pitchFamily="2" charset="0"/>
                <a:ea typeface="Poppins"/>
                <a:cs typeface="Poppins SemiBold" panose="00000700000000000000" pitchFamily="2" charset="0"/>
                <a:sym typeface="Poppins"/>
              </a:rPr>
              <a:t>Communiquer avec l’autre comme </a:t>
            </a:r>
            <a:r>
              <a:rPr lang="fr-FR" sz="2400" dirty="0">
                <a:solidFill>
                  <a:schemeClr val="accent1"/>
                </a:solidFill>
                <a:latin typeface="Poppins SemiBold" panose="00000700000000000000" pitchFamily="2" charset="0"/>
                <a:ea typeface="Poppins"/>
                <a:cs typeface="Poppins SemiBold" panose="00000700000000000000" pitchFamily="2" charset="0"/>
                <a:sym typeface="Poppins"/>
              </a:rPr>
              <a:t>IL</a:t>
            </a:r>
            <a:r>
              <a:rPr lang="fr-FR" sz="2400" dirty="0">
                <a:solidFill>
                  <a:srgbClr val="181818"/>
                </a:solidFill>
                <a:latin typeface="Poppins SemiBold" panose="00000700000000000000" pitchFamily="2" charset="0"/>
                <a:ea typeface="Poppins"/>
                <a:cs typeface="Poppins SemiBold" panose="00000700000000000000" pitchFamily="2" charset="0"/>
                <a:sym typeface="Poppins"/>
              </a:rPr>
              <a:t> a besoin d’être traité</a:t>
            </a:r>
            <a:endParaRPr dirty="0">
              <a:latin typeface="Poppins SemiBold" panose="00000700000000000000" pitchFamily="2" charset="0"/>
              <a:cs typeface="Poppins SemiBold" panose="00000700000000000000" pitchFamily="2" charset="0"/>
            </a:endParaRPr>
          </a:p>
        </p:txBody>
      </p:sp>
      <p:sp>
        <p:nvSpPr>
          <p:cNvPr id="3000" name="Google Shape;3000;p18"/>
          <p:cNvSpPr txBox="1"/>
          <p:nvPr/>
        </p:nvSpPr>
        <p:spPr>
          <a:xfrm>
            <a:off x="6693530" y="3019187"/>
            <a:ext cx="3517104" cy="2185214"/>
          </a:xfrm>
          <a:prstGeom prst="rect">
            <a:avLst/>
          </a:prstGeom>
          <a:noFill/>
          <a:ln>
            <a:noFill/>
          </a:ln>
        </p:spPr>
        <p:txBody>
          <a:bodyPr spcFirstLastPara="1" wrap="square" lIns="288000" tIns="45700" rIns="288000" bIns="45700" anchor="t" anchorCtr="0">
            <a:spAutoFit/>
          </a:bodyPr>
          <a:lstStyle/>
          <a:p>
            <a:pPr marL="285750" marR="0" lvl="0" indent="-285750" algn="l" rtl="0">
              <a:spcBef>
                <a:spcPts val="0"/>
              </a:spcBef>
              <a:spcAft>
                <a:spcPts val="0"/>
              </a:spcAft>
              <a:buClr>
                <a:srgbClr val="00B050"/>
              </a:buClr>
              <a:buSzPts val="1400"/>
              <a:buFont typeface="Arial" panose="020B0604020202020204" pitchFamily="34" charset="0"/>
              <a:buChar char="•"/>
            </a:pPr>
            <a:r>
              <a:rPr lang="fr-FR" sz="1400" dirty="0">
                <a:solidFill>
                  <a:srgbClr val="4C4C4C"/>
                </a:solidFill>
                <a:latin typeface="Poppins Light"/>
                <a:ea typeface="Poppins Light"/>
                <a:cs typeface="Poppins Light"/>
                <a:sym typeface="Poppins Light"/>
              </a:rPr>
              <a:t>Mon point de vue est </a:t>
            </a:r>
            <a:r>
              <a:rPr lang="fr-FR" sz="1400" dirty="0">
                <a:solidFill>
                  <a:srgbClr val="00B050"/>
                </a:solidFill>
                <a:latin typeface="Poppins Light"/>
                <a:ea typeface="Poppins Light"/>
                <a:cs typeface="Poppins Light"/>
                <a:sym typeface="Poppins Light"/>
              </a:rPr>
              <a:t>subjectif</a:t>
            </a:r>
            <a:endParaRPr dirty="0">
              <a:solidFill>
                <a:srgbClr val="00B050"/>
              </a:solidFill>
            </a:endParaRPr>
          </a:p>
          <a:p>
            <a:pPr marL="374650" marR="0" lvl="0" indent="-285750" algn="l" rtl="0">
              <a:spcBef>
                <a:spcPts val="200"/>
              </a:spcBef>
              <a:spcAft>
                <a:spcPts val="0"/>
              </a:spcAft>
              <a:buClr>
                <a:srgbClr val="00B050"/>
              </a:buClr>
              <a:buSzPts val="1400"/>
              <a:buFont typeface="Arial" panose="020B0604020202020204" pitchFamily="34" charset="0"/>
              <a:buChar char="•"/>
            </a:pPr>
            <a:endParaRPr sz="1400" dirty="0">
              <a:solidFill>
                <a:srgbClr val="4C4C4C"/>
              </a:solidFill>
              <a:latin typeface="Poppins Light"/>
              <a:ea typeface="Poppins Light"/>
              <a:cs typeface="Poppins Light"/>
              <a:sym typeface="Poppins Light"/>
            </a:endParaRPr>
          </a:p>
          <a:p>
            <a:pPr marL="285750" marR="0" lvl="0" indent="-285750" algn="l" rtl="0">
              <a:spcBef>
                <a:spcPts val="200"/>
              </a:spcBef>
              <a:spcAft>
                <a:spcPts val="0"/>
              </a:spcAft>
              <a:buClr>
                <a:srgbClr val="00B050"/>
              </a:buClr>
              <a:buSzPts val="1400"/>
              <a:buFont typeface="Arial" panose="020B0604020202020204" pitchFamily="34" charset="0"/>
              <a:buChar char="•"/>
            </a:pPr>
            <a:r>
              <a:rPr lang="fr-FR" sz="1400" dirty="0">
                <a:solidFill>
                  <a:srgbClr val="4C4C4C"/>
                </a:solidFill>
                <a:latin typeface="Poppins Light"/>
                <a:ea typeface="Poppins Light"/>
                <a:cs typeface="Poppins Light"/>
                <a:sym typeface="Poppins Light"/>
              </a:rPr>
              <a:t>Il y a une</a:t>
            </a:r>
            <a:r>
              <a:rPr lang="fr-FR" sz="1400" dirty="0">
                <a:solidFill>
                  <a:srgbClr val="00B050"/>
                </a:solidFill>
                <a:latin typeface="Poppins Light"/>
                <a:ea typeface="Poppins Light"/>
                <a:cs typeface="Poppins Light"/>
                <a:sym typeface="Poppins Light"/>
              </a:rPr>
              <a:t> infinité </a:t>
            </a:r>
            <a:r>
              <a:rPr lang="fr-FR" sz="1400" dirty="0">
                <a:solidFill>
                  <a:srgbClr val="4C4C4C"/>
                </a:solidFill>
                <a:latin typeface="Poppins Light"/>
                <a:ea typeface="Poppins Light"/>
                <a:cs typeface="Poppins Light"/>
                <a:sym typeface="Poppins Light"/>
              </a:rPr>
              <a:t>de manière de voir les choses </a:t>
            </a:r>
            <a:endParaRPr dirty="0"/>
          </a:p>
          <a:p>
            <a:pPr marL="374650" marR="0" lvl="0" indent="-285750" algn="l" rtl="0">
              <a:spcBef>
                <a:spcPts val="200"/>
              </a:spcBef>
              <a:spcAft>
                <a:spcPts val="0"/>
              </a:spcAft>
              <a:buClr>
                <a:srgbClr val="00B050"/>
              </a:buClr>
              <a:buSzPts val="1400"/>
              <a:buFont typeface="Arial" panose="020B0604020202020204" pitchFamily="34" charset="0"/>
              <a:buChar char="•"/>
            </a:pPr>
            <a:endParaRPr sz="1400" dirty="0">
              <a:solidFill>
                <a:srgbClr val="4C4C4C"/>
              </a:solidFill>
              <a:latin typeface="Poppins Light"/>
              <a:ea typeface="Poppins Light"/>
              <a:cs typeface="Poppins Light"/>
              <a:sym typeface="Poppins Light"/>
            </a:endParaRPr>
          </a:p>
          <a:p>
            <a:pPr marL="285750" marR="0" lvl="0" indent="-285750" algn="l" rtl="0">
              <a:spcBef>
                <a:spcPts val="200"/>
              </a:spcBef>
              <a:spcAft>
                <a:spcPts val="0"/>
              </a:spcAft>
              <a:buClr>
                <a:srgbClr val="00B050"/>
              </a:buClr>
              <a:buSzPts val="1400"/>
              <a:buFont typeface="Arial" panose="020B0604020202020204" pitchFamily="34" charset="0"/>
              <a:buChar char="•"/>
            </a:pPr>
            <a:r>
              <a:rPr lang="fr-FR" sz="1400" dirty="0">
                <a:solidFill>
                  <a:srgbClr val="4C4C4C"/>
                </a:solidFill>
                <a:latin typeface="Poppins Light"/>
                <a:ea typeface="Poppins Light"/>
                <a:cs typeface="Poppins Light"/>
                <a:sym typeface="Poppins Light"/>
              </a:rPr>
              <a:t>Les significations </a:t>
            </a:r>
            <a:r>
              <a:rPr lang="fr-FR" sz="1400" dirty="0">
                <a:solidFill>
                  <a:srgbClr val="00B050"/>
                </a:solidFill>
                <a:latin typeface="Poppins Light"/>
                <a:ea typeface="Poppins Light"/>
                <a:cs typeface="Poppins Light"/>
                <a:sym typeface="Poppins Light"/>
              </a:rPr>
              <a:t>sont multiples et équivoques</a:t>
            </a:r>
            <a:endParaRPr dirty="0">
              <a:solidFill>
                <a:srgbClr val="00B050"/>
              </a:solidFill>
            </a:endParaRPr>
          </a:p>
          <a:p>
            <a:pPr marL="374650" marR="0" lvl="0" indent="-285750" algn="l" rtl="0">
              <a:spcBef>
                <a:spcPts val="200"/>
              </a:spcBef>
              <a:spcAft>
                <a:spcPts val="0"/>
              </a:spcAft>
              <a:buClr>
                <a:srgbClr val="00B050"/>
              </a:buClr>
              <a:buSzPts val="1400"/>
              <a:buFont typeface="Arial" panose="020B0604020202020204" pitchFamily="34" charset="0"/>
              <a:buChar char="•"/>
            </a:pPr>
            <a:endParaRPr sz="1400" dirty="0">
              <a:solidFill>
                <a:srgbClr val="4C4C4C"/>
              </a:solidFill>
              <a:latin typeface="Poppins Light"/>
              <a:ea typeface="Poppins Light"/>
              <a:cs typeface="Poppins Light"/>
              <a:sym typeface="Poppins Light"/>
            </a:endParaRPr>
          </a:p>
          <a:p>
            <a:pPr marL="285750" marR="0" lvl="0" indent="-285750" algn="l" rtl="0">
              <a:spcBef>
                <a:spcPts val="200"/>
              </a:spcBef>
              <a:spcAft>
                <a:spcPts val="0"/>
              </a:spcAft>
              <a:buClr>
                <a:srgbClr val="00B050"/>
              </a:buClr>
              <a:buSzPts val="1400"/>
              <a:buFont typeface="Arial" panose="020B0604020202020204" pitchFamily="34" charset="0"/>
              <a:buChar char="•"/>
            </a:pPr>
            <a:r>
              <a:rPr lang="fr-FR" sz="1400" dirty="0">
                <a:solidFill>
                  <a:srgbClr val="4C4C4C"/>
                </a:solidFill>
                <a:latin typeface="Poppins Light"/>
                <a:ea typeface="Poppins Light"/>
                <a:cs typeface="Poppins Light"/>
                <a:sym typeface="Poppins Light"/>
              </a:rPr>
              <a:t>Mes besoins sont </a:t>
            </a:r>
            <a:r>
              <a:rPr lang="fr-FR" sz="1400" dirty="0">
                <a:solidFill>
                  <a:srgbClr val="00B050"/>
                </a:solidFill>
                <a:latin typeface="Poppins Light"/>
                <a:ea typeface="Poppins Light"/>
                <a:cs typeface="Poppins Light"/>
                <a:sym typeface="Poppins Light"/>
              </a:rPr>
              <a:t>personnels</a:t>
            </a:r>
            <a:endParaRPr dirty="0">
              <a:solidFill>
                <a:srgbClr val="00B050"/>
              </a:solidFill>
            </a:endParaRPr>
          </a:p>
        </p:txBody>
      </p:sp>
      <p:sp>
        <p:nvSpPr>
          <p:cNvPr id="3" name="Google Shape;2997;p18">
            <a:extLst>
              <a:ext uri="{FF2B5EF4-FFF2-40B4-BE49-F238E27FC236}">
                <a16:creationId xmlns:a16="http://schemas.microsoft.com/office/drawing/2014/main" id="{85725F3D-8026-5001-165F-7925D262AA5D}"/>
              </a:ext>
            </a:extLst>
          </p:cNvPr>
          <p:cNvSpPr/>
          <p:nvPr/>
        </p:nvSpPr>
        <p:spPr>
          <a:xfrm>
            <a:off x="7475775" y="2166818"/>
            <a:ext cx="2399472" cy="731789"/>
          </a:xfrm>
          <a:prstGeom prst="roundRect">
            <a:avLst>
              <a:gd name="adj" fmla="val 36705"/>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fr-FR" sz="2000" b="1" i="0" u="none" strike="noStrike" kern="0" cap="none" spc="0" normalizeH="0" baseline="0" noProof="0" dirty="0">
                <a:ln>
                  <a:noFill/>
                </a:ln>
                <a:solidFill>
                  <a:srgbClr val="FFFFFF"/>
                </a:solidFill>
                <a:effectLst/>
                <a:uLnTx/>
                <a:uFillTx/>
                <a:latin typeface="Poppins"/>
                <a:ea typeface="Poppins"/>
                <a:cs typeface="Poppins"/>
                <a:sym typeface="Poppins"/>
              </a:rPr>
              <a:t>Les attitudes efficaces</a:t>
            </a:r>
            <a:endParaRPr kumimoji="0" sz="1400" b="0" i="0" u="none" strike="noStrike" kern="0" cap="none" spc="0" normalizeH="0" baseline="0" noProof="0" dirty="0">
              <a:ln>
                <a:noFill/>
              </a:ln>
              <a:solidFill>
                <a:srgbClr val="000000"/>
              </a:solidFill>
              <a:effectLst/>
              <a:uLnTx/>
              <a:uFillTx/>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6EA3A-5E32-86E1-3B85-B574A6A21370}"/>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9BCECFB1-4DA4-D4F3-F53E-7EE01A6FB83C}"/>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3BF51D59-0C77-40D4-7D53-AFEB00D5A941}"/>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Atelier  : communiquer efficacement</a:t>
            </a:r>
          </a:p>
        </p:txBody>
      </p:sp>
      <p:sp>
        <p:nvSpPr>
          <p:cNvPr id="3" name="Oval 11">
            <a:extLst>
              <a:ext uri="{FF2B5EF4-FFF2-40B4-BE49-F238E27FC236}">
                <a16:creationId xmlns:a16="http://schemas.microsoft.com/office/drawing/2014/main" id="{5526B483-E0A9-6DB6-E86E-BF51B78ED3B2}"/>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94CC4A05-B2E0-92BB-E2FC-8830F158816A}"/>
              </a:ext>
            </a:extLst>
          </p:cNvPr>
          <p:cNvSpPr/>
          <p:nvPr/>
        </p:nvSpPr>
        <p:spPr>
          <a:xfrm>
            <a:off x="788251" y="3671125"/>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7" name="Subtitle 2">
            <a:extLst>
              <a:ext uri="{FF2B5EF4-FFF2-40B4-BE49-F238E27FC236}">
                <a16:creationId xmlns:a16="http://schemas.microsoft.com/office/drawing/2014/main" id="{23167B45-9FA3-A6A3-F650-2856A4615235}"/>
              </a:ext>
            </a:extLst>
          </p:cNvPr>
          <p:cNvSpPr txBox="1">
            <a:spLocks/>
          </p:cNvSpPr>
          <p:nvPr/>
        </p:nvSpPr>
        <p:spPr>
          <a:xfrm>
            <a:off x="1374138" y="2362612"/>
            <a:ext cx="9361993" cy="115416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En binôme : pour chaque couleur, lister :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Ce qu’il faut faire pour bien communiquer avec eux</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Ce qu’il faut éviter car cela peut bloquer la communication </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
        <p:nvSpPr>
          <p:cNvPr id="20" name="Oval 11">
            <a:extLst>
              <a:ext uri="{FF2B5EF4-FFF2-40B4-BE49-F238E27FC236}">
                <a16:creationId xmlns:a16="http://schemas.microsoft.com/office/drawing/2014/main" id="{68E2F6EB-28F4-F2AF-95CC-C3A328CB93CC}"/>
              </a:ext>
            </a:extLst>
          </p:cNvPr>
          <p:cNvSpPr/>
          <p:nvPr/>
        </p:nvSpPr>
        <p:spPr>
          <a:xfrm>
            <a:off x="770378" y="46820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21" name="Subtitle 2">
            <a:extLst>
              <a:ext uri="{FF2B5EF4-FFF2-40B4-BE49-F238E27FC236}">
                <a16:creationId xmlns:a16="http://schemas.microsoft.com/office/drawing/2014/main" id="{E62A8882-5E10-CE08-D273-DF101A298AA8}"/>
              </a:ext>
            </a:extLst>
          </p:cNvPr>
          <p:cNvSpPr txBox="1">
            <a:spLocks/>
          </p:cNvSpPr>
          <p:nvPr/>
        </p:nvSpPr>
        <p:spPr>
          <a:xfrm>
            <a:off x="1374138" y="4757047"/>
            <a:ext cx="4149242" cy="24622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Partage en plénière et consolidatio</a:t>
            </a:r>
            <a:r>
              <a:rPr lang="fr-FR" dirty="0">
                <a:latin typeface="Poppins SemiBold" panose="00000700000000000000" pitchFamily="2" charset="0"/>
                <a:cs typeface="Poppins SemiBold" panose="00000700000000000000" pitchFamily="2" charset="0"/>
              </a:rPr>
              <a:t>n </a:t>
            </a:r>
            <a:endParaRPr lang="fr-FR" dirty="0">
              <a:effectLst/>
              <a:latin typeface="Poppins SemiBold" panose="00000700000000000000" pitchFamily="2" charset="0"/>
              <a:cs typeface="Poppins SemiBold" panose="00000700000000000000" pitchFamily="2" charset="0"/>
            </a:endParaRPr>
          </a:p>
        </p:txBody>
      </p:sp>
      <p:sp>
        <p:nvSpPr>
          <p:cNvPr id="22" name="Subtitle 2">
            <a:extLst>
              <a:ext uri="{FF2B5EF4-FFF2-40B4-BE49-F238E27FC236}">
                <a16:creationId xmlns:a16="http://schemas.microsoft.com/office/drawing/2014/main" id="{73BB7B56-A755-3152-FC3A-FF8740263155}"/>
              </a:ext>
            </a:extLst>
          </p:cNvPr>
          <p:cNvSpPr txBox="1">
            <a:spLocks/>
          </p:cNvSpPr>
          <p:nvPr/>
        </p:nvSpPr>
        <p:spPr>
          <a:xfrm>
            <a:off x="1409884" y="3721412"/>
            <a:ext cx="9361993" cy="830997"/>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Faire le lien avec son équipe : </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Quels ajustements pourraient-ils envisager dans leur communication ? </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2783706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3415994E-AFE5-6403-2EEE-2B3D5522D2BA}"/>
              </a:ext>
            </a:extLst>
          </p:cNvPr>
          <p:cNvSpPr txBox="1"/>
          <p:nvPr/>
        </p:nvSpPr>
        <p:spPr>
          <a:xfrm>
            <a:off x="985841" y="423248"/>
            <a:ext cx="9048807" cy="754053"/>
          </a:xfrm>
          <a:prstGeom prst="rect">
            <a:avLst/>
          </a:prstGeom>
          <a:noFill/>
        </p:spPr>
        <p:txBody>
          <a:bodyPr wrap="square">
            <a:spAutoFit/>
          </a:bodyPr>
          <a:lstStyle/>
          <a:p>
            <a:pPr algn="l" fontAlgn="base">
              <a:spcBef>
                <a:spcPts val="600"/>
              </a:spcBef>
            </a:pPr>
            <a:r>
              <a:rPr lang="fr-FR" dirty="0">
                <a:solidFill>
                  <a:schemeClr val="bg2">
                    <a:lumMod val="10000"/>
                  </a:schemeClr>
                </a:solidFill>
                <a:latin typeface="Poppins Light" panose="00000400000000000000" pitchFamily="2" charset="0"/>
                <a:cs typeface="Poppins Light" panose="00000400000000000000" pitchFamily="2" charset="0"/>
              </a:rPr>
              <a:t>Les principes clefs</a:t>
            </a:r>
          </a:p>
          <a:p>
            <a:pPr algn="l"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Communiquer avec une personne à dominante </a:t>
            </a:r>
            <a:r>
              <a:rPr lang="fr-FR" sz="2400" dirty="0">
                <a:solidFill>
                  <a:schemeClr val="accent3"/>
                </a:solidFill>
                <a:latin typeface="Poppins Bold" panose="00000800000000000000" pitchFamily="2" charset="0"/>
                <a:cs typeface="Poppins Bold" panose="00000800000000000000" pitchFamily="2" charset="0"/>
              </a:rPr>
              <a:t>rouge</a:t>
            </a:r>
          </a:p>
        </p:txBody>
      </p:sp>
      <p:sp>
        <p:nvSpPr>
          <p:cNvPr id="2" name="Shape 1355">
            <a:extLst>
              <a:ext uri="{FF2B5EF4-FFF2-40B4-BE49-F238E27FC236}">
                <a16:creationId xmlns:a16="http://schemas.microsoft.com/office/drawing/2014/main" id="{107313B8-B9B3-876C-129C-A5F9C18F8267}"/>
              </a:ext>
            </a:extLst>
          </p:cNvPr>
          <p:cNvSpPr/>
          <p:nvPr/>
        </p:nvSpPr>
        <p:spPr>
          <a:xfrm>
            <a:off x="3878664" y="2298873"/>
            <a:ext cx="8100713" cy="2462213"/>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Être direct : annonce-explication </a:t>
            </a:r>
          </a:p>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Ne pas confondre moyens et objectif </a:t>
            </a:r>
          </a:p>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Insister d’emblée sur l’objectif et l’espérance de gain (R.O.I)</a:t>
            </a:r>
          </a:p>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Leur offrir rapidement ne perspective d’autonomie (victoire rapide)</a:t>
            </a:r>
          </a:p>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Opérer un suivi régulier et concis</a:t>
            </a:r>
          </a:p>
          <a:p>
            <a:pPr>
              <a:buClr>
                <a:srgbClr val="FF0000"/>
              </a:buClr>
              <a:buSzPct val="100000"/>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FF000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Oser alerter rapidement s’il dévie de l’objectif</a:t>
            </a:r>
          </a:p>
        </p:txBody>
      </p:sp>
      <p:pic>
        <p:nvPicPr>
          <p:cNvPr id="3" name="image5-small.jpg" descr="Sans titre-1.jpg">
            <a:extLst>
              <a:ext uri="{FF2B5EF4-FFF2-40B4-BE49-F238E27FC236}">
                <a16:creationId xmlns:a16="http://schemas.microsoft.com/office/drawing/2014/main" id="{36495265-DBE9-AE03-29E2-911EEC3CBB5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624765" y="3177540"/>
            <a:ext cx="2839138" cy="1927977"/>
          </a:xfrm>
          <a:custGeom>
            <a:avLst/>
            <a:gdLst/>
            <a:ahLst/>
            <a:cxnLst>
              <a:cxn ang="0">
                <a:pos x="wd2" y="hd2"/>
              </a:cxn>
              <a:cxn ang="5400000">
                <a:pos x="wd2" y="hd2"/>
              </a:cxn>
              <a:cxn ang="10800000">
                <a:pos x="wd2" y="hd2"/>
              </a:cxn>
              <a:cxn ang="16200000">
                <a:pos x="wd2" y="hd2"/>
              </a:cxn>
            </a:cxnLst>
            <a:rect l="0" t="0" r="r" b="b"/>
            <a:pathLst>
              <a:path w="21600" h="21574" extrusionOk="0">
                <a:moveTo>
                  <a:pt x="11334" y="16"/>
                </a:moveTo>
                <a:cubicBezTo>
                  <a:pt x="11239" y="-18"/>
                  <a:pt x="11115" y="4"/>
                  <a:pt x="10921" y="72"/>
                </a:cubicBezTo>
                <a:cubicBezTo>
                  <a:pt x="10666" y="161"/>
                  <a:pt x="10359" y="292"/>
                  <a:pt x="10237" y="366"/>
                </a:cubicBezTo>
                <a:cubicBezTo>
                  <a:pt x="10115" y="440"/>
                  <a:pt x="9976" y="412"/>
                  <a:pt x="9928" y="299"/>
                </a:cubicBezTo>
                <a:cubicBezTo>
                  <a:pt x="9808" y="13"/>
                  <a:pt x="8827" y="984"/>
                  <a:pt x="8739" y="1477"/>
                </a:cubicBezTo>
                <a:cubicBezTo>
                  <a:pt x="8701" y="1689"/>
                  <a:pt x="8592" y="1838"/>
                  <a:pt x="8493" y="1808"/>
                </a:cubicBezTo>
                <a:cubicBezTo>
                  <a:pt x="8211" y="1722"/>
                  <a:pt x="8183" y="3296"/>
                  <a:pt x="8456" y="3906"/>
                </a:cubicBezTo>
                <a:cubicBezTo>
                  <a:pt x="8738" y="4539"/>
                  <a:pt x="8511" y="5115"/>
                  <a:pt x="8105" y="4796"/>
                </a:cubicBezTo>
                <a:cubicBezTo>
                  <a:pt x="7732" y="4503"/>
                  <a:pt x="7366" y="4565"/>
                  <a:pt x="7016" y="4980"/>
                </a:cubicBezTo>
                <a:cubicBezTo>
                  <a:pt x="6705" y="5350"/>
                  <a:pt x="6700" y="5435"/>
                  <a:pt x="6608" y="10048"/>
                </a:cubicBezTo>
                <a:cubicBezTo>
                  <a:pt x="6480" y="16442"/>
                  <a:pt x="6531" y="16029"/>
                  <a:pt x="5815" y="16325"/>
                </a:cubicBezTo>
                <a:cubicBezTo>
                  <a:pt x="5490" y="16459"/>
                  <a:pt x="5101" y="16627"/>
                  <a:pt x="4947" y="16699"/>
                </a:cubicBezTo>
                <a:cubicBezTo>
                  <a:pt x="4750" y="16792"/>
                  <a:pt x="4539" y="16670"/>
                  <a:pt x="4234" y="16294"/>
                </a:cubicBezTo>
                <a:cubicBezTo>
                  <a:pt x="3872" y="15847"/>
                  <a:pt x="3808" y="15651"/>
                  <a:pt x="3842" y="15055"/>
                </a:cubicBezTo>
                <a:cubicBezTo>
                  <a:pt x="3871" y="14539"/>
                  <a:pt x="3965" y="14287"/>
                  <a:pt x="4184" y="14147"/>
                </a:cubicBezTo>
                <a:cubicBezTo>
                  <a:pt x="4350" y="14040"/>
                  <a:pt x="4489" y="13851"/>
                  <a:pt x="4489" y="13723"/>
                </a:cubicBezTo>
                <a:cubicBezTo>
                  <a:pt x="4489" y="13595"/>
                  <a:pt x="4685" y="13310"/>
                  <a:pt x="4927" y="13091"/>
                </a:cubicBezTo>
                <a:cubicBezTo>
                  <a:pt x="5699" y="12392"/>
                  <a:pt x="5998" y="11778"/>
                  <a:pt x="6065" y="10747"/>
                </a:cubicBezTo>
                <a:cubicBezTo>
                  <a:pt x="6118" y="9939"/>
                  <a:pt x="6076" y="9707"/>
                  <a:pt x="5794" y="9226"/>
                </a:cubicBezTo>
                <a:cubicBezTo>
                  <a:pt x="5473" y="8678"/>
                  <a:pt x="5443" y="8663"/>
                  <a:pt x="4939" y="8907"/>
                </a:cubicBezTo>
                <a:cubicBezTo>
                  <a:pt x="4400" y="9168"/>
                  <a:pt x="2538" y="9130"/>
                  <a:pt x="1977" y="8845"/>
                </a:cubicBezTo>
                <a:cubicBezTo>
                  <a:pt x="1509" y="8608"/>
                  <a:pt x="997" y="9482"/>
                  <a:pt x="997" y="10520"/>
                </a:cubicBezTo>
                <a:cubicBezTo>
                  <a:pt x="997" y="11313"/>
                  <a:pt x="1420" y="12668"/>
                  <a:pt x="1669" y="12668"/>
                </a:cubicBezTo>
                <a:cubicBezTo>
                  <a:pt x="1731" y="12668"/>
                  <a:pt x="1995" y="12961"/>
                  <a:pt x="2253" y="13312"/>
                </a:cubicBezTo>
                <a:cubicBezTo>
                  <a:pt x="2510" y="13664"/>
                  <a:pt x="2831" y="14046"/>
                  <a:pt x="2966" y="14165"/>
                </a:cubicBezTo>
                <a:cubicBezTo>
                  <a:pt x="3114" y="14295"/>
                  <a:pt x="3229" y="14665"/>
                  <a:pt x="3254" y="15085"/>
                </a:cubicBezTo>
                <a:cubicBezTo>
                  <a:pt x="3289" y="15686"/>
                  <a:pt x="3225" y="15864"/>
                  <a:pt x="2816" y="16343"/>
                </a:cubicBezTo>
                <a:cubicBezTo>
                  <a:pt x="2391" y="16840"/>
                  <a:pt x="2340" y="16999"/>
                  <a:pt x="2340" y="17822"/>
                </a:cubicBezTo>
                <a:lnTo>
                  <a:pt x="2340" y="18748"/>
                </a:lnTo>
                <a:lnTo>
                  <a:pt x="1168" y="20086"/>
                </a:lnTo>
                <a:lnTo>
                  <a:pt x="0" y="21423"/>
                </a:lnTo>
                <a:lnTo>
                  <a:pt x="2144" y="21522"/>
                </a:lnTo>
                <a:cubicBezTo>
                  <a:pt x="3146" y="21567"/>
                  <a:pt x="7200" y="21582"/>
                  <a:pt x="11284" y="21571"/>
                </a:cubicBezTo>
                <a:cubicBezTo>
                  <a:pt x="15367" y="21559"/>
                  <a:pt x="19478" y="21524"/>
                  <a:pt x="20590" y="21472"/>
                </a:cubicBezTo>
                <a:lnTo>
                  <a:pt x="21600" y="21423"/>
                </a:lnTo>
                <a:lnTo>
                  <a:pt x="19986" y="19515"/>
                </a:lnTo>
                <a:cubicBezTo>
                  <a:pt x="17330" y="16368"/>
                  <a:pt x="17557" y="16727"/>
                  <a:pt x="17750" y="15944"/>
                </a:cubicBezTo>
                <a:cubicBezTo>
                  <a:pt x="17842" y="15571"/>
                  <a:pt x="17900" y="15189"/>
                  <a:pt x="17883" y="15098"/>
                </a:cubicBezTo>
                <a:cubicBezTo>
                  <a:pt x="17825" y="14788"/>
                  <a:pt x="18066" y="13359"/>
                  <a:pt x="18275" y="12766"/>
                </a:cubicBezTo>
                <a:cubicBezTo>
                  <a:pt x="18904" y="10988"/>
                  <a:pt x="18880" y="11147"/>
                  <a:pt x="18638" y="10343"/>
                </a:cubicBezTo>
                <a:cubicBezTo>
                  <a:pt x="18397" y="9542"/>
                  <a:pt x="18306" y="9461"/>
                  <a:pt x="16565" y="8594"/>
                </a:cubicBezTo>
                <a:cubicBezTo>
                  <a:pt x="16011" y="8318"/>
                  <a:pt x="15501" y="8020"/>
                  <a:pt x="15430" y="7925"/>
                </a:cubicBezTo>
                <a:cubicBezTo>
                  <a:pt x="15360" y="7830"/>
                  <a:pt x="15300" y="7125"/>
                  <a:pt x="15297" y="6361"/>
                </a:cubicBezTo>
                <a:cubicBezTo>
                  <a:pt x="15290" y="4532"/>
                  <a:pt x="15201" y="4436"/>
                  <a:pt x="13503" y="4471"/>
                </a:cubicBezTo>
                <a:lnTo>
                  <a:pt x="12206" y="4502"/>
                </a:lnTo>
                <a:lnTo>
                  <a:pt x="12227" y="3618"/>
                </a:lnTo>
                <a:cubicBezTo>
                  <a:pt x="12254" y="2548"/>
                  <a:pt x="12329" y="1903"/>
                  <a:pt x="12439" y="1741"/>
                </a:cubicBezTo>
                <a:cubicBezTo>
                  <a:pt x="12485" y="1674"/>
                  <a:pt x="12489" y="1501"/>
                  <a:pt x="12452" y="1360"/>
                </a:cubicBezTo>
                <a:cubicBezTo>
                  <a:pt x="12415" y="1219"/>
                  <a:pt x="12452" y="1045"/>
                  <a:pt x="12531" y="974"/>
                </a:cubicBezTo>
                <a:cubicBezTo>
                  <a:pt x="12842" y="692"/>
                  <a:pt x="12656" y="461"/>
                  <a:pt x="12218" y="581"/>
                </a:cubicBezTo>
                <a:cubicBezTo>
                  <a:pt x="11855" y="681"/>
                  <a:pt x="11729" y="630"/>
                  <a:pt x="11576" y="311"/>
                </a:cubicBezTo>
                <a:cubicBezTo>
                  <a:pt x="11496" y="144"/>
                  <a:pt x="11429" y="51"/>
                  <a:pt x="11334" y="16"/>
                </a:cubicBezTo>
                <a:close/>
              </a:path>
            </a:pathLst>
          </a:custGeom>
          <a:ln w="12700">
            <a:miter lim="400000"/>
          </a:ln>
        </p:spPr>
      </p:pic>
    </p:spTree>
    <p:extLst>
      <p:ext uri="{BB962C8B-B14F-4D97-AF65-F5344CB8AC3E}">
        <p14:creationId xmlns:p14="http://schemas.microsoft.com/office/powerpoint/2010/main" val="1105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580F7B-6BAA-05E4-59F4-B94441A7A504}"/>
              </a:ext>
            </a:extLst>
          </p:cNvPr>
          <p:cNvSpPr>
            <a:spLocks noGrp="1"/>
          </p:cNvSpPr>
          <p:nvPr>
            <p:ph type="title"/>
          </p:nvPr>
        </p:nvSpPr>
        <p:spPr/>
        <p:txBody>
          <a:bodyPr/>
          <a:lstStyle/>
          <a:p>
            <a:r>
              <a:rPr lang="fr-FR" dirty="0"/>
              <a:t>Programme</a:t>
            </a:r>
          </a:p>
        </p:txBody>
      </p:sp>
      <p:sp>
        <p:nvSpPr>
          <p:cNvPr id="3" name="Sous-titre 2">
            <a:extLst>
              <a:ext uri="{FF2B5EF4-FFF2-40B4-BE49-F238E27FC236}">
                <a16:creationId xmlns:a16="http://schemas.microsoft.com/office/drawing/2014/main" id="{0EE0D858-0A07-CB05-285F-772A03CFC722}"/>
              </a:ext>
            </a:extLst>
          </p:cNvPr>
          <p:cNvSpPr>
            <a:spLocks noGrp="1"/>
          </p:cNvSpPr>
          <p:nvPr>
            <p:ph type="subTitle" idx="1"/>
          </p:nvPr>
        </p:nvSpPr>
        <p:spPr>
          <a:xfrm>
            <a:off x="6492240" y="1843919"/>
            <a:ext cx="5115528" cy="1137025"/>
          </a:xfrm>
        </p:spPr>
        <p:txBody>
          <a:bodyPr/>
          <a:lstStyle/>
          <a:p>
            <a:pPr marL="0" indent="0">
              <a:spcAft>
                <a:spcPts val="600"/>
              </a:spcAft>
              <a:buNone/>
            </a:pPr>
            <a:r>
              <a:rPr lang="fr-FR" sz="2800" dirty="0">
                <a:solidFill>
                  <a:srgbClr val="000F9F"/>
                </a:solidFill>
              </a:rPr>
              <a:t>1. </a:t>
            </a:r>
            <a:r>
              <a:rPr lang="fr-FR" dirty="0"/>
              <a:t>Mieux se connaître pour mieux manager</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Poser le cadre de la formation </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Découvrir les styles comportementaux</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Communiquer efficacement</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Manager les générations</a:t>
            </a:r>
          </a:p>
        </p:txBody>
      </p:sp>
      <p:sp>
        <p:nvSpPr>
          <p:cNvPr id="5" name="Sous-titre 2">
            <a:extLst>
              <a:ext uri="{FF2B5EF4-FFF2-40B4-BE49-F238E27FC236}">
                <a16:creationId xmlns:a16="http://schemas.microsoft.com/office/drawing/2014/main" id="{72CCFA22-D127-BAB5-BC43-B5870477E88D}"/>
              </a:ext>
            </a:extLst>
          </p:cNvPr>
          <p:cNvSpPr txBox="1">
            <a:spLocks/>
          </p:cNvSpPr>
          <p:nvPr/>
        </p:nvSpPr>
        <p:spPr>
          <a:xfrm>
            <a:off x="6492240" y="3602737"/>
            <a:ext cx="5376672" cy="1137025"/>
          </a:xfrm>
          <a:prstGeom prst="rect">
            <a:avLst/>
          </a:prstGeom>
        </p:spPr>
        <p:txBody>
          <a:bodyPr vert="horz" lIns="0" tIns="0" rIns="0" bIns="0" rtlCol="0" anchor="t" anchorCtr="0">
            <a:noAutofit/>
          </a:bodyPr>
          <a:lstStyle>
            <a:lvl1pPr marL="342900" indent="-342900" algn="l" defTabSz="914400" rtl="0" eaLnBrk="1" latinLnBrk="0" hangingPunct="1">
              <a:lnSpc>
                <a:spcPct val="150000"/>
              </a:lnSpc>
              <a:spcBef>
                <a:spcPts val="600"/>
              </a:spcBef>
              <a:spcAft>
                <a:spcPts val="1800"/>
              </a:spcAft>
              <a:buClr>
                <a:srgbClr val="000F9F"/>
              </a:buClr>
              <a:buSzPct val="200000"/>
              <a:buFont typeface="+mj-lt"/>
              <a:buAutoNum type="arabicPeriod"/>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None/>
              <a:defRPr sz="16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None/>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indent="0">
              <a:spcAft>
                <a:spcPts val="600"/>
              </a:spcAft>
              <a:buNone/>
            </a:pPr>
            <a:r>
              <a:rPr lang="fr-FR" sz="2800" dirty="0">
                <a:solidFill>
                  <a:srgbClr val="000F9F"/>
                </a:solidFill>
              </a:rPr>
              <a:t>2. </a:t>
            </a:r>
            <a:r>
              <a:rPr lang="fr-FR" dirty="0"/>
              <a:t>Développer son leadership managérial</a:t>
            </a:r>
          </a:p>
          <a:p>
            <a:pPr marL="571500" lvl="3" indent="-171450">
              <a:buFont typeface="Wingdings" panose="05000000000000000000" pitchFamily="2" charset="2"/>
              <a:buChar char="§"/>
            </a:pPr>
            <a:r>
              <a:rPr lang="fr-FR" sz="1200" dirty="0">
                <a:latin typeface="Poppins Light"/>
                <a:cs typeface="Poppins Light"/>
              </a:rPr>
              <a:t>Adapter son style de management selon les situations</a:t>
            </a:r>
          </a:p>
          <a:p>
            <a:pPr marL="571500" lvl="3" indent="-171450">
              <a:buFont typeface="Wingdings" panose="05000000000000000000" pitchFamily="2" charset="2"/>
              <a:buChar char="§"/>
            </a:pPr>
            <a:r>
              <a:rPr lang="fr-FR" sz="1200" dirty="0">
                <a:latin typeface="Poppins Light"/>
                <a:cs typeface="Poppins Light"/>
              </a:rPr>
              <a:t>Créer les conditions de la performance individuelle et collective</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Valoriser la contribution de chacun et renforcer l’engagement </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Mobiliser les ressources de l’équipe</a:t>
            </a:r>
          </a:p>
        </p:txBody>
      </p:sp>
    </p:spTree>
    <p:extLst>
      <p:ext uri="{BB962C8B-B14F-4D97-AF65-F5344CB8AC3E}">
        <p14:creationId xmlns:p14="http://schemas.microsoft.com/office/powerpoint/2010/main" val="3684383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3415994E-AFE5-6403-2EEE-2B3D5522D2BA}"/>
              </a:ext>
            </a:extLst>
          </p:cNvPr>
          <p:cNvSpPr txBox="1"/>
          <p:nvPr/>
        </p:nvSpPr>
        <p:spPr>
          <a:xfrm>
            <a:off x="985841" y="423248"/>
            <a:ext cx="9048807" cy="754053"/>
          </a:xfrm>
          <a:prstGeom prst="rect">
            <a:avLst/>
          </a:prstGeom>
          <a:noFill/>
        </p:spPr>
        <p:txBody>
          <a:bodyPr wrap="square">
            <a:spAutoFit/>
          </a:bodyPr>
          <a:lstStyle/>
          <a:p>
            <a:pPr algn="l" fontAlgn="base">
              <a:spcBef>
                <a:spcPts val="600"/>
              </a:spcBef>
            </a:pPr>
            <a:r>
              <a:rPr lang="fr-FR" dirty="0">
                <a:solidFill>
                  <a:schemeClr val="bg2">
                    <a:lumMod val="10000"/>
                  </a:schemeClr>
                </a:solidFill>
                <a:latin typeface="Poppins Light" panose="00000400000000000000" pitchFamily="2" charset="0"/>
                <a:cs typeface="Poppins Light" panose="00000400000000000000" pitchFamily="2" charset="0"/>
              </a:rPr>
              <a:t>Les principes clefs</a:t>
            </a:r>
          </a:p>
          <a:p>
            <a:pPr algn="l"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Communiquer avec une personne à dominante </a:t>
            </a:r>
            <a:r>
              <a:rPr lang="fr-FR" sz="2400" dirty="0">
                <a:solidFill>
                  <a:schemeClr val="accent2"/>
                </a:solidFill>
                <a:latin typeface="Poppins Bold" panose="00000800000000000000" pitchFamily="2" charset="0"/>
                <a:cs typeface="Poppins Bold" panose="00000800000000000000" pitchFamily="2" charset="0"/>
              </a:rPr>
              <a:t>jaune</a:t>
            </a:r>
          </a:p>
        </p:txBody>
      </p:sp>
      <p:sp>
        <p:nvSpPr>
          <p:cNvPr id="2" name="Shape 1364">
            <a:extLst>
              <a:ext uri="{FF2B5EF4-FFF2-40B4-BE49-F238E27FC236}">
                <a16:creationId xmlns:a16="http://schemas.microsoft.com/office/drawing/2014/main" id="{27FC0CA9-AA67-E71C-C06F-CE819CCB8A08}"/>
              </a:ext>
            </a:extLst>
          </p:cNvPr>
          <p:cNvSpPr/>
          <p:nvPr/>
        </p:nvSpPr>
        <p:spPr>
          <a:xfrm>
            <a:off x="4514216" y="2507014"/>
            <a:ext cx="6308659" cy="203132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Clr>
                <a:schemeClr val="accent2"/>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sym typeface="Trebuchet MS"/>
              </a:rPr>
              <a:t>Investir au début pour la relation </a:t>
            </a:r>
          </a:p>
          <a:p>
            <a:pPr marL="285750" indent="-285750">
              <a:buClr>
                <a:schemeClr val="accent2"/>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sym typeface="Trebuchet MS"/>
            </a:endParaRPr>
          </a:p>
          <a:p>
            <a:pPr marL="285750" indent="-285750">
              <a:buClr>
                <a:schemeClr val="accent2"/>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sym typeface="Trebuchet MS"/>
              </a:rPr>
              <a:t>Très vite préciser le  « non négociable »</a:t>
            </a:r>
          </a:p>
          <a:p>
            <a:pPr marL="285750" indent="-285750">
              <a:buClr>
                <a:schemeClr val="accent2"/>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sym typeface="Trebuchet MS"/>
            </a:endParaRPr>
          </a:p>
          <a:p>
            <a:pPr marL="285750" indent="-285750">
              <a:buClr>
                <a:schemeClr val="accent2"/>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sym typeface="Trebuchet MS"/>
              </a:rPr>
              <a:t>Faire des pauses de validation lors de l’échange</a:t>
            </a:r>
          </a:p>
          <a:p>
            <a:pPr marL="285750" indent="-285750">
              <a:buClr>
                <a:schemeClr val="accent2"/>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sym typeface="Trebuchet MS"/>
            </a:endParaRPr>
          </a:p>
          <a:p>
            <a:pPr marL="285750" indent="-285750">
              <a:buClr>
                <a:schemeClr val="accent2"/>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sym typeface="Trebuchet MS"/>
              </a:rPr>
              <a:t>Synthèse écrite en cours d’entretien </a:t>
            </a:r>
          </a:p>
          <a:p>
            <a:pPr marL="285750" indent="-285750">
              <a:buClr>
                <a:schemeClr val="accent2"/>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sym typeface="Trebuchet MS"/>
            </a:endParaRPr>
          </a:p>
          <a:p>
            <a:pPr marL="285750" indent="-285750">
              <a:buClr>
                <a:schemeClr val="accent2"/>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sym typeface="Trebuchet MS"/>
              </a:rPr>
              <a:t>Suivi impromptu</a:t>
            </a:r>
            <a:endParaRPr dirty="0">
              <a:solidFill>
                <a:schemeClr val="bg2">
                  <a:lumMod val="25000"/>
                </a:schemeClr>
              </a:solidFill>
              <a:latin typeface="Poppins Light" panose="00000400000000000000" pitchFamily="2" charset="0"/>
              <a:ea typeface="Trebuchet MS"/>
              <a:cs typeface="Poppins Light" panose="00000400000000000000" pitchFamily="2" charset="0"/>
              <a:sym typeface="Star Jedi"/>
            </a:endParaRPr>
          </a:p>
        </p:txBody>
      </p:sp>
      <p:pic>
        <p:nvPicPr>
          <p:cNvPr id="3" name="image68.jpg" descr="11053080_10203829054108115_3980594859568223667_o.jpg">
            <a:extLst>
              <a:ext uri="{FF2B5EF4-FFF2-40B4-BE49-F238E27FC236}">
                <a16:creationId xmlns:a16="http://schemas.microsoft.com/office/drawing/2014/main" id="{96EC2FFF-7141-E8E6-FA82-FEB2B5E9596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684231" y="3133379"/>
            <a:ext cx="3236259" cy="2094554"/>
          </a:xfrm>
          <a:custGeom>
            <a:avLst/>
            <a:gdLst/>
            <a:ahLst/>
            <a:cxnLst>
              <a:cxn ang="0">
                <a:pos x="wd2" y="hd2"/>
              </a:cxn>
              <a:cxn ang="5400000">
                <a:pos x="wd2" y="hd2"/>
              </a:cxn>
              <a:cxn ang="10800000">
                <a:pos x="wd2" y="hd2"/>
              </a:cxn>
              <a:cxn ang="16200000">
                <a:pos x="wd2" y="hd2"/>
              </a:cxn>
            </a:cxnLst>
            <a:rect l="0" t="0" r="r" b="b"/>
            <a:pathLst>
              <a:path w="21599" h="21595" extrusionOk="0">
                <a:moveTo>
                  <a:pt x="12630" y="0"/>
                </a:moveTo>
                <a:cubicBezTo>
                  <a:pt x="12263" y="10"/>
                  <a:pt x="12051" y="158"/>
                  <a:pt x="11579" y="612"/>
                </a:cubicBezTo>
                <a:cubicBezTo>
                  <a:pt x="11024" y="1144"/>
                  <a:pt x="10827" y="1239"/>
                  <a:pt x="10676" y="1045"/>
                </a:cubicBezTo>
                <a:cubicBezTo>
                  <a:pt x="10569" y="908"/>
                  <a:pt x="10482" y="667"/>
                  <a:pt x="10482" y="503"/>
                </a:cubicBezTo>
                <a:cubicBezTo>
                  <a:pt x="10482" y="160"/>
                  <a:pt x="9843" y="91"/>
                  <a:pt x="9711" y="421"/>
                </a:cubicBezTo>
                <a:cubicBezTo>
                  <a:pt x="9663" y="540"/>
                  <a:pt x="9513" y="637"/>
                  <a:pt x="9377" y="637"/>
                </a:cubicBezTo>
                <a:cubicBezTo>
                  <a:pt x="9241" y="637"/>
                  <a:pt x="8931" y="1013"/>
                  <a:pt x="8693" y="1472"/>
                </a:cubicBezTo>
                <a:cubicBezTo>
                  <a:pt x="8340" y="2150"/>
                  <a:pt x="8205" y="2737"/>
                  <a:pt x="7971" y="4612"/>
                </a:cubicBezTo>
                <a:cubicBezTo>
                  <a:pt x="7812" y="5882"/>
                  <a:pt x="7675" y="7428"/>
                  <a:pt x="7666" y="8046"/>
                </a:cubicBezTo>
                <a:cubicBezTo>
                  <a:pt x="7628" y="10610"/>
                  <a:pt x="7303" y="11156"/>
                  <a:pt x="6623" y="9778"/>
                </a:cubicBezTo>
                <a:cubicBezTo>
                  <a:pt x="6400" y="9327"/>
                  <a:pt x="6215" y="8908"/>
                  <a:pt x="6214" y="8848"/>
                </a:cubicBezTo>
                <a:cubicBezTo>
                  <a:pt x="6214" y="8788"/>
                  <a:pt x="5916" y="8303"/>
                  <a:pt x="5550" y="7772"/>
                </a:cubicBezTo>
                <a:cubicBezTo>
                  <a:pt x="5055" y="7052"/>
                  <a:pt x="4887" y="6645"/>
                  <a:pt x="4887" y="6179"/>
                </a:cubicBezTo>
                <a:cubicBezTo>
                  <a:pt x="4887" y="5493"/>
                  <a:pt x="4123" y="3947"/>
                  <a:pt x="3971" y="4326"/>
                </a:cubicBezTo>
                <a:cubicBezTo>
                  <a:pt x="3922" y="4447"/>
                  <a:pt x="3966" y="4699"/>
                  <a:pt x="4066" y="4886"/>
                </a:cubicBezTo>
                <a:cubicBezTo>
                  <a:pt x="4221" y="5174"/>
                  <a:pt x="4190" y="5299"/>
                  <a:pt x="3872" y="5721"/>
                </a:cubicBezTo>
                <a:cubicBezTo>
                  <a:pt x="3666" y="5994"/>
                  <a:pt x="3146" y="6375"/>
                  <a:pt x="2718" y="6568"/>
                </a:cubicBezTo>
                <a:cubicBezTo>
                  <a:pt x="2289" y="6760"/>
                  <a:pt x="1976" y="7011"/>
                  <a:pt x="2021" y="7122"/>
                </a:cubicBezTo>
                <a:cubicBezTo>
                  <a:pt x="2155" y="7458"/>
                  <a:pt x="3236" y="7814"/>
                  <a:pt x="3736" y="7689"/>
                </a:cubicBezTo>
                <a:cubicBezTo>
                  <a:pt x="4164" y="7582"/>
                  <a:pt x="4226" y="7636"/>
                  <a:pt x="4400" y="8281"/>
                </a:cubicBezTo>
                <a:cubicBezTo>
                  <a:pt x="4505" y="8671"/>
                  <a:pt x="4689" y="9116"/>
                  <a:pt x="4808" y="9269"/>
                </a:cubicBezTo>
                <a:cubicBezTo>
                  <a:pt x="4927" y="9421"/>
                  <a:pt x="4991" y="9628"/>
                  <a:pt x="4948" y="9734"/>
                </a:cubicBezTo>
                <a:cubicBezTo>
                  <a:pt x="4906" y="9839"/>
                  <a:pt x="4931" y="9925"/>
                  <a:pt x="5006" y="9925"/>
                </a:cubicBezTo>
                <a:cubicBezTo>
                  <a:pt x="5243" y="9925"/>
                  <a:pt x="6051" y="11668"/>
                  <a:pt x="5913" y="11881"/>
                </a:cubicBezTo>
                <a:cubicBezTo>
                  <a:pt x="5836" y="12000"/>
                  <a:pt x="5457" y="11870"/>
                  <a:pt x="4953" y="11549"/>
                </a:cubicBezTo>
                <a:cubicBezTo>
                  <a:pt x="3889" y="10874"/>
                  <a:pt x="3831" y="10879"/>
                  <a:pt x="3324" y="11664"/>
                </a:cubicBezTo>
                <a:cubicBezTo>
                  <a:pt x="3005" y="12156"/>
                  <a:pt x="2938" y="12388"/>
                  <a:pt x="3052" y="12600"/>
                </a:cubicBezTo>
                <a:cubicBezTo>
                  <a:pt x="3135" y="12755"/>
                  <a:pt x="3266" y="13572"/>
                  <a:pt x="3344" y="14422"/>
                </a:cubicBezTo>
                <a:cubicBezTo>
                  <a:pt x="3422" y="15272"/>
                  <a:pt x="3502" y="16092"/>
                  <a:pt x="3522" y="16238"/>
                </a:cubicBezTo>
                <a:cubicBezTo>
                  <a:pt x="3543" y="16393"/>
                  <a:pt x="3325" y="16564"/>
                  <a:pt x="2998" y="16658"/>
                </a:cubicBezTo>
                <a:cubicBezTo>
                  <a:pt x="2690" y="16747"/>
                  <a:pt x="2105" y="16948"/>
                  <a:pt x="1695" y="17098"/>
                </a:cubicBezTo>
                <a:cubicBezTo>
                  <a:pt x="1034" y="17340"/>
                  <a:pt x="957" y="17422"/>
                  <a:pt x="1010" y="17856"/>
                </a:cubicBezTo>
                <a:cubicBezTo>
                  <a:pt x="1048" y="18159"/>
                  <a:pt x="966" y="18491"/>
                  <a:pt x="796" y="18728"/>
                </a:cubicBezTo>
                <a:cubicBezTo>
                  <a:pt x="429" y="19242"/>
                  <a:pt x="100" y="20261"/>
                  <a:pt x="211" y="20537"/>
                </a:cubicBezTo>
                <a:cubicBezTo>
                  <a:pt x="260" y="20660"/>
                  <a:pt x="189" y="20951"/>
                  <a:pt x="54" y="21181"/>
                </a:cubicBezTo>
                <a:cubicBezTo>
                  <a:pt x="24" y="21233"/>
                  <a:pt x="-1" y="21275"/>
                  <a:pt x="0" y="21315"/>
                </a:cubicBezTo>
                <a:cubicBezTo>
                  <a:pt x="9" y="21593"/>
                  <a:pt x="1283" y="21597"/>
                  <a:pt x="10705" y="21595"/>
                </a:cubicBezTo>
                <a:lnTo>
                  <a:pt x="21599" y="21595"/>
                </a:lnTo>
                <a:lnTo>
                  <a:pt x="20828" y="20531"/>
                </a:lnTo>
                <a:lnTo>
                  <a:pt x="20061" y="19474"/>
                </a:lnTo>
                <a:lnTo>
                  <a:pt x="20444" y="19244"/>
                </a:lnTo>
                <a:cubicBezTo>
                  <a:pt x="21005" y="18909"/>
                  <a:pt x="20974" y="18048"/>
                  <a:pt x="20383" y="17575"/>
                </a:cubicBezTo>
                <a:lnTo>
                  <a:pt x="19933" y="17219"/>
                </a:lnTo>
                <a:lnTo>
                  <a:pt x="20312" y="16715"/>
                </a:lnTo>
                <a:cubicBezTo>
                  <a:pt x="20539" y="16414"/>
                  <a:pt x="20688" y="15995"/>
                  <a:pt x="20688" y="15664"/>
                </a:cubicBezTo>
                <a:lnTo>
                  <a:pt x="20688" y="15117"/>
                </a:lnTo>
                <a:lnTo>
                  <a:pt x="19232" y="15117"/>
                </a:lnTo>
                <a:cubicBezTo>
                  <a:pt x="17844" y="15117"/>
                  <a:pt x="17726" y="15152"/>
                  <a:pt x="16853" y="15855"/>
                </a:cubicBezTo>
                <a:cubicBezTo>
                  <a:pt x="16348" y="16262"/>
                  <a:pt x="15901" y="16509"/>
                  <a:pt x="15859" y="16403"/>
                </a:cubicBezTo>
                <a:cubicBezTo>
                  <a:pt x="15774" y="16191"/>
                  <a:pt x="16268" y="14560"/>
                  <a:pt x="16589" y="13995"/>
                </a:cubicBezTo>
                <a:cubicBezTo>
                  <a:pt x="16701" y="13798"/>
                  <a:pt x="16775" y="13413"/>
                  <a:pt x="16750" y="13135"/>
                </a:cubicBezTo>
                <a:cubicBezTo>
                  <a:pt x="16708" y="12669"/>
                  <a:pt x="16747" y="12632"/>
                  <a:pt x="17257" y="12702"/>
                </a:cubicBezTo>
                <a:cubicBezTo>
                  <a:pt x="17561" y="12744"/>
                  <a:pt x="17956" y="12869"/>
                  <a:pt x="18139" y="12976"/>
                </a:cubicBezTo>
                <a:cubicBezTo>
                  <a:pt x="18342" y="13095"/>
                  <a:pt x="18566" y="13089"/>
                  <a:pt x="18708" y="12963"/>
                </a:cubicBezTo>
                <a:cubicBezTo>
                  <a:pt x="18907" y="12789"/>
                  <a:pt x="18784" y="12526"/>
                  <a:pt x="17913" y="11205"/>
                </a:cubicBezTo>
                <a:cubicBezTo>
                  <a:pt x="16962" y="9763"/>
                  <a:pt x="16901" y="9611"/>
                  <a:pt x="17059" y="9154"/>
                </a:cubicBezTo>
                <a:cubicBezTo>
                  <a:pt x="17244" y="8619"/>
                  <a:pt x="17143" y="7872"/>
                  <a:pt x="16915" y="8090"/>
                </a:cubicBezTo>
                <a:cubicBezTo>
                  <a:pt x="16837" y="8164"/>
                  <a:pt x="16775" y="8430"/>
                  <a:pt x="16775" y="8683"/>
                </a:cubicBezTo>
                <a:cubicBezTo>
                  <a:pt x="16775" y="8935"/>
                  <a:pt x="16655" y="9342"/>
                  <a:pt x="16511" y="9587"/>
                </a:cubicBezTo>
                <a:cubicBezTo>
                  <a:pt x="16366" y="9833"/>
                  <a:pt x="16106" y="10668"/>
                  <a:pt x="15933" y="11441"/>
                </a:cubicBezTo>
                <a:cubicBezTo>
                  <a:pt x="15289" y="14317"/>
                  <a:pt x="15038" y="14610"/>
                  <a:pt x="14886" y="12677"/>
                </a:cubicBezTo>
                <a:cubicBezTo>
                  <a:pt x="14796" y="11533"/>
                  <a:pt x="15258" y="7189"/>
                  <a:pt x="15723" y="4822"/>
                </a:cubicBezTo>
                <a:cubicBezTo>
                  <a:pt x="15976" y="3534"/>
                  <a:pt x="15995" y="2057"/>
                  <a:pt x="15760" y="1765"/>
                </a:cubicBezTo>
                <a:cubicBezTo>
                  <a:pt x="15664" y="1645"/>
                  <a:pt x="15365" y="1481"/>
                  <a:pt x="15096" y="1395"/>
                </a:cubicBezTo>
                <a:cubicBezTo>
                  <a:pt x="14827" y="1310"/>
                  <a:pt x="14436" y="986"/>
                  <a:pt x="14226" y="682"/>
                </a:cubicBezTo>
                <a:cubicBezTo>
                  <a:pt x="13939" y="266"/>
                  <a:pt x="13648" y="107"/>
                  <a:pt x="13063" y="32"/>
                </a:cubicBezTo>
                <a:cubicBezTo>
                  <a:pt x="12891" y="10"/>
                  <a:pt x="12753" y="-3"/>
                  <a:pt x="12630" y="0"/>
                </a:cubicBezTo>
                <a:close/>
              </a:path>
            </a:pathLst>
          </a:custGeom>
          <a:ln w="12700">
            <a:miter lim="400000"/>
          </a:ln>
        </p:spPr>
      </p:pic>
    </p:spTree>
    <p:extLst>
      <p:ext uri="{BB962C8B-B14F-4D97-AF65-F5344CB8AC3E}">
        <p14:creationId xmlns:p14="http://schemas.microsoft.com/office/powerpoint/2010/main" val="121078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3415994E-AFE5-6403-2EEE-2B3D5522D2BA}"/>
              </a:ext>
            </a:extLst>
          </p:cNvPr>
          <p:cNvSpPr txBox="1"/>
          <p:nvPr/>
        </p:nvSpPr>
        <p:spPr>
          <a:xfrm>
            <a:off x="985841" y="423248"/>
            <a:ext cx="9048807" cy="754053"/>
          </a:xfrm>
          <a:prstGeom prst="rect">
            <a:avLst/>
          </a:prstGeom>
          <a:noFill/>
        </p:spPr>
        <p:txBody>
          <a:bodyPr wrap="square">
            <a:spAutoFit/>
          </a:bodyPr>
          <a:lstStyle/>
          <a:p>
            <a:pPr algn="l" fontAlgn="base">
              <a:spcBef>
                <a:spcPts val="600"/>
              </a:spcBef>
            </a:pPr>
            <a:r>
              <a:rPr lang="fr-FR" dirty="0">
                <a:solidFill>
                  <a:schemeClr val="bg2">
                    <a:lumMod val="10000"/>
                  </a:schemeClr>
                </a:solidFill>
                <a:latin typeface="Poppins Light" panose="00000400000000000000" pitchFamily="2" charset="0"/>
                <a:cs typeface="Poppins Light" panose="00000400000000000000" pitchFamily="2" charset="0"/>
              </a:rPr>
              <a:t>Les principes clefs</a:t>
            </a:r>
          </a:p>
          <a:p>
            <a:pPr algn="l"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Communiquer avec une personne à dominante </a:t>
            </a:r>
            <a:r>
              <a:rPr lang="fr-FR" sz="2400" dirty="0">
                <a:solidFill>
                  <a:schemeClr val="accent6"/>
                </a:solidFill>
                <a:latin typeface="Poppins Bold" panose="00000800000000000000" pitchFamily="2" charset="0"/>
                <a:cs typeface="Poppins Bold" panose="00000800000000000000" pitchFamily="2" charset="0"/>
              </a:rPr>
              <a:t>vert</a:t>
            </a:r>
          </a:p>
        </p:txBody>
      </p:sp>
      <p:sp>
        <p:nvSpPr>
          <p:cNvPr id="2" name="Shape 1373">
            <a:extLst>
              <a:ext uri="{FF2B5EF4-FFF2-40B4-BE49-F238E27FC236}">
                <a16:creationId xmlns:a16="http://schemas.microsoft.com/office/drawing/2014/main" id="{C56B4668-BD38-DB67-1C71-6B364C1693E5}"/>
              </a:ext>
            </a:extLst>
          </p:cNvPr>
          <p:cNvSpPr/>
          <p:nvPr/>
        </p:nvSpPr>
        <p:spPr>
          <a:xfrm>
            <a:off x="4504212" y="2657399"/>
            <a:ext cx="6308659" cy="286232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Clr>
                <a:srgbClr val="10B42F"/>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dirty="0" err="1">
                <a:solidFill>
                  <a:schemeClr val="bg2">
                    <a:lumMod val="25000"/>
                  </a:schemeClr>
                </a:solidFill>
                <a:latin typeface="Poppins Light" panose="00000400000000000000" pitchFamily="2" charset="0"/>
                <a:ea typeface="Trebuchet MS"/>
                <a:cs typeface="Poppins Light" panose="00000400000000000000" pitchFamily="2" charset="0"/>
              </a:rPr>
              <a:t>Pr</a:t>
            </a:r>
            <a:r>
              <a:rPr lang="fr-FR" dirty="0" err="1">
                <a:solidFill>
                  <a:schemeClr val="bg2">
                    <a:lumMod val="25000"/>
                  </a:schemeClr>
                </a:solidFill>
                <a:latin typeface="Poppins Light" panose="00000400000000000000" pitchFamily="2" charset="0"/>
                <a:ea typeface="Trebuchet MS"/>
                <a:cs typeface="Poppins Light" panose="00000400000000000000" pitchFamily="2" charset="0"/>
              </a:rPr>
              <a:t>endre</a:t>
            </a:r>
            <a:r>
              <a:rPr lang="fr-FR" dirty="0">
                <a:solidFill>
                  <a:schemeClr val="bg2">
                    <a:lumMod val="25000"/>
                  </a:schemeClr>
                </a:solidFill>
                <a:latin typeface="Poppins Light" panose="00000400000000000000" pitchFamily="2" charset="0"/>
                <a:ea typeface="Trebuchet MS"/>
                <a:cs typeface="Poppins Light" panose="00000400000000000000" pitchFamily="2" charset="0"/>
              </a:rPr>
              <a:t> le temps de leur donner les explications </a:t>
            </a:r>
          </a:p>
          <a:p>
            <a:pPr marL="285750" indent="-285750">
              <a:buClr>
                <a:srgbClr val="10B42F"/>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10B42F"/>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Donner du sens et ne pas passer en force </a:t>
            </a:r>
          </a:p>
          <a:p>
            <a:pPr marL="285750" indent="-285750">
              <a:buClr>
                <a:srgbClr val="10B42F"/>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10B42F"/>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Accuse réception</a:t>
            </a:r>
          </a:p>
          <a:p>
            <a:pPr marL="285750" indent="-285750">
              <a:buClr>
                <a:srgbClr val="10B42F"/>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10B42F"/>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Ce que vous ressentez, je l’ai également ressenti et voici comment je l’ai résolu … </a:t>
            </a:r>
          </a:p>
          <a:p>
            <a:pPr marL="285750" indent="-285750">
              <a:buClr>
                <a:srgbClr val="10B42F"/>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dirty="0">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10B42F"/>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dirty="0">
                <a:solidFill>
                  <a:schemeClr val="bg2">
                    <a:lumMod val="25000"/>
                  </a:schemeClr>
                </a:solidFill>
                <a:latin typeface="Poppins Light" panose="00000400000000000000" pitchFamily="2" charset="0"/>
                <a:ea typeface="Trebuchet MS"/>
                <a:cs typeface="Poppins Light" panose="00000400000000000000" pitchFamily="2" charset="0"/>
              </a:rPr>
              <a:t>Demander l’engagement personnel</a:t>
            </a:r>
            <a:endParaRPr dirty="0">
              <a:solidFill>
                <a:schemeClr val="bg2">
                  <a:lumMod val="25000"/>
                </a:schemeClr>
              </a:solidFill>
              <a:latin typeface="Poppins Light" panose="00000400000000000000" pitchFamily="2" charset="0"/>
              <a:ea typeface="Trebuchet MS"/>
              <a:cs typeface="Poppins Light" panose="00000400000000000000" pitchFamily="2" charset="0"/>
            </a:endParaRPr>
          </a:p>
        </p:txBody>
      </p:sp>
      <p:pic>
        <p:nvPicPr>
          <p:cNvPr id="3" name="image71.jpg" descr="11025677_10203803368065980_4094877369087192278_o.jpg">
            <a:extLst>
              <a:ext uri="{FF2B5EF4-FFF2-40B4-BE49-F238E27FC236}">
                <a16:creationId xmlns:a16="http://schemas.microsoft.com/office/drawing/2014/main" id="{92C39673-AFED-8EC8-2A0C-03665BF0707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82950" y="3143250"/>
            <a:ext cx="3433910" cy="2376471"/>
          </a:xfrm>
          <a:custGeom>
            <a:avLst/>
            <a:gdLst/>
            <a:ahLst/>
            <a:cxnLst>
              <a:cxn ang="0">
                <a:pos x="wd2" y="hd2"/>
              </a:cxn>
              <a:cxn ang="5400000">
                <a:pos x="wd2" y="hd2"/>
              </a:cxn>
              <a:cxn ang="10800000">
                <a:pos x="wd2" y="hd2"/>
              </a:cxn>
              <a:cxn ang="16200000">
                <a:pos x="wd2" y="hd2"/>
              </a:cxn>
            </a:cxnLst>
            <a:rect l="0" t="0" r="r" b="b"/>
            <a:pathLst>
              <a:path w="21600" h="21588" extrusionOk="0">
                <a:moveTo>
                  <a:pt x="12430" y="11"/>
                </a:moveTo>
                <a:cubicBezTo>
                  <a:pt x="12190" y="79"/>
                  <a:pt x="11543" y="414"/>
                  <a:pt x="11218" y="666"/>
                </a:cubicBezTo>
                <a:cubicBezTo>
                  <a:pt x="11068" y="782"/>
                  <a:pt x="10415" y="913"/>
                  <a:pt x="9769" y="952"/>
                </a:cubicBezTo>
                <a:cubicBezTo>
                  <a:pt x="8617" y="1022"/>
                  <a:pt x="8178" y="1247"/>
                  <a:pt x="8178" y="1781"/>
                </a:cubicBezTo>
                <a:cubicBezTo>
                  <a:pt x="8178" y="1991"/>
                  <a:pt x="8250" y="1992"/>
                  <a:pt x="8557" y="1774"/>
                </a:cubicBezTo>
                <a:cubicBezTo>
                  <a:pt x="9095" y="1393"/>
                  <a:pt x="9446" y="1335"/>
                  <a:pt x="9515" y="1619"/>
                </a:cubicBezTo>
                <a:cubicBezTo>
                  <a:pt x="9547" y="1753"/>
                  <a:pt x="9352" y="2018"/>
                  <a:pt x="9083" y="2204"/>
                </a:cubicBezTo>
                <a:cubicBezTo>
                  <a:pt x="8716" y="2458"/>
                  <a:pt x="8630" y="2601"/>
                  <a:pt x="8738" y="2790"/>
                </a:cubicBezTo>
                <a:cubicBezTo>
                  <a:pt x="8839" y="2966"/>
                  <a:pt x="8834" y="3174"/>
                  <a:pt x="8721" y="3481"/>
                </a:cubicBezTo>
                <a:cubicBezTo>
                  <a:pt x="8545" y="3959"/>
                  <a:pt x="8642" y="5369"/>
                  <a:pt x="8881" y="5786"/>
                </a:cubicBezTo>
                <a:cubicBezTo>
                  <a:pt x="9031" y="6049"/>
                  <a:pt x="9040" y="6036"/>
                  <a:pt x="7738" y="7667"/>
                </a:cubicBezTo>
                <a:cubicBezTo>
                  <a:pt x="7382" y="8112"/>
                  <a:pt x="7029" y="8766"/>
                  <a:pt x="6948" y="9118"/>
                </a:cubicBezTo>
                <a:cubicBezTo>
                  <a:pt x="6863" y="9495"/>
                  <a:pt x="6814" y="11191"/>
                  <a:pt x="6832" y="13236"/>
                </a:cubicBezTo>
                <a:cubicBezTo>
                  <a:pt x="6853" y="15601"/>
                  <a:pt x="6807" y="16886"/>
                  <a:pt x="6694" y="17266"/>
                </a:cubicBezTo>
                <a:cubicBezTo>
                  <a:pt x="6537" y="17794"/>
                  <a:pt x="6490" y="17821"/>
                  <a:pt x="5758" y="17764"/>
                </a:cubicBezTo>
                <a:lnTo>
                  <a:pt x="4986" y="17708"/>
                </a:lnTo>
                <a:lnTo>
                  <a:pt x="4736" y="16543"/>
                </a:lnTo>
                <a:cubicBezTo>
                  <a:pt x="4600" y="15904"/>
                  <a:pt x="4457" y="15337"/>
                  <a:pt x="4417" y="15279"/>
                </a:cubicBezTo>
                <a:cubicBezTo>
                  <a:pt x="4302" y="15113"/>
                  <a:pt x="2816" y="16061"/>
                  <a:pt x="2816" y="16300"/>
                </a:cubicBezTo>
                <a:cubicBezTo>
                  <a:pt x="2816" y="16418"/>
                  <a:pt x="2880" y="16821"/>
                  <a:pt x="2954" y="17197"/>
                </a:cubicBezTo>
                <a:cubicBezTo>
                  <a:pt x="3080" y="17831"/>
                  <a:pt x="3056" y="17923"/>
                  <a:pt x="2644" y="18430"/>
                </a:cubicBezTo>
                <a:cubicBezTo>
                  <a:pt x="2242" y="18925"/>
                  <a:pt x="2182" y="18948"/>
                  <a:pt x="2027" y="18655"/>
                </a:cubicBezTo>
                <a:cubicBezTo>
                  <a:pt x="1933" y="18476"/>
                  <a:pt x="1855" y="18078"/>
                  <a:pt x="1855" y="17770"/>
                </a:cubicBezTo>
                <a:cubicBezTo>
                  <a:pt x="1855" y="17351"/>
                  <a:pt x="1789" y="17210"/>
                  <a:pt x="1592" y="17210"/>
                </a:cubicBezTo>
                <a:cubicBezTo>
                  <a:pt x="1288" y="17210"/>
                  <a:pt x="1164" y="17813"/>
                  <a:pt x="1186" y="19197"/>
                </a:cubicBezTo>
                <a:cubicBezTo>
                  <a:pt x="1199" y="20013"/>
                  <a:pt x="1149" y="20154"/>
                  <a:pt x="600" y="20841"/>
                </a:cubicBezTo>
                <a:lnTo>
                  <a:pt x="0" y="21589"/>
                </a:lnTo>
                <a:lnTo>
                  <a:pt x="10800" y="21589"/>
                </a:lnTo>
                <a:cubicBezTo>
                  <a:pt x="20124" y="21589"/>
                  <a:pt x="21600" y="21550"/>
                  <a:pt x="21600" y="21302"/>
                </a:cubicBezTo>
                <a:cubicBezTo>
                  <a:pt x="21600" y="21144"/>
                  <a:pt x="21566" y="21028"/>
                  <a:pt x="21522" y="21047"/>
                </a:cubicBezTo>
                <a:cubicBezTo>
                  <a:pt x="21478" y="21065"/>
                  <a:pt x="21267" y="20912"/>
                  <a:pt x="21052" y="20704"/>
                </a:cubicBezTo>
                <a:cubicBezTo>
                  <a:pt x="20730" y="20392"/>
                  <a:pt x="20674" y="20220"/>
                  <a:pt x="20729" y="19714"/>
                </a:cubicBezTo>
                <a:cubicBezTo>
                  <a:pt x="20765" y="19377"/>
                  <a:pt x="20714" y="18834"/>
                  <a:pt x="20617" y="18505"/>
                </a:cubicBezTo>
                <a:cubicBezTo>
                  <a:pt x="20519" y="18177"/>
                  <a:pt x="20406" y="17750"/>
                  <a:pt x="20362" y="17558"/>
                </a:cubicBezTo>
                <a:cubicBezTo>
                  <a:pt x="20314" y="17346"/>
                  <a:pt x="20144" y="17210"/>
                  <a:pt x="19927" y="17210"/>
                </a:cubicBezTo>
                <a:cubicBezTo>
                  <a:pt x="19731" y="17210"/>
                  <a:pt x="19605" y="17297"/>
                  <a:pt x="19650" y="17403"/>
                </a:cubicBezTo>
                <a:cubicBezTo>
                  <a:pt x="19695" y="17508"/>
                  <a:pt x="19602" y="17783"/>
                  <a:pt x="19443" y="18013"/>
                </a:cubicBezTo>
                <a:cubicBezTo>
                  <a:pt x="19215" y="18345"/>
                  <a:pt x="19115" y="18380"/>
                  <a:pt x="18960" y="18194"/>
                </a:cubicBezTo>
                <a:cubicBezTo>
                  <a:pt x="18853" y="18064"/>
                  <a:pt x="18790" y="17901"/>
                  <a:pt x="18822" y="17826"/>
                </a:cubicBezTo>
                <a:cubicBezTo>
                  <a:pt x="18854" y="17751"/>
                  <a:pt x="18825" y="17560"/>
                  <a:pt x="18758" y="17403"/>
                </a:cubicBezTo>
                <a:cubicBezTo>
                  <a:pt x="18674" y="17206"/>
                  <a:pt x="18731" y="16969"/>
                  <a:pt x="18939" y="16649"/>
                </a:cubicBezTo>
                <a:cubicBezTo>
                  <a:pt x="19240" y="16184"/>
                  <a:pt x="19238" y="16179"/>
                  <a:pt x="18965" y="15889"/>
                </a:cubicBezTo>
                <a:cubicBezTo>
                  <a:pt x="18814" y="15729"/>
                  <a:pt x="18559" y="15550"/>
                  <a:pt x="18395" y="15490"/>
                </a:cubicBezTo>
                <a:cubicBezTo>
                  <a:pt x="17803" y="15275"/>
                  <a:pt x="17249" y="16729"/>
                  <a:pt x="17684" y="17359"/>
                </a:cubicBezTo>
                <a:cubicBezTo>
                  <a:pt x="17891" y="17660"/>
                  <a:pt x="17567" y="17861"/>
                  <a:pt x="17019" y="17770"/>
                </a:cubicBezTo>
                <a:cubicBezTo>
                  <a:pt x="16650" y="17709"/>
                  <a:pt x="16631" y="17662"/>
                  <a:pt x="16666" y="16811"/>
                </a:cubicBezTo>
                <a:cubicBezTo>
                  <a:pt x="16709" y="15761"/>
                  <a:pt x="16570" y="15374"/>
                  <a:pt x="16127" y="15304"/>
                </a:cubicBezTo>
                <a:cubicBezTo>
                  <a:pt x="15950" y="15275"/>
                  <a:pt x="15776" y="15232"/>
                  <a:pt x="15738" y="15210"/>
                </a:cubicBezTo>
                <a:cubicBezTo>
                  <a:pt x="15500" y="15073"/>
                  <a:pt x="15235" y="15158"/>
                  <a:pt x="15096" y="15416"/>
                </a:cubicBezTo>
                <a:cubicBezTo>
                  <a:pt x="14778" y="16003"/>
                  <a:pt x="14643" y="14832"/>
                  <a:pt x="14785" y="12700"/>
                </a:cubicBezTo>
                <a:cubicBezTo>
                  <a:pt x="14858" y="11620"/>
                  <a:pt x="14879" y="10379"/>
                  <a:pt x="14833" y="9940"/>
                </a:cubicBezTo>
                <a:cubicBezTo>
                  <a:pt x="14710" y="8776"/>
                  <a:pt x="14186" y="7737"/>
                  <a:pt x="13379" y="7069"/>
                </a:cubicBezTo>
                <a:lnTo>
                  <a:pt x="12668" y="6483"/>
                </a:lnTo>
                <a:lnTo>
                  <a:pt x="12633" y="4945"/>
                </a:lnTo>
                <a:cubicBezTo>
                  <a:pt x="12591" y="3108"/>
                  <a:pt x="12384" y="2583"/>
                  <a:pt x="11425" y="1911"/>
                </a:cubicBezTo>
                <a:cubicBezTo>
                  <a:pt x="10655" y="1371"/>
                  <a:pt x="10708" y="1123"/>
                  <a:pt x="11719" y="578"/>
                </a:cubicBezTo>
                <a:cubicBezTo>
                  <a:pt x="12077" y="385"/>
                  <a:pt x="12429" y="148"/>
                  <a:pt x="12504" y="49"/>
                </a:cubicBezTo>
                <a:cubicBezTo>
                  <a:pt x="12541" y="-1"/>
                  <a:pt x="12510" y="-11"/>
                  <a:pt x="12430" y="11"/>
                </a:cubicBezTo>
                <a:close/>
              </a:path>
            </a:pathLst>
          </a:custGeom>
          <a:ln w="12700">
            <a:miter lim="400000"/>
          </a:ln>
        </p:spPr>
      </p:pic>
    </p:spTree>
    <p:extLst>
      <p:ext uri="{BB962C8B-B14F-4D97-AF65-F5344CB8AC3E}">
        <p14:creationId xmlns:p14="http://schemas.microsoft.com/office/powerpoint/2010/main" val="304868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3415994E-AFE5-6403-2EEE-2B3D5522D2BA}"/>
              </a:ext>
            </a:extLst>
          </p:cNvPr>
          <p:cNvSpPr txBox="1"/>
          <p:nvPr/>
        </p:nvSpPr>
        <p:spPr>
          <a:xfrm>
            <a:off x="985841" y="423248"/>
            <a:ext cx="9048807" cy="754053"/>
          </a:xfrm>
          <a:prstGeom prst="rect">
            <a:avLst/>
          </a:prstGeom>
          <a:noFill/>
        </p:spPr>
        <p:txBody>
          <a:bodyPr wrap="square">
            <a:spAutoFit/>
          </a:bodyPr>
          <a:lstStyle/>
          <a:p>
            <a:pPr algn="l" fontAlgn="base">
              <a:spcBef>
                <a:spcPts val="600"/>
              </a:spcBef>
            </a:pPr>
            <a:r>
              <a:rPr lang="fr-FR" dirty="0">
                <a:solidFill>
                  <a:schemeClr val="bg2">
                    <a:lumMod val="10000"/>
                  </a:schemeClr>
                </a:solidFill>
                <a:latin typeface="Poppins Light" panose="00000400000000000000" pitchFamily="2" charset="0"/>
                <a:cs typeface="Poppins Light" panose="00000400000000000000" pitchFamily="2" charset="0"/>
              </a:rPr>
              <a:t>Les principes clefs</a:t>
            </a:r>
          </a:p>
          <a:p>
            <a:pPr algn="l"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Communiquer avec une personne à dominante </a:t>
            </a:r>
            <a:r>
              <a:rPr lang="fr-FR" sz="2400" dirty="0">
                <a:solidFill>
                  <a:schemeClr val="accent5"/>
                </a:solidFill>
                <a:latin typeface="Poppins Bold" panose="00000800000000000000" pitchFamily="2" charset="0"/>
                <a:cs typeface="Poppins Bold" panose="00000800000000000000" pitchFamily="2" charset="0"/>
              </a:rPr>
              <a:t>bleu</a:t>
            </a:r>
          </a:p>
        </p:txBody>
      </p:sp>
      <p:sp>
        <p:nvSpPr>
          <p:cNvPr id="2" name="Shape 1382">
            <a:extLst>
              <a:ext uri="{FF2B5EF4-FFF2-40B4-BE49-F238E27FC236}">
                <a16:creationId xmlns:a16="http://schemas.microsoft.com/office/drawing/2014/main" id="{6A06AB31-D8A5-C23F-C944-5628F50545A5}"/>
              </a:ext>
            </a:extLst>
          </p:cNvPr>
          <p:cNvSpPr/>
          <p:nvPr/>
        </p:nvSpPr>
        <p:spPr>
          <a:xfrm>
            <a:off x="4993327" y="2492556"/>
            <a:ext cx="6308659" cy="313932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Clr>
                <a:srgbClr val="0070C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a:solidFill>
                  <a:schemeClr val="bg2">
                    <a:lumMod val="25000"/>
                  </a:schemeClr>
                </a:solidFill>
                <a:latin typeface="Poppins Light" panose="00000400000000000000" pitchFamily="2" charset="0"/>
                <a:ea typeface="Trebuchet MS"/>
                <a:cs typeface="Poppins Light" panose="00000400000000000000" pitchFamily="2" charset="0"/>
              </a:rPr>
              <a:t>Être bien préparé et oser rendre visible cette préparation</a:t>
            </a:r>
          </a:p>
          <a:p>
            <a:pPr marL="285750" indent="-285750">
              <a:buClr>
                <a:srgbClr val="0070C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0070C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a:solidFill>
                  <a:schemeClr val="bg2">
                    <a:lumMod val="25000"/>
                  </a:schemeClr>
                </a:solidFill>
                <a:latin typeface="Poppins Light" panose="00000400000000000000" pitchFamily="2" charset="0"/>
                <a:ea typeface="Trebuchet MS"/>
                <a:cs typeface="Poppins Light" panose="00000400000000000000" pitchFamily="2" charset="0"/>
              </a:rPr>
              <a:t>Oser ne pas savoir </a:t>
            </a:r>
          </a:p>
          <a:p>
            <a:pPr marL="285750" indent="-285750">
              <a:buClr>
                <a:srgbClr val="0070C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0070C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a:solidFill>
                  <a:schemeClr val="bg2">
                    <a:lumMod val="25000"/>
                  </a:schemeClr>
                </a:solidFill>
                <a:latin typeface="Poppins Light" panose="00000400000000000000" pitchFamily="2" charset="0"/>
                <a:ea typeface="Trebuchet MS"/>
                <a:cs typeface="Poppins Light" panose="00000400000000000000" pitchFamily="2" charset="0"/>
              </a:rPr>
              <a:t>Présenter les faits de manière logique</a:t>
            </a:r>
          </a:p>
          <a:p>
            <a:pPr marL="285750" indent="-285750">
              <a:buClr>
                <a:srgbClr val="0070C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0070C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a:solidFill>
                  <a:schemeClr val="bg2">
                    <a:lumMod val="25000"/>
                  </a:schemeClr>
                </a:solidFill>
                <a:latin typeface="Poppins Light" panose="00000400000000000000" pitchFamily="2" charset="0"/>
                <a:ea typeface="Trebuchet MS"/>
                <a:cs typeface="Poppins Light" panose="00000400000000000000" pitchFamily="2" charset="0"/>
              </a:rPr>
              <a:t>Lui envoyer un compte-rendu de RDV</a:t>
            </a:r>
          </a:p>
          <a:p>
            <a:pPr marL="285750" indent="-285750">
              <a:buClr>
                <a:srgbClr val="0070C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endParaRPr lang="fr-FR">
              <a:solidFill>
                <a:schemeClr val="bg2">
                  <a:lumMod val="25000"/>
                </a:schemeClr>
              </a:solidFill>
              <a:latin typeface="Poppins Light" panose="00000400000000000000" pitchFamily="2" charset="0"/>
              <a:ea typeface="Trebuchet MS"/>
              <a:cs typeface="Poppins Light" panose="00000400000000000000" pitchFamily="2" charset="0"/>
            </a:endParaRPr>
          </a:p>
          <a:p>
            <a:pPr marL="285750" indent="-285750">
              <a:buClr>
                <a:srgbClr val="0070C0"/>
              </a:buClr>
              <a:buSzPct val="100000"/>
              <a:buFont typeface="Wingdings" panose="05000000000000000000" pitchFamily="2" charset="2"/>
              <a:buChar char="§"/>
              <a:defRPr>
                <a:solidFill>
                  <a:schemeClr val="accent4">
                    <a:lumOff val="-8800"/>
                  </a:schemeClr>
                </a:solidFill>
                <a:latin typeface="Trebuchet MS"/>
                <a:ea typeface="Trebuchet MS"/>
                <a:cs typeface="Trebuchet MS"/>
                <a:sym typeface="Trebuchet MS"/>
              </a:defRPr>
            </a:pPr>
            <a:r>
              <a:rPr lang="fr-FR">
                <a:solidFill>
                  <a:schemeClr val="bg2">
                    <a:lumMod val="25000"/>
                  </a:schemeClr>
                </a:solidFill>
                <a:latin typeface="Poppins Light" panose="00000400000000000000" pitchFamily="2" charset="0"/>
                <a:ea typeface="Trebuchet MS"/>
                <a:cs typeface="Poppins Light" panose="00000400000000000000" pitchFamily="2" charset="0"/>
              </a:rPr>
              <a:t>Reconnaître son rôle et lui demander de reconnaître le nôtre</a:t>
            </a:r>
          </a:p>
        </p:txBody>
      </p:sp>
      <p:pic>
        <p:nvPicPr>
          <p:cNvPr id="3" name="image6.png" descr="4E2B348B-8998-4AA8-9AB4-776768D63455@local">
            <a:extLst>
              <a:ext uri="{FF2B5EF4-FFF2-40B4-BE49-F238E27FC236}">
                <a16:creationId xmlns:a16="http://schemas.microsoft.com/office/drawing/2014/main" id="{B7440902-5C57-C985-FE78-7EA7B37B73EF}"/>
              </a:ext>
            </a:extLst>
          </p:cNvPr>
          <p:cNvPicPr>
            <a:picLocks noChangeAspect="1"/>
          </p:cNvPicPr>
          <p:nvPr/>
        </p:nvPicPr>
        <p:blipFill>
          <a:blip r:embed="rId3"/>
          <a:stretch>
            <a:fillRect/>
          </a:stretch>
        </p:blipFill>
        <p:spPr>
          <a:xfrm>
            <a:off x="973540" y="3143250"/>
            <a:ext cx="2975158" cy="2135115"/>
          </a:xfrm>
          <a:prstGeom prst="rect">
            <a:avLst/>
          </a:prstGeom>
          <a:ln w="12700">
            <a:miter lim="400000"/>
          </a:ln>
        </p:spPr>
      </p:pic>
    </p:spTree>
    <p:extLst>
      <p:ext uri="{BB962C8B-B14F-4D97-AF65-F5344CB8AC3E}">
        <p14:creationId xmlns:p14="http://schemas.microsoft.com/office/powerpoint/2010/main" val="312854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9098AE-5851-9C22-11A7-D9E8C8517B8F}"/>
              </a:ext>
            </a:extLst>
          </p:cNvPr>
          <p:cNvSpPr>
            <a:spLocks noGrp="1"/>
          </p:cNvSpPr>
          <p:nvPr>
            <p:ph type="title"/>
          </p:nvPr>
        </p:nvSpPr>
        <p:spPr>
          <a:xfrm>
            <a:off x="946923" y="2412525"/>
            <a:ext cx="10298154" cy="2819047"/>
          </a:xfrm>
        </p:spPr>
        <p:txBody>
          <a:bodyPr/>
          <a:lstStyle/>
          <a:p>
            <a:r>
              <a:rPr lang="fr-FR" sz="14000" dirty="0">
                <a:latin typeface="Poppins SemiBold" panose="00000700000000000000" pitchFamily="2" charset="0"/>
                <a:cs typeface="Poppins SemiBold" panose="00000700000000000000" pitchFamily="2" charset="0"/>
              </a:rPr>
              <a:t>Bon appétit</a:t>
            </a:r>
          </a:p>
        </p:txBody>
      </p:sp>
    </p:spTree>
    <p:extLst>
      <p:ext uri="{BB962C8B-B14F-4D97-AF65-F5344CB8AC3E}">
        <p14:creationId xmlns:p14="http://schemas.microsoft.com/office/powerpoint/2010/main" val="192178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6A96CA6-11F6-4C7A-5273-CE5EB5BDE3BA}"/>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4604251A-EB20-E252-4390-3C4F4D67CFE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A2A0E835-785B-CA9F-D05E-3CE099E1F44E}"/>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Atelier 3 : débat mouvant</a:t>
            </a:r>
          </a:p>
        </p:txBody>
      </p:sp>
      <p:sp>
        <p:nvSpPr>
          <p:cNvPr id="3" name="Oval 11">
            <a:extLst>
              <a:ext uri="{FF2B5EF4-FFF2-40B4-BE49-F238E27FC236}">
                <a16:creationId xmlns:a16="http://schemas.microsoft.com/office/drawing/2014/main" id="{22D9F188-E474-07FF-EDFA-F0C749575144}"/>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E3A7F9F0-4B62-D6CE-460B-B7985FDEA638}"/>
              </a:ext>
            </a:extLst>
          </p:cNvPr>
          <p:cNvSpPr/>
          <p:nvPr/>
        </p:nvSpPr>
        <p:spPr>
          <a:xfrm>
            <a:off x="770378" y="3067946"/>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7" name="Subtitle 2">
            <a:extLst>
              <a:ext uri="{FF2B5EF4-FFF2-40B4-BE49-F238E27FC236}">
                <a16:creationId xmlns:a16="http://schemas.microsoft.com/office/drawing/2014/main" id="{6B6E083F-7BB4-06EF-6F52-2998A40D66F0}"/>
              </a:ext>
            </a:extLst>
          </p:cNvPr>
          <p:cNvSpPr txBox="1">
            <a:spLocks/>
          </p:cNvSpPr>
          <p:nvPr/>
        </p:nvSpPr>
        <p:spPr>
          <a:xfrm>
            <a:off x="1374138" y="2362612"/>
            <a:ext cx="9361993" cy="50783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L’animateur lit une affirmation à voix haute</a:t>
            </a:r>
            <a:endParaRPr lang="fr-FR" dirty="0">
              <a:latin typeface="Poppins Light" panose="00000400000000000000" pitchFamily="2" charset="0"/>
              <a:cs typeface="Poppins Light" panose="00000400000000000000" pitchFamily="2" charset="0"/>
            </a:endParaRP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
        <p:nvSpPr>
          <p:cNvPr id="20" name="Oval 11">
            <a:extLst>
              <a:ext uri="{FF2B5EF4-FFF2-40B4-BE49-F238E27FC236}">
                <a16:creationId xmlns:a16="http://schemas.microsoft.com/office/drawing/2014/main" id="{0EAC066C-2EBB-CB1B-DB97-71641E116E48}"/>
              </a:ext>
            </a:extLst>
          </p:cNvPr>
          <p:cNvSpPr/>
          <p:nvPr/>
        </p:nvSpPr>
        <p:spPr>
          <a:xfrm>
            <a:off x="770378" y="4272395"/>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21" name="Subtitle 2">
            <a:extLst>
              <a:ext uri="{FF2B5EF4-FFF2-40B4-BE49-F238E27FC236}">
                <a16:creationId xmlns:a16="http://schemas.microsoft.com/office/drawing/2014/main" id="{1975B917-7D51-88CD-14FA-C1E4AE0F0EA1}"/>
              </a:ext>
            </a:extLst>
          </p:cNvPr>
          <p:cNvSpPr txBox="1">
            <a:spLocks/>
          </p:cNvSpPr>
          <p:nvPr/>
        </p:nvSpPr>
        <p:spPr>
          <a:xfrm>
            <a:off x="1374138" y="4347398"/>
            <a:ext cx="4149242" cy="24622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Chaque camp justifie son point de vue</a:t>
            </a:r>
          </a:p>
        </p:txBody>
      </p:sp>
      <p:sp>
        <p:nvSpPr>
          <p:cNvPr id="22" name="Subtitle 2">
            <a:extLst>
              <a:ext uri="{FF2B5EF4-FFF2-40B4-BE49-F238E27FC236}">
                <a16:creationId xmlns:a16="http://schemas.microsoft.com/office/drawing/2014/main" id="{683C6823-A516-6744-C838-0B805D2468A8}"/>
              </a:ext>
            </a:extLst>
          </p:cNvPr>
          <p:cNvSpPr txBox="1">
            <a:spLocks/>
          </p:cNvSpPr>
          <p:nvPr/>
        </p:nvSpPr>
        <p:spPr>
          <a:xfrm>
            <a:off x="1392011" y="3118233"/>
            <a:ext cx="9361993" cy="115416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Les participants se positionnent physique</a:t>
            </a:r>
            <a:r>
              <a:rPr lang="fr-FR" dirty="0">
                <a:latin typeface="Poppins SemiBold" panose="00000700000000000000" pitchFamily="2" charset="0"/>
                <a:cs typeface="Poppins SemiBold" panose="00000700000000000000" pitchFamily="2" charset="0"/>
              </a:rPr>
              <a:t>ment : </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D’un côté de la salle s’ils sont d’accord</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De l’autre côté s’ils ne sont pas d’accord</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
        <p:nvSpPr>
          <p:cNvPr id="4" name="Oval 11">
            <a:extLst>
              <a:ext uri="{FF2B5EF4-FFF2-40B4-BE49-F238E27FC236}">
                <a16:creationId xmlns:a16="http://schemas.microsoft.com/office/drawing/2014/main" id="{667C0A93-6FB3-A884-50F3-979ABADC7A41}"/>
              </a:ext>
            </a:extLst>
          </p:cNvPr>
          <p:cNvSpPr/>
          <p:nvPr/>
        </p:nvSpPr>
        <p:spPr>
          <a:xfrm>
            <a:off x="788251" y="4941129"/>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4</a:t>
            </a:r>
          </a:p>
        </p:txBody>
      </p:sp>
      <p:sp>
        <p:nvSpPr>
          <p:cNvPr id="5" name="Subtitle 2">
            <a:extLst>
              <a:ext uri="{FF2B5EF4-FFF2-40B4-BE49-F238E27FC236}">
                <a16:creationId xmlns:a16="http://schemas.microsoft.com/office/drawing/2014/main" id="{1222F251-17FA-B43E-E84B-14E381446778}"/>
              </a:ext>
            </a:extLst>
          </p:cNvPr>
          <p:cNvSpPr txBox="1">
            <a:spLocks/>
          </p:cNvSpPr>
          <p:nvPr/>
        </p:nvSpPr>
        <p:spPr>
          <a:xfrm>
            <a:off x="1392011" y="5016132"/>
            <a:ext cx="9571264" cy="24622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Les participants peuvent changer de camp à tout moment si un argument les fait évoluer </a:t>
            </a:r>
          </a:p>
        </p:txBody>
      </p:sp>
    </p:spTree>
    <p:extLst>
      <p:ext uri="{BB962C8B-B14F-4D97-AF65-F5344CB8AC3E}">
        <p14:creationId xmlns:p14="http://schemas.microsoft.com/office/powerpoint/2010/main" val="2044684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82297-3E47-2423-6DEA-5957AE6F6DBA}"/>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BAA7A8E0-A6BD-9EFF-03B7-16DE33D52F8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E138DC1C-DD52-9A59-9FA0-A31299F4041E}"/>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Atelier  : scènes de management colorées</a:t>
            </a:r>
          </a:p>
        </p:txBody>
      </p:sp>
      <p:sp>
        <p:nvSpPr>
          <p:cNvPr id="3" name="Oval 11">
            <a:extLst>
              <a:ext uri="{FF2B5EF4-FFF2-40B4-BE49-F238E27FC236}">
                <a16:creationId xmlns:a16="http://schemas.microsoft.com/office/drawing/2014/main" id="{477F52A3-A786-321C-1FAC-A470042E0DB2}"/>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7" name="Subtitle 2">
            <a:extLst>
              <a:ext uri="{FF2B5EF4-FFF2-40B4-BE49-F238E27FC236}">
                <a16:creationId xmlns:a16="http://schemas.microsoft.com/office/drawing/2014/main" id="{F4007472-D3FB-8798-B206-A7F5F3FF4F90}"/>
              </a:ext>
            </a:extLst>
          </p:cNvPr>
          <p:cNvSpPr txBox="1">
            <a:spLocks/>
          </p:cNvSpPr>
          <p:nvPr/>
        </p:nvSpPr>
        <p:spPr>
          <a:xfrm>
            <a:off x="1374138" y="2362612"/>
            <a:ext cx="9361993" cy="1477328"/>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En sous-groupes :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Lisez ou jouez chaque scénette.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Identifiez style de comportement dominant du manager (rouge, jaune, vert ou bleu)</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Justifiez votre réponse avec des indices concrets issus de la scène. </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
        <p:nvSpPr>
          <p:cNvPr id="20" name="Oval 11">
            <a:extLst>
              <a:ext uri="{FF2B5EF4-FFF2-40B4-BE49-F238E27FC236}">
                <a16:creationId xmlns:a16="http://schemas.microsoft.com/office/drawing/2014/main" id="{36442C2A-30E4-1E85-2DBD-6DAACB498966}"/>
              </a:ext>
            </a:extLst>
          </p:cNvPr>
          <p:cNvSpPr/>
          <p:nvPr/>
        </p:nvSpPr>
        <p:spPr>
          <a:xfrm>
            <a:off x="788251" y="3960215"/>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21" name="Subtitle 2">
            <a:extLst>
              <a:ext uri="{FF2B5EF4-FFF2-40B4-BE49-F238E27FC236}">
                <a16:creationId xmlns:a16="http://schemas.microsoft.com/office/drawing/2014/main" id="{31096E9C-E7A6-D573-89BB-A5C40F2EB9AC}"/>
              </a:ext>
            </a:extLst>
          </p:cNvPr>
          <p:cNvSpPr txBox="1">
            <a:spLocks/>
          </p:cNvSpPr>
          <p:nvPr/>
        </p:nvSpPr>
        <p:spPr>
          <a:xfrm>
            <a:off x="1392011" y="4035218"/>
            <a:ext cx="4149242" cy="24622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Partage en plénière et consolidatio</a:t>
            </a:r>
            <a:r>
              <a:rPr lang="fr-FR" dirty="0">
                <a:latin typeface="Poppins SemiBold" panose="00000700000000000000" pitchFamily="2" charset="0"/>
                <a:cs typeface="Poppins SemiBold" panose="00000700000000000000" pitchFamily="2" charset="0"/>
              </a:rPr>
              <a:t>n </a:t>
            </a:r>
            <a:endParaRPr lang="fr-FR" dirty="0">
              <a:effectLst/>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643643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 45">
            <a:extLst>
              <a:ext uri="{FF2B5EF4-FFF2-40B4-BE49-F238E27FC236}">
                <a16:creationId xmlns:a16="http://schemas.microsoft.com/office/drawing/2014/main" id="{39206B09-50ED-4186-A105-7AEE0A777EC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FAA19143-6C6A-4CAB-A445-4AEFAE44FADD}"/>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Atelier : prendre du recul sur son profil</a:t>
            </a:r>
          </a:p>
        </p:txBody>
      </p:sp>
      <p:sp>
        <p:nvSpPr>
          <p:cNvPr id="7" name="Espace réservé du numéro de diapositive 6">
            <a:extLst>
              <a:ext uri="{FF2B5EF4-FFF2-40B4-BE49-F238E27FC236}">
                <a16:creationId xmlns:a16="http://schemas.microsoft.com/office/drawing/2014/main" id="{2C44951F-AFF4-4DC2-8F99-6DFF714D123F}"/>
              </a:ext>
            </a:extLst>
          </p:cNvPr>
          <p:cNvSpPr>
            <a:spLocks noGrp="1"/>
          </p:cNvSpPr>
          <p:nvPr>
            <p:ph type="sldNum" sz="quarter" idx="11"/>
          </p:nvPr>
        </p:nvSpPr>
        <p:spPr>
          <a:xfrm>
            <a:off x="5705475" y="6544492"/>
            <a:ext cx="781050" cy="30409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C05414C-8345-4D4F-9A3B-551D2670A01F}" type="slidenum">
              <a:rPr kumimoji="0" lang="fr-FR" sz="1600" b="0" i="0" u="none" strike="noStrike" kern="1200" cap="none" spc="0" normalizeH="0" baseline="0" noProof="0" smtClean="0">
                <a:ln>
                  <a:noFill/>
                </a:ln>
                <a:solidFill>
                  <a:srgbClr val="2D2D2D">
                    <a:lumMod val="75000"/>
                    <a:lumOff val="25000"/>
                  </a:srgbClr>
                </a:solidFill>
                <a:effectLst/>
                <a:uLnTx/>
                <a:uFillTx/>
                <a:latin typeface="Lobster 1.4" panose="02000506000000020003"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fr-FR" sz="1600" b="0" i="0" u="none" strike="noStrike" kern="1200" cap="none" spc="0" normalizeH="0" baseline="0" noProof="0">
              <a:ln>
                <a:noFill/>
              </a:ln>
              <a:solidFill>
                <a:srgbClr val="2D2D2D">
                  <a:lumMod val="75000"/>
                  <a:lumOff val="25000"/>
                </a:srgbClr>
              </a:solidFill>
              <a:effectLst/>
              <a:uLnTx/>
              <a:uFillTx/>
              <a:latin typeface="Lobster 1.4" panose="02000506000000020003" pitchFamily="50" charset="0"/>
              <a:ea typeface="+mn-ea"/>
              <a:cs typeface="+mn-cs"/>
            </a:endParaRPr>
          </a:p>
        </p:txBody>
      </p:sp>
      <p:sp>
        <p:nvSpPr>
          <p:cNvPr id="9" name="ZoneTexte 8">
            <a:extLst>
              <a:ext uri="{FF2B5EF4-FFF2-40B4-BE49-F238E27FC236}">
                <a16:creationId xmlns:a16="http://schemas.microsoft.com/office/drawing/2014/main" id="{C2A53A40-5D9B-4A77-8E4E-2EFAADC83575}"/>
              </a:ext>
            </a:extLst>
          </p:cNvPr>
          <p:cNvSpPr txBox="1"/>
          <p:nvPr/>
        </p:nvSpPr>
        <p:spPr>
          <a:xfrm>
            <a:off x="307825" y="2693889"/>
            <a:ext cx="4880225" cy="954107"/>
          </a:xfrm>
          <a:prstGeom prst="rect">
            <a:avLst/>
          </a:prstGeom>
          <a:noFill/>
        </p:spPr>
        <p:txBody>
          <a:bodyPr wrap="square" rtlCol="0">
            <a:spAutoFit/>
          </a:bodyPr>
          <a:lstStyle/>
          <a:p>
            <a:r>
              <a:rPr lang="fr-FR" sz="2800" dirty="0">
                <a:solidFill>
                  <a:schemeClr val="bg2">
                    <a:lumMod val="25000"/>
                  </a:schemeClr>
                </a:solidFill>
                <a:latin typeface="Poppins SemiBold"/>
              </a:rPr>
              <a:t>Votre rapport d’étonnement ...</a:t>
            </a:r>
          </a:p>
        </p:txBody>
      </p:sp>
      <p:sp>
        <p:nvSpPr>
          <p:cNvPr id="13" name="Rectangle 12">
            <a:extLst>
              <a:ext uri="{FF2B5EF4-FFF2-40B4-BE49-F238E27FC236}">
                <a16:creationId xmlns:a16="http://schemas.microsoft.com/office/drawing/2014/main" id="{D958D3CB-A3A1-4B3F-9272-937570A03897}"/>
              </a:ext>
            </a:extLst>
          </p:cNvPr>
          <p:cNvSpPr/>
          <p:nvPr/>
        </p:nvSpPr>
        <p:spPr>
          <a:xfrm>
            <a:off x="5019363" y="4008883"/>
            <a:ext cx="6032970" cy="338554"/>
          </a:xfrm>
          <a:prstGeom prst="rect">
            <a:avLst/>
          </a:prstGeom>
          <a:solidFill>
            <a:schemeClr val="bg1"/>
          </a:solidFill>
        </p:spPr>
        <p:txBody>
          <a:bodyPr wrap="square">
            <a:spAutoFit/>
          </a:bodyPr>
          <a:lstStyle/>
          <a:p>
            <a:r>
              <a:rPr lang="fr-FR" sz="1600" dirty="0">
                <a:latin typeface="Poppins SemiBold" panose="00000700000000000000" pitchFamily="2" charset="0"/>
                <a:cs typeface="Poppins SemiBold" panose="00000700000000000000" pitchFamily="2" charset="0"/>
              </a:rPr>
              <a:t>Quels sont mes points de vigilance ?</a:t>
            </a:r>
          </a:p>
        </p:txBody>
      </p:sp>
      <p:sp>
        <p:nvSpPr>
          <p:cNvPr id="14" name="Rectangle 13">
            <a:extLst>
              <a:ext uri="{FF2B5EF4-FFF2-40B4-BE49-F238E27FC236}">
                <a16:creationId xmlns:a16="http://schemas.microsoft.com/office/drawing/2014/main" id="{51DA7E05-E060-47F3-96E9-D53F69B63F90}"/>
              </a:ext>
            </a:extLst>
          </p:cNvPr>
          <p:cNvSpPr/>
          <p:nvPr/>
        </p:nvSpPr>
        <p:spPr>
          <a:xfrm>
            <a:off x="5019363" y="3380939"/>
            <a:ext cx="6031817" cy="338554"/>
          </a:xfrm>
          <a:prstGeom prst="rect">
            <a:avLst/>
          </a:prstGeom>
        </p:spPr>
        <p:txBody>
          <a:bodyPr wrap="square" lIns="91440" tIns="45720" rIns="91440" bIns="45720" anchor="t">
            <a:spAutoFit/>
          </a:bodyPr>
          <a:lstStyle/>
          <a:p>
            <a:r>
              <a:rPr lang="fr-FR" sz="1600" dirty="0">
                <a:latin typeface="Poppins SemiBold" panose="00000700000000000000" pitchFamily="2" charset="0"/>
                <a:cs typeface="Poppins SemiBold" panose="00000700000000000000" pitchFamily="2" charset="0"/>
              </a:rPr>
              <a:t>Quelles sont les forces dans lesquelles je me reconnais ?</a:t>
            </a:r>
          </a:p>
        </p:txBody>
      </p:sp>
      <p:sp>
        <p:nvSpPr>
          <p:cNvPr id="15" name="Rectangle 14">
            <a:extLst>
              <a:ext uri="{FF2B5EF4-FFF2-40B4-BE49-F238E27FC236}">
                <a16:creationId xmlns:a16="http://schemas.microsoft.com/office/drawing/2014/main" id="{BEA64037-D5BE-4C59-B333-5DCE255CED6C}"/>
              </a:ext>
            </a:extLst>
          </p:cNvPr>
          <p:cNvSpPr/>
          <p:nvPr/>
        </p:nvSpPr>
        <p:spPr>
          <a:xfrm>
            <a:off x="5019363" y="4568802"/>
            <a:ext cx="6139971" cy="584775"/>
          </a:xfrm>
          <a:prstGeom prst="rect">
            <a:avLst/>
          </a:prstGeom>
        </p:spPr>
        <p:txBody>
          <a:bodyPr wrap="square" lIns="91440" tIns="45720" rIns="91440" bIns="45720" anchor="t">
            <a:spAutoFit/>
          </a:bodyPr>
          <a:lstStyle/>
          <a:p>
            <a:r>
              <a:rPr lang="fr-FR" sz="1600" dirty="0">
                <a:latin typeface="Poppins SemiBold" panose="00000700000000000000" pitchFamily="2" charset="0"/>
                <a:cs typeface="Poppins SemiBold" panose="00000700000000000000" pitchFamily="2" charset="0"/>
              </a:rPr>
              <a:t>Comment pourrai-je optimiser mes forces dans mon environnement actuel ?</a:t>
            </a:r>
          </a:p>
        </p:txBody>
      </p:sp>
      <p:sp>
        <p:nvSpPr>
          <p:cNvPr id="3" name="Oval 11">
            <a:extLst>
              <a:ext uri="{FF2B5EF4-FFF2-40B4-BE49-F238E27FC236}">
                <a16:creationId xmlns:a16="http://schemas.microsoft.com/office/drawing/2014/main" id="{6E2C707F-AFBC-AFE1-B123-3902381C8AB9}"/>
              </a:ext>
            </a:extLst>
          </p:cNvPr>
          <p:cNvSpPr/>
          <p:nvPr/>
        </p:nvSpPr>
        <p:spPr>
          <a:xfrm>
            <a:off x="4467778" y="3338173"/>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4" name="Oval 11">
            <a:extLst>
              <a:ext uri="{FF2B5EF4-FFF2-40B4-BE49-F238E27FC236}">
                <a16:creationId xmlns:a16="http://schemas.microsoft.com/office/drawing/2014/main" id="{23876F1A-D53D-2257-4E72-49EFFAEE967E}"/>
              </a:ext>
            </a:extLst>
          </p:cNvPr>
          <p:cNvSpPr/>
          <p:nvPr/>
        </p:nvSpPr>
        <p:spPr>
          <a:xfrm>
            <a:off x="4467778" y="4013431"/>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5" name="Oval 11">
            <a:extLst>
              <a:ext uri="{FF2B5EF4-FFF2-40B4-BE49-F238E27FC236}">
                <a16:creationId xmlns:a16="http://schemas.microsoft.com/office/drawing/2014/main" id="{FA78C636-0D71-D670-9134-DFDF351C87C2}"/>
              </a:ext>
            </a:extLst>
          </p:cNvPr>
          <p:cNvSpPr/>
          <p:nvPr/>
        </p:nvSpPr>
        <p:spPr>
          <a:xfrm>
            <a:off x="4466104" y="4688689"/>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pic>
        <p:nvPicPr>
          <p:cNvPr id="6" name="Image 5">
            <a:extLst>
              <a:ext uri="{FF2B5EF4-FFF2-40B4-BE49-F238E27FC236}">
                <a16:creationId xmlns:a16="http://schemas.microsoft.com/office/drawing/2014/main" id="{A856F0E4-2C6B-BF23-2346-A8964B7A80A5}"/>
              </a:ext>
            </a:extLst>
          </p:cNvPr>
          <p:cNvPicPr>
            <a:picLocks noChangeAspect="1"/>
          </p:cNvPicPr>
          <p:nvPr/>
        </p:nvPicPr>
        <p:blipFill>
          <a:blip r:embed="rId4"/>
          <a:stretch>
            <a:fillRect/>
          </a:stretch>
        </p:blipFill>
        <p:spPr>
          <a:xfrm>
            <a:off x="3037958" y="2422587"/>
            <a:ext cx="799579" cy="1113700"/>
          </a:xfrm>
          <a:prstGeom prst="rect">
            <a:avLst/>
          </a:prstGeom>
        </p:spPr>
      </p:pic>
    </p:spTree>
    <p:extLst>
      <p:ext uri="{BB962C8B-B14F-4D97-AF65-F5344CB8AC3E}">
        <p14:creationId xmlns:p14="http://schemas.microsoft.com/office/powerpoint/2010/main" val="3892332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BED12-DF63-6824-461C-348DFDDCA9E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EB6DD48-7480-6A71-837A-02D0218AC213}"/>
              </a:ext>
            </a:extLst>
          </p:cNvPr>
          <p:cNvSpPr>
            <a:spLocks noGrp="1"/>
          </p:cNvSpPr>
          <p:nvPr>
            <p:ph type="title"/>
          </p:nvPr>
        </p:nvSpPr>
        <p:spPr/>
        <p:txBody>
          <a:bodyPr/>
          <a:lstStyle/>
          <a:p>
            <a:r>
              <a:rPr lang="fr-FR" dirty="0"/>
              <a:t>Communiquer efficacement</a:t>
            </a:r>
          </a:p>
        </p:txBody>
      </p:sp>
      <p:sp>
        <p:nvSpPr>
          <p:cNvPr id="3" name="Sous-titre 2">
            <a:extLst>
              <a:ext uri="{FF2B5EF4-FFF2-40B4-BE49-F238E27FC236}">
                <a16:creationId xmlns:a16="http://schemas.microsoft.com/office/drawing/2014/main" id="{5C2B7465-0B23-319D-B3DB-0F9753C67506}"/>
              </a:ext>
            </a:extLst>
          </p:cNvPr>
          <p:cNvSpPr>
            <a:spLocks noGrp="1"/>
          </p:cNvSpPr>
          <p:nvPr>
            <p:ph type="subTitle" idx="1"/>
          </p:nvPr>
        </p:nvSpPr>
        <p:spPr>
          <a:xfrm>
            <a:off x="772160" y="3271520"/>
            <a:ext cx="1551763" cy="2123658"/>
          </a:xfrm>
        </p:spPr>
        <p:txBody>
          <a:bodyPr/>
          <a:lstStyle/>
          <a:p>
            <a:r>
              <a:rPr lang="fr-FR" dirty="0"/>
              <a:t>3. </a:t>
            </a:r>
          </a:p>
        </p:txBody>
      </p:sp>
    </p:spTree>
    <p:extLst>
      <p:ext uri="{BB962C8B-B14F-4D97-AF65-F5344CB8AC3E}">
        <p14:creationId xmlns:p14="http://schemas.microsoft.com/office/powerpoint/2010/main" val="1594379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51F519-A58A-D488-D49A-3381A0E5AB6A}"/>
              </a:ext>
            </a:extLst>
          </p:cNvPr>
          <p:cNvSpPr>
            <a:spLocks noGrp="1"/>
          </p:cNvSpPr>
          <p:nvPr>
            <p:ph type="title"/>
          </p:nvPr>
        </p:nvSpPr>
        <p:spPr/>
        <p:txBody>
          <a:bodyPr/>
          <a:lstStyle/>
          <a:p>
            <a:r>
              <a:rPr lang="fr-FR" dirty="0"/>
              <a:t>Revisitez les fondamentaux de la communication </a:t>
            </a:r>
          </a:p>
        </p:txBody>
      </p:sp>
      <p:sp>
        <p:nvSpPr>
          <p:cNvPr id="7" name="ZoneTexte 6">
            <a:extLst>
              <a:ext uri="{FF2B5EF4-FFF2-40B4-BE49-F238E27FC236}">
                <a16:creationId xmlns:a16="http://schemas.microsoft.com/office/drawing/2014/main" id="{F48A852D-0B7D-412C-89AB-023A24AB5F56}"/>
              </a:ext>
            </a:extLst>
          </p:cNvPr>
          <p:cNvSpPr txBox="1"/>
          <p:nvPr/>
        </p:nvSpPr>
        <p:spPr>
          <a:xfrm>
            <a:off x="-1158844" y="3235238"/>
            <a:ext cx="8279453" cy="930608"/>
          </a:xfrm>
          <a:prstGeom prst="rect">
            <a:avLst/>
          </a:prstGeom>
          <a:noFill/>
        </p:spPr>
        <p:txBody>
          <a:bodyPr wrap="square" lIns="72740" tIns="36370" rIns="72740" bIns="36370" rtlCol="0">
            <a:spAutoFit/>
          </a:bodyPr>
          <a:lstStyle/>
          <a:p>
            <a:pPr algn="ctr"/>
            <a:r>
              <a:rPr lang="fr-FR" sz="2785" b="1" dirty="0">
                <a:latin typeface="Arial" panose="020B0604020202020204" pitchFamily="34" charset="0"/>
                <a:cs typeface="Arial" panose="020B0604020202020204" pitchFamily="34" charset="0"/>
              </a:rPr>
              <a:t>« On ne peut pas </a:t>
            </a:r>
          </a:p>
          <a:p>
            <a:pPr algn="ctr"/>
            <a:r>
              <a:rPr lang="fr-FR" sz="2785" b="1" dirty="0">
                <a:latin typeface="Arial" panose="020B0604020202020204" pitchFamily="34" charset="0"/>
                <a:cs typeface="Arial" panose="020B0604020202020204" pitchFamily="34" charset="0"/>
              </a:rPr>
              <a:t>ne pas communiquer ».</a:t>
            </a:r>
          </a:p>
        </p:txBody>
      </p:sp>
      <p:sp>
        <p:nvSpPr>
          <p:cNvPr id="9" name="ZoneTexte 8">
            <a:extLst>
              <a:ext uri="{FF2B5EF4-FFF2-40B4-BE49-F238E27FC236}">
                <a16:creationId xmlns:a16="http://schemas.microsoft.com/office/drawing/2014/main" id="{D5C00DE1-A63F-4A3B-B4FE-0B1DDB024291}"/>
              </a:ext>
            </a:extLst>
          </p:cNvPr>
          <p:cNvSpPr txBox="1"/>
          <p:nvPr/>
        </p:nvSpPr>
        <p:spPr>
          <a:xfrm>
            <a:off x="1983598" y="4414777"/>
            <a:ext cx="3087601" cy="367377"/>
          </a:xfrm>
          <a:prstGeom prst="rect">
            <a:avLst/>
          </a:prstGeom>
          <a:noFill/>
        </p:spPr>
        <p:txBody>
          <a:bodyPr wrap="square" lIns="72740" tIns="36370" rIns="72740" bIns="36370" rtlCol="0">
            <a:spAutoFit/>
          </a:bodyPr>
          <a:lstStyle/>
          <a:p>
            <a:r>
              <a:rPr lang="fr-FR" sz="1910" dirty="0">
                <a:latin typeface="Arial" panose="020B0604020202020204" pitchFamily="34" charset="0"/>
                <a:cs typeface="Arial" panose="020B0604020202020204" pitchFamily="34" charset="0"/>
              </a:rPr>
              <a:t>Paul Watzlawick</a:t>
            </a:r>
          </a:p>
        </p:txBody>
      </p:sp>
      <p:pic>
        <p:nvPicPr>
          <p:cNvPr id="11" name="Espace réservé pour une image  10" descr="Personnes utilisant le langage des signes">
            <a:extLst>
              <a:ext uri="{FF2B5EF4-FFF2-40B4-BE49-F238E27FC236}">
                <a16:creationId xmlns:a16="http://schemas.microsoft.com/office/drawing/2014/main" id="{96353119-C900-B7E7-8556-BFE19153B07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811" r="16811"/>
          <a:stretch>
            <a:fillRect/>
          </a:stretch>
        </p:blipFill>
        <p:spPr/>
      </p:pic>
    </p:spTree>
    <p:extLst>
      <p:ext uri="{BB962C8B-B14F-4D97-AF65-F5344CB8AC3E}">
        <p14:creationId xmlns:p14="http://schemas.microsoft.com/office/powerpoint/2010/main" val="337992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A68496-9CA3-4B5F-6158-98B96BCA667B}"/>
              </a:ext>
            </a:extLst>
          </p:cNvPr>
          <p:cNvSpPr>
            <a:spLocks noGrp="1"/>
          </p:cNvSpPr>
          <p:nvPr>
            <p:ph type="title"/>
          </p:nvPr>
        </p:nvSpPr>
        <p:spPr/>
        <p:txBody>
          <a:bodyPr/>
          <a:lstStyle/>
          <a:p>
            <a:r>
              <a:rPr lang="fr-FR" dirty="0"/>
              <a:t>Les éléments de la communication </a:t>
            </a:r>
          </a:p>
        </p:txBody>
      </p:sp>
      <p:sp>
        <p:nvSpPr>
          <p:cNvPr id="4" name="Rectangle : coins arrondis 3">
            <a:extLst>
              <a:ext uri="{FF2B5EF4-FFF2-40B4-BE49-F238E27FC236}">
                <a16:creationId xmlns:a16="http://schemas.microsoft.com/office/drawing/2014/main" id="{82661E16-480F-EECB-5F68-F50FE006A2FC}"/>
              </a:ext>
            </a:extLst>
          </p:cNvPr>
          <p:cNvSpPr/>
          <p:nvPr/>
        </p:nvSpPr>
        <p:spPr>
          <a:xfrm>
            <a:off x="952026" y="2948530"/>
            <a:ext cx="9644743" cy="3490714"/>
          </a:xfrm>
          <a:prstGeom prst="round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5" name="ZoneTexte 4">
            <a:extLst>
              <a:ext uri="{FF2B5EF4-FFF2-40B4-BE49-F238E27FC236}">
                <a16:creationId xmlns:a16="http://schemas.microsoft.com/office/drawing/2014/main" id="{EB26FE44-F6F3-4006-A41D-ECBBC25D6805}"/>
              </a:ext>
            </a:extLst>
          </p:cNvPr>
          <p:cNvSpPr txBox="1"/>
          <p:nvPr/>
        </p:nvSpPr>
        <p:spPr>
          <a:xfrm>
            <a:off x="810054" y="1382498"/>
            <a:ext cx="9087729" cy="923330"/>
          </a:xfrm>
          <a:prstGeom prst="rect">
            <a:avLst/>
          </a:prstGeom>
          <a:noFill/>
        </p:spPr>
        <p:txBody>
          <a:bodyPr wrap="square" rtlCol="0">
            <a:spAutoFit/>
          </a:bodyPr>
          <a:lstStyle/>
          <a:p>
            <a:endParaRPr lang="fr-FR">
              <a:latin typeface="Poppins Light" panose="00000400000000000000" pitchFamily="2" charset="0"/>
              <a:cs typeface="Poppins Light" panose="00000400000000000000" pitchFamily="2" charset="0"/>
            </a:endParaRPr>
          </a:p>
          <a:p>
            <a:pPr marL="285750" indent="-285750">
              <a:buClr>
                <a:schemeClr val="accent4"/>
              </a:buClr>
              <a:buFont typeface="Wingdings" panose="05000000000000000000" pitchFamily="2" charset="2"/>
              <a:buChar char="§"/>
            </a:pPr>
            <a:endParaRPr lang="fr-FR" b="1">
              <a:latin typeface="Poppins Light" panose="00000400000000000000" pitchFamily="2" charset="0"/>
              <a:cs typeface="Poppins Light" panose="00000400000000000000" pitchFamily="2" charset="0"/>
            </a:endParaRPr>
          </a:p>
          <a:p>
            <a:pPr marL="742950" lvl="1" indent="-285750">
              <a:buClr>
                <a:schemeClr val="accent4"/>
              </a:buClr>
              <a:buFont typeface="Wingdings" panose="05000000000000000000" pitchFamily="2" charset="2"/>
              <a:buChar char="ü"/>
            </a:pPr>
            <a:endParaRPr lang="fr-FR">
              <a:latin typeface="Poppins Light" panose="00000400000000000000" pitchFamily="2" charset="0"/>
              <a:cs typeface="Poppins Light" panose="00000400000000000000" pitchFamily="2" charset="0"/>
            </a:endParaRPr>
          </a:p>
        </p:txBody>
      </p:sp>
      <p:sp>
        <p:nvSpPr>
          <p:cNvPr id="10" name="Rectangle : coins arrondis 9">
            <a:extLst>
              <a:ext uri="{FF2B5EF4-FFF2-40B4-BE49-F238E27FC236}">
                <a16:creationId xmlns:a16="http://schemas.microsoft.com/office/drawing/2014/main" id="{3B0F1815-CFFD-46A6-B331-5CB7ED6CC052}"/>
              </a:ext>
            </a:extLst>
          </p:cNvPr>
          <p:cNvSpPr/>
          <p:nvPr/>
        </p:nvSpPr>
        <p:spPr>
          <a:xfrm>
            <a:off x="1093066" y="2702281"/>
            <a:ext cx="9928246" cy="2838535"/>
          </a:xfrm>
          <a:prstGeom prst="round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a:p>
        </p:txBody>
      </p:sp>
      <p:cxnSp>
        <p:nvCxnSpPr>
          <p:cNvPr id="11" name="Connecteur droit avec flèche 10">
            <a:extLst>
              <a:ext uri="{FF2B5EF4-FFF2-40B4-BE49-F238E27FC236}">
                <a16:creationId xmlns:a16="http://schemas.microsoft.com/office/drawing/2014/main" id="{E2283ADE-C9CA-4EC1-BE4E-45C5745EEBDB}"/>
              </a:ext>
            </a:extLst>
          </p:cNvPr>
          <p:cNvCxnSpPr>
            <a:cxnSpLocks/>
            <a:endCxn id="13" idx="1"/>
          </p:cNvCxnSpPr>
          <p:nvPr/>
        </p:nvCxnSpPr>
        <p:spPr>
          <a:xfrm flipV="1">
            <a:off x="3863940" y="4247711"/>
            <a:ext cx="3889866" cy="23988"/>
          </a:xfrm>
          <a:prstGeom prst="straightConnector1">
            <a:avLst/>
          </a:prstGeom>
          <a:ln w="60325">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04BAAA1-DAAA-46FE-B031-9688D1EE4C7F}"/>
              </a:ext>
            </a:extLst>
          </p:cNvPr>
          <p:cNvSpPr/>
          <p:nvPr/>
        </p:nvSpPr>
        <p:spPr bwMode="auto">
          <a:xfrm>
            <a:off x="1921158" y="3886969"/>
            <a:ext cx="1942782" cy="721484"/>
          </a:xfrm>
          <a:prstGeom prst="rect">
            <a:avLst/>
          </a:prstGeom>
          <a:solidFill>
            <a:schemeClr val="accent1"/>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72000" tIns="72000" rIns="72000" bIns="7200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fr-FR" sz="1400" b="1" i="0" u="none" strike="noStrike" kern="0" cap="none" spc="0" normalizeH="0" baseline="0" noProof="0" dirty="0">
                <a:ln>
                  <a:noFill/>
                </a:ln>
                <a:solidFill>
                  <a:srgbClr val="FFFFFF"/>
                </a:solidFill>
                <a:effectLst/>
                <a:uLnTx/>
                <a:uFillTx/>
                <a:latin typeface="Poppins bold" panose="00000800000000000000" pitchFamily="2" charset="0"/>
                <a:ea typeface="Verdana" pitchFamily="34" charset="0"/>
                <a:cs typeface="Poppins bold" panose="00000800000000000000" pitchFamily="2" charset="0"/>
              </a:rPr>
              <a:t>EMETTEUR</a:t>
            </a:r>
          </a:p>
        </p:txBody>
      </p:sp>
      <p:sp>
        <p:nvSpPr>
          <p:cNvPr id="13" name="Rectangle 12">
            <a:extLst>
              <a:ext uri="{FF2B5EF4-FFF2-40B4-BE49-F238E27FC236}">
                <a16:creationId xmlns:a16="http://schemas.microsoft.com/office/drawing/2014/main" id="{BCEA02DA-0AF6-45AB-BDD0-3ED3B7E9698B}"/>
              </a:ext>
            </a:extLst>
          </p:cNvPr>
          <p:cNvSpPr/>
          <p:nvPr/>
        </p:nvSpPr>
        <p:spPr bwMode="auto">
          <a:xfrm>
            <a:off x="7753806" y="3886969"/>
            <a:ext cx="1942782" cy="721484"/>
          </a:xfrm>
          <a:prstGeom prst="rect">
            <a:avLst/>
          </a:prstGeom>
          <a:solidFill>
            <a:schemeClr val="accent1"/>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72000" tIns="72000" rIns="72000" bIns="7200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fr-FR" sz="1400" b="1" i="0" u="none" strike="noStrike" kern="0" cap="none" spc="0" normalizeH="0" baseline="0" noProof="0" dirty="0">
                <a:ln>
                  <a:noFill/>
                </a:ln>
                <a:solidFill>
                  <a:srgbClr val="FFFFFF"/>
                </a:solidFill>
                <a:effectLst/>
                <a:uLnTx/>
                <a:uFillTx/>
                <a:latin typeface="Poppins bold" panose="00000800000000000000" pitchFamily="2" charset="0"/>
                <a:ea typeface="Verdana" pitchFamily="34" charset="0"/>
                <a:cs typeface="Poppins bold" panose="00000800000000000000" pitchFamily="2" charset="0"/>
              </a:rPr>
              <a:t>RECEPTEUR</a:t>
            </a:r>
          </a:p>
        </p:txBody>
      </p:sp>
      <p:sp>
        <p:nvSpPr>
          <p:cNvPr id="14" name="ZoneTexte 13">
            <a:extLst>
              <a:ext uri="{FF2B5EF4-FFF2-40B4-BE49-F238E27FC236}">
                <a16:creationId xmlns:a16="http://schemas.microsoft.com/office/drawing/2014/main" id="{D14557B6-31BF-46ED-9AA6-C261D170DD5D}"/>
              </a:ext>
            </a:extLst>
          </p:cNvPr>
          <p:cNvSpPr txBox="1"/>
          <p:nvPr/>
        </p:nvSpPr>
        <p:spPr>
          <a:xfrm>
            <a:off x="5089510" y="3510847"/>
            <a:ext cx="2088232" cy="400110"/>
          </a:xfrm>
          <a:prstGeom prst="rect">
            <a:avLst/>
          </a:prstGeom>
          <a:noFill/>
        </p:spPr>
        <p:txBody>
          <a:bodyPr wrap="square" rtlCol="0">
            <a:spAutoFit/>
          </a:bodyPr>
          <a:lstStyle/>
          <a:p>
            <a:r>
              <a:rPr lang="fr-FR" sz="2000" dirty="0">
                <a:latin typeface="Poppins Light" panose="00000400000000000000" pitchFamily="2" charset="0"/>
                <a:cs typeface="Poppins Light" panose="00000400000000000000" pitchFamily="2" charset="0"/>
              </a:rPr>
              <a:t>Message</a:t>
            </a:r>
          </a:p>
        </p:txBody>
      </p:sp>
      <p:sp>
        <p:nvSpPr>
          <p:cNvPr id="15" name="ZoneTexte 14">
            <a:extLst>
              <a:ext uri="{FF2B5EF4-FFF2-40B4-BE49-F238E27FC236}">
                <a16:creationId xmlns:a16="http://schemas.microsoft.com/office/drawing/2014/main" id="{20F74785-022F-4D77-92E6-BFF77B119374}"/>
              </a:ext>
            </a:extLst>
          </p:cNvPr>
          <p:cNvSpPr txBox="1"/>
          <p:nvPr/>
        </p:nvSpPr>
        <p:spPr>
          <a:xfrm>
            <a:off x="8226455" y="2225464"/>
            <a:ext cx="3600400" cy="338554"/>
          </a:xfrm>
          <a:prstGeom prst="rect">
            <a:avLst/>
          </a:prstGeom>
          <a:noFill/>
        </p:spPr>
        <p:txBody>
          <a:bodyPr wrap="square" rtlCol="0">
            <a:spAutoFit/>
          </a:bodyPr>
          <a:lstStyle/>
          <a:p>
            <a:r>
              <a:rPr lang="fr-FR" sz="1600" b="1" dirty="0">
                <a:solidFill>
                  <a:schemeClr val="tx1"/>
                </a:solidFill>
                <a:latin typeface="Poppins Light" panose="00000400000000000000" pitchFamily="2" charset="0"/>
                <a:cs typeface="Poppins Light" panose="00000400000000000000" pitchFamily="2" charset="0"/>
              </a:rPr>
              <a:t>Cadre de référence</a:t>
            </a:r>
          </a:p>
        </p:txBody>
      </p:sp>
    </p:spTree>
    <p:extLst>
      <p:ext uri="{BB962C8B-B14F-4D97-AF65-F5344CB8AC3E}">
        <p14:creationId xmlns:p14="http://schemas.microsoft.com/office/powerpoint/2010/main" val="359217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2151E2-58E6-E62A-DFC0-20CD0DF7DCDE}"/>
              </a:ext>
            </a:extLst>
          </p:cNvPr>
          <p:cNvSpPr>
            <a:spLocks noGrp="1"/>
          </p:cNvSpPr>
          <p:nvPr>
            <p:ph type="title"/>
          </p:nvPr>
        </p:nvSpPr>
        <p:spPr/>
        <p:txBody>
          <a:bodyPr/>
          <a:lstStyle/>
          <a:p>
            <a:r>
              <a:rPr lang="fr-FR" dirty="0"/>
              <a:t>Poser le cadre de la formation </a:t>
            </a:r>
          </a:p>
        </p:txBody>
      </p:sp>
      <p:sp>
        <p:nvSpPr>
          <p:cNvPr id="3" name="Sous-titre 2">
            <a:extLst>
              <a:ext uri="{FF2B5EF4-FFF2-40B4-BE49-F238E27FC236}">
                <a16:creationId xmlns:a16="http://schemas.microsoft.com/office/drawing/2014/main" id="{BDED297F-3E28-6279-2E6D-1CCECD36A949}"/>
              </a:ext>
            </a:extLst>
          </p:cNvPr>
          <p:cNvSpPr>
            <a:spLocks noGrp="1"/>
          </p:cNvSpPr>
          <p:nvPr>
            <p:ph type="subTitle" idx="1"/>
          </p:nvPr>
        </p:nvSpPr>
        <p:spPr/>
        <p:txBody>
          <a:bodyPr/>
          <a:lstStyle/>
          <a:p>
            <a:r>
              <a:rPr lang="fr-FR" dirty="0"/>
              <a:t>1. </a:t>
            </a:r>
          </a:p>
        </p:txBody>
      </p:sp>
    </p:spTree>
    <p:extLst>
      <p:ext uri="{BB962C8B-B14F-4D97-AF65-F5344CB8AC3E}">
        <p14:creationId xmlns:p14="http://schemas.microsoft.com/office/powerpoint/2010/main" val="95791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45578316-0ABF-4519-ABEE-907578F5C944}"/>
              </a:ext>
            </a:extLst>
          </p:cNvPr>
          <p:cNvSpPr/>
          <p:nvPr/>
        </p:nvSpPr>
        <p:spPr>
          <a:xfrm>
            <a:off x="1170688" y="2531360"/>
            <a:ext cx="10081120" cy="366335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a:p>
        </p:txBody>
      </p:sp>
      <p:sp>
        <p:nvSpPr>
          <p:cNvPr id="3" name="Rectangle : coins arrondis 2">
            <a:extLst>
              <a:ext uri="{FF2B5EF4-FFF2-40B4-BE49-F238E27FC236}">
                <a16:creationId xmlns:a16="http://schemas.microsoft.com/office/drawing/2014/main" id="{70622E58-28EE-AED1-CB03-AA1649FC642F}"/>
              </a:ext>
            </a:extLst>
          </p:cNvPr>
          <p:cNvSpPr/>
          <p:nvPr/>
        </p:nvSpPr>
        <p:spPr>
          <a:xfrm>
            <a:off x="1093066" y="2531361"/>
            <a:ext cx="9928246" cy="3231307"/>
          </a:xfrm>
          <a:prstGeom prst="roundRect">
            <a:avLst/>
          </a:prstGeom>
          <a:solidFill>
            <a:schemeClr val="tx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a:p>
        </p:txBody>
      </p:sp>
      <p:sp>
        <p:nvSpPr>
          <p:cNvPr id="2" name="ZoneTexte 1">
            <a:extLst>
              <a:ext uri="{FF2B5EF4-FFF2-40B4-BE49-F238E27FC236}">
                <a16:creationId xmlns:a16="http://schemas.microsoft.com/office/drawing/2014/main" id="{EB26FE44-F6F3-4006-A41D-ECBBC25D6805}"/>
              </a:ext>
            </a:extLst>
          </p:cNvPr>
          <p:cNvSpPr txBox="1"/>
          <p:nvPr/>
        </p:nvSpPr>
        <p:spPr>
          <a:xfrm>
            <a:off x="772428" y="1349841"/>
            <a:ext cx="9087729" cy="923330"/>
          </a:xfrm>
          <a:prstGeom prst="rect">
            <a:avLst/>
          </a:prstGeom>
          <a:noFill/>
        </p:spPr>
        <p:txBody>
          <a:bodyPr wrap="square" rtlCol="0">
            <a:spAutoFit/>
          </a:bodyPr>
          <a:lstStyle/>
          <a:p>
            <a:endParaRPr lang="fr-FR">
              <a:latin typeface="Poppins Light" panose="00000400000000000000" pitchFamily="2" charset="0"/>
              <a:cs typeface="Poppins Light" panose="00000400000000000000" pitchFamily="2" charset="0"/>
            </a:endParaRPr>
          </a:p>
          <a:p>
            <a:pPr marL="285750" indent="-285750">
              <a:buClr>
                <a:schemeClr val="accent4"/>
              </a:buClr>
              <a:buFont typeface="Wingdings" panose="05000000000000000000" pitchFamily="2" charset="2"/>
              <a:buChar char="§"/>
            </a:pPr>
            <a:endParaRPr lang="fr-FR" b="1">
              <a:latin typeface="Poppins Light" panose="00000400000000000000" pitchFamily="2" charset="0"/>
              <a:cs typeface="Poppins Light" panose="00000400000000000000" pitchFamily="2" charset="0"/>
            </a:endParaRPr>
          </a:p>
          <a:p>
            <a:pPr marL="742950" lvl="1" indent="-285750">
              <a:buClr>
                <a:schemeClr val="accent4"/>
              </a:buClr>
              <a:buFont typeface="Wingdings" panose="05000000000000000000" pitchFamily="2" charset="2"/>
              <a:buChar char="ü"/>
            </a:pPr>
            <a:endParaRPr lang="fr-FR">
              <a:latin typeface="Poppins Light" panose="00000400000000000000" pitchFamily="2" charset="0"/>
              <a:cs typeface="Poppins Light" panose="00000400000000000000" pitchFamily="2" charset="0"/>
            </a:endParaRPr>
          </a:p>
        </p:txBody>
      </p:sp>
      <p:sp>
        <p:nvSpPr>
          <p:cNvPr id="9" name="Titre 1">
            <a:extLst>
              <a:ext uri="{FF2B5EF4-FFF2-40B4-BE49-F238E27FC236}">
                <a16:creationId xmlns:a16="http://schemas.microsoft.com/office/drawing/2014/main" id="{B25BC62E-DAC2-4A6B-8467-737B728DCFFB}"/>
              </a:ext>
            </a:extLst>
          </p:cNvPr>
          <p:cNvSpPr txBox="1">
            <a:spLocks/>
          </p:cNvSpPr>
          <p:nvPr/>
        </p:nvSpPr>
        <p:spPr>
          <a:xfrm>
            <a:off x="487614" y="479102"/>
            <a:ext cx="8100786" cy="6125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Poppins SemiBold" panose="00000700000000000000" pitchFamily="50" charset="0"/>
                <a:ea typeface="+mj-ea"/>
                <a:cs typeface="Poppins SemiBold" panose="00000700000000000000" pitchFamily="50"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fr-FR" sz="2400" dirty="0">
                <a:solidFill>
                  <a:srgbClr val="2D2D2D"/>
                </a:solidFill>
              </a:rPr>
              <a:t>Les éléments de la communication</a:t>
            </a:r>
          </a:p>
        </p:txBody>
      </p:sp>
      <p:cxnSp>
        <p:nvCxnSpPr>
          <p:cNvPr id="11" name="Connecteur droit avec flèche 10">
            <a:extLst>
              <a:ext uri="{FF2B5EF4-FFF2-40B4-BE49-F238E27FC236}">
                <a16:creationId xmlns:a16="http://schemas.microsoft.com/office/drawing/2014/main" id="{6300FB4B-8F41-4E69-8D2A-81360883D3AF}"/>
              </a:ext>
            </a:extLst>
          </p:cNvPr>
          <p:cNvCxnSpPr>
            <a:cxnSpLocks/>
            <a:endCxn id="13" idx="1"/>
          </p:cNvCxnSpPr>
          <p:nvPr/>
        </p:nvCxnSpPr>
        <p:spPr>
          <a:xfrm flipV="1">
            <a:off x="3957173" y="4118500"/>
            <a:ext cx="3889866" cy="23988"/>
          </a:xfrm>
          <a:prstGeom prst="straightConnector1">
            <a:avLst/>
          </a:prstGeom>
          <a:ln w="60325">
            <a:solidFill>
              <a:srgbClr val="780116"/>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CA403B6-B684-4E63-890D-02DD11594EC5}"/>
              </a:ext>
            </a:extLst>
          </p:cNvPr>
          <p:cNvSpPr/>
          <p:nvPr/>
        </p:nvSpPr>
        <p:spPr bwMode="auto">
          <a:xfrm>
            <a:off x="2014391" y="3757758"/>
            <a:ext cx="1942782" cy="721484"/>
          </a:xfrm>
          <a:prstGeom prst="rect">
            <a:avLst/>
          </a:prstGeom>
          <a:solidFill>
            <a:schemeClr val="accent1"/>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72000" tIns="72000" rIns="72000" bIns="7200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fr-FR" sz="1400" b="1" i="0" u="none" strike="noStrike" kern="0" cap="none" spc="0" normalizeH="0" baseline="0" noProof="0" dirty="0">
                <a:ln>
                  <a:noFill/>
                </a:ln>
                <a:solidFill>
                  <a:srgbClr val="FFFFFF"/>
                </a:solidFill>
                <a:effectLst/>
                <a:uLnTx/>
                <a:uFillTx/>
                <a:latin typeface="Poppins bold" panose="00000800000000000000" pitchFamily="2" charset="0"/>
                <a:ea typeface="Verdana" pitchFamily="34" charset="0"/>
                <a:cs typeface="Poppins bold" panose="00000800000000000000" pitchFamily="2" charset="0"/>
              </a:rPr>
              <a:t>EMETTEUR</a:t>
            </a:r>
          </a:p>
        </p:txBody>
      </p:sp>
      <p:sp>
        <p:nvSpPr>
          <p:cNvPr id="13" name="Rectangle 12">
            <a:extLst>
              <a:ext uri="{FF2B5EF4-FFF2-40B4-BE49-F238E27FC236}">
                <a16:creationId xmlns:a16="http://schemas.microsoft.com/office/drawing/2014/main" id="{C1807766-8DE5-466E-BE64-D049EA1CE97C}"/>
              </a:ext>
            </a:extLst>
          </p:cNvPr>
          <p:cNvSpPr/>
          <p:nvPr/>
        </p:nvSpPr>
        <p:spPr bwMode="auto">
          <a:xfrm>
            <a:off x="7847039" y="3757758"/>
            <a:ext cx="1942782" cy="721484"/>
          </a:xfrm>
          <a:prstGeom prst="rect">
            <a:avLst/>
          </a:prstGeom>
          <a:solidFill>
            <a:schemeClr val="accent1"/>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lIns="72000" tIns="72000" rIns="72000" bIns="7200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fr-FR" sz="1400" b="1" i="0" u="none" strike="noStrike" kern="0" cap="none" spc="0" normalizeH="0" baseline="0" noProof="0" dirty="0">
                <a:ln>
                  <a:noFill/>
                </a:ln>
                <a:solidFill>
                  <a:srgbClr val="FFFFFF"/>
                </a:solidFill>
                <a:effectLst/>
                <a:uLnTx/>
                <a:uFillTx/>
                <a:latin typeface="Poppins bold" panose="00000800000000000000" pitchFamily="2" charset="0"/>
                <a:ea typeface="Verdana" pitchFamily="34" charset="0"/>
                <a:cs typeface="Poppins bold" panose="00000800000000000000" pitchFamily="2" charset="0"/>
              </a:rPr>
              <a:t>RECEPTEUR</a:t>
            </a:r>
          </a:p>
        </p:txBody>
      </p:sp>
      <p:sp>
        <p:nvSpPr>
          <p:cNvPr id="14" name="ZoneTexte 13">
            <a:extLst>
              <a:ext uri="{FF2B5EF4-FFF2-40B4-BE49-F238E27FC236}">
                <a16:creationId xmlns:a16="http://schemas.microsoft.com/office/drawing/2014/main" id="{49FFB1CF-D065-47B2-97EE-B96FA134781E}"/>
              </a:ext>
            </a:extLst>
          </p:cNvPr>
          <p:cNvSpPr txBox="1"/>
          <p:nvPr/>
        </p:nvSpPr>
        <p:spPr>
          <a:xfrm>
            <a:off x="5038727" y="3357648"/>
            <a:ext cx="2088232" cy="400110"/>
          </a:xfrm>
          <a:prstGeom prst="rect">
            <a:avLst/>
          </a:prstGeom>
          <a:noFill/>
        </p:spPr>
        <p:txBody>
          <a:bodyPr wrap="square" rtlCol="0">
            <a:spAutoFit/>
          </a:bodyPr>
          <a:lstStyle/>
          <a:p>
            <a:pPr algn="ctr"/>
            <a:r>
              <a:rPr lang="fr-FR" sz="2000" dirty="0">
                <a:solidFill>
                  <a:srgbClr val="780116"/>
                </a:solidFill>
                <a:latin typeface="Poppins Light" panose="00000400000000000000" pitchFamily="2" charset="0"/>
                <a:cs typeface="Poppins Light" panose="00000400000000000000" pitchFamily="2" charset="0"/>
              </a:rPr>
              <a:t>Message</a:t>
            </a:r>
          </a:p>
        </p:txBody>
      </p:sp>
      <p:cxnSp>
        <p:nvCxnSpPr>
          <p:cNvPr id="15" name="Connecteur droit 14">
            <a:extLst>
              <a:ext uri="{FF2B5EF4-FFF2-40B4-BE49-F238E27FC236}">
                <a16:creationId xmlns:a16="http://schemas.microsoft.com/office/drawing/2014/main" id="{BF326BC0-4128-4277-B93A-BAE3A49CE910}"/>
              </a:ext>
            </a:extLst>
          </p:cNvPr>
          <p:cNvCxnSpPr>
            <a:cxnSpLocks/>
          </p:cNvCxnSpPr>
          <p:nvPr/>
        </p:nvCxnSpPr>
        <p:spPr>
          <a:xfrm>
            <a:off x="8783143" y="4479242"/>
            <a:ext cx="0" cy="430644"/>
          </a:xfrm>
          <a:prstGeom prst="line">
            <a:avLst/>
          </a:prstGeom>
          <a:ln w="60325">
            <a:solidFill>
              <a:srgbClr val="C32F27"/>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33AD3C1F-D339-4D17-A003-62E244E8474F}"/>
              </a:ext>
            </a:extLst>
          </p:cNvPr>
          <p:cNvCxnSpPr>
            <a:cxnSpLocks/>
          </p:cNvCxnSpPr>
          <p:nvPr/>
        </p:nvCxnSpPr>
        <p:spPr>
          <a:xfrm flipH="1">
            <a:off x="3094511" y="4909886"/>
            <a:ext cx="5723920" cy="0"/>
          </a:xfrm>
          <a:prstGeom prst="line">
            <a:avLst/>
          </a:prstGeom>
          <a:ln w="60325">
            <a:solidFill>
              <a:srgbClr val="C32F27"/>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04096D66-2C8B-4E21-AD9C-C9060AA4019B}"/>
              </a:ext>
            </a:extLst>
          </p:cNvPr>
          <p:cNvCxnSpPr>
            <a:cxnSpLocks/>
          </p:cNvCxnSpPr>
          <p:nvPr/>
        </p:nvCxnSpPr>
        <p:spPr>
          <a:xfrm flipV="1">
            <a:off x="3120449" y="4479242"/>
            <a:ext cx="0" cy="430644"/>
          </a:xfrm>
          <a:prstGeom prst="straightConnector1">
            <a:avLst/>
          </a:prstGeom>
          <a:ln w="60325">
            <a:solidFill>
              <a:srgbClr val="C32F27"/>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BD421A78-0F54-4C98-8949-86146424BBCC}"/>
              </a:ext>
            </a:extLst>
          </p:cNvPr>
          <p:cNvSpPr txBox="1"/>
          <p:nvPr/>
        </p:nvSpPr>
        <p:spPr>
          <a:xfrm>
            <a:off x="4779290" y="5159532"/>
            <a:ext cx="2895138" cy="400110"/>
          </a:xfrm>
          <a:prstGeom prst="rect">
            <a:avLst/>
          </a:prstGeom>
          <a:noFill/>
        </p:spPr>
        <p:txBody>
          <a:bodyPr wrap="square" rtlCol="0">
            <a:spAutoFit/>
          </a:bodyPr>
          <a:lstStyle/>
          <a:p>
            <a:r>
              <a:rPr lang="fr-FR" sz="2000" dirty="0">
                <a:solidFill>
                  <a:srgbClr val="C32F27"/>
                </a:solidFill>
                <a:latin typeface="Poppins Light" panose="00000400000000000000" pitchFamily="2" charset="0"/>
                <a:cs typeface="Poppins Light" panose="00000400000000000000" pitchFamily="2" charset="0"/>
              </a:rPr>
              <a:t>Message en retour</a:t>
            </a:r>
          </a:p>
        </p:txBody>
      </p:sp>
      <p:sp>
        <p:nvSpPr>
          <p:cNvPr id="20" name="ZoneTexte 19">
            <a:extLst>
              <a:ext uri="{FF2B5EF4-FFF2-40B4-BE49-F238E27FC236}">
                <a16:creationId xmlns:a16="http://schemas.microsoft.com/office/drawing/2014/main" id="{F655E444-4786-46E6-B23A-ECD6CF94F0BC}"/>
              </a:ext>
            </a:extLst>
          </p:cNvPr>
          <p:cNvSpPr txBox="1"/>
          <p:nvPr/>
        </p:nvSpPr>
        <p:spPr>
          <a:xfrm>
            <a:off x="8175205" y="2182599"/>
            <a:ext cx="3600400" cy="338554"/>
          </a:xfrm>
          <a:prstGeom prst="rect">
            <a:avLst/>
          </a:prstGeom>
          <a:noFill/>
        </p:spPr>
        <p:txBody>
          <a:bodyPr wrap="square" rtlCol="0">
            <a:spAutoFit/>
          </a:bodyPr>
          <a:lstStyle/>
          <a:p>
            <a:r>
              <a:rPr lang="fr-FR" sz="1600" dirty="0">
                <a:solidFill>
                  <a:schemeClr val="tx1"/>
                </a:solidFill>
                <a:latin typeface="Poppins Light" panose="00000400000000000000" pitchFamily="2" charset="0"/>
                <a:cs typeface="Poppins Light" panose="00000400000000000000" pitchFamily="2" charset="0"/>
              </a:rPr>
              <a:t>CADRE DE RÉFÉRENCE</a:t>
            </a:r>
          </a:p>
        </p:txBody>
      </p:sp>
      <p:sp>
        <p:nvSpPr>
          <p:cNvPr id="21" name="Flèche : double flèche horizontale 20">
            <a:extLst>
              <a:ext uri="{FF2B5EF4-FFF2-40B4-BE49-F238E27FC236}">
                <a16:creationId xmlns:a16="http://schemas.microsoft.com/office/drawing/2014/main" id="{69C223FE-7DA1-42C7-8AE6-019C254B7DD9}"/>
              </a:ext>
            </a:extLst>
          </p:cNvPr>
          <p:cNvSpPr/>
          <p:nvPr/>
        </p:nvSpPr>
        <p:spPr>
          <a:xfrm>
            <a:off x="2014391" y="5920078"/>
            <a:ext cx="3816424" cy="432048"/>
          </a:xfrm>
          <a:prstGeom prst="leftRightArrow">
            <a:avLst/>
          </a:prstGeom>
          <a:solidFill>
            <a:srgbClr val="FFE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0" i="1" dirty="0">
                <a:solidFill>
                  <a:schemeClr val="tx1"/>
                </a:solidFill>
                <a:latin typeface="Poppins Light" panose="00000400000000000000" pitchFamily="2" charset="0"/>
                <a:cs typeface="Poppins Light" panose="00000400000000000000" pitchFamily="2" charset="0"/>
              </a:rPr>
              <a:t>100%  responsable</a:t>
            </a:r>
          </a:p>
        </p:txBody>
      </p:sp>
      <p:sp>
        <p:nvSpPr>
          <p:cNvPr id="24" name="Flèche : double flèche horizontale 23">
            <a:extLst>
              <a:ext uri="{FF2B5EF4-FFF2-40B4-BE49-F238E27FC236}">
                <a16:creationId xmlns:a16="http://schemas.microsoft.com/office/drawing/2014/main" id="{AD1B2021-C40D-485B-B4C7-8D0729891BF8}"/>
              </a:ext>
            </a:extLst>
          </p:cNvPr>
          <p:cNvSpPr/>
          <p:nvPr/>
        </p:nvSpPr>
        <p:spPr>
          <a:xfrm>
            <a:off x="5973397" y="5920078"/>
            <a:ext cx="3816424" cy="432048"/>
          </a:xfrm>
          <a:prstGeom prst="leftRightArrow">
            <a:avLst/>
          </a:prstGeom>
          <a:solidFill>
            <a:srgbClr val="FFE1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0" i="1" dirty="0">
                <a:solidFill>
                  <a:schemeClr val="tx1"/>
                </a:solidFill>
                <a:latin typeface="Poppins Light" panose="00000400000000000000" pitchFamily="2" charset="0"/>
                <a:cs typeface="Poppins Light" panose="00000400000000000000" pitchFamily="2" charset="0"/>
              </a:rPr>
              <a:t>100% responsable</a:t>
            </a:r>
          </a:p>
        </p:txBody>
      </p:sp>
    </p:spTree>
    <p:extLst>
      <p:ext uri="{BB962C8B-B14F-4D97-AF65-F5344CB8AC3E}">
        <p14:creationId xmlns:p14="http://schemas.microsoft.com/office/powerpoint/2010/main" val="18808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P spid="21"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Personnes à la réunion">
            <a:extLst>
              <a:ext uri="{FF2B5EF4-FFF2-40B4-BE49-F238E27FC236}">
                <a16:creationId xmlns:a16="http://schemas.microsoft.com/office/drawing/2014/main" id="{F346FA16-BE75-5A9E-22A4-9624586B5E8A}"/>
              </a:ext>
            </a:extLst>
          </p:cNvPr>
          <p:cNvPicPr>
            <a:picLocks noGrp="1" noChangeAspect="1"/>
          </p:cNvPicPr>
          <p:nvPr>
            <p:ph type="pic" idx="2"/>
          </p:nvPr>
        </p:nvPicPr>
        <p:blipFill>
          <a:blip r:embed="rId3"/>
          <a:srcRect l="16807" r="16807"/>
          <a:stretch>
            <a:fillRect/>
          </a:stretch>
        </p:blipFill>
        <p:spPr/>
      </p:pic>
      <p:sp>
        <p:nvSpPr>
          <p:cNvPr id="7" name="Google Shape;3051;p22">
            <a:extLst>
              <a:ext uri="{FF2B5EF4-FFF2-40B4-BE49-F238E27FC236}">
                <a16:creationId xmlns:a16="http://schemas.microsoft.com/office/drawing/2014/main" id="{0F294D46-26C2-2896-9320-50910CD63E06}"/>
              </a:ext>
            </a:extLst>
          </p:cNvPr>
          <p:cNvSpPr txBox="1">
            <a:spLocks/>
          </p:cNvSpPr>
          <p:nvPr/>
        </p:nvSpPr>
        <p:spPr>
          <a:xfrm>
            <a:off x="1213504" y="2538309"/>
            <a:ext cx="4529763" cy="276256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1"/>
              </a:buClr>
              <a:buSzPts val="4000"/>
              <a:buFont typeface="Poppins"/>
              <a:buNone/>
            </a:pPr>
            <a:r>
              <a:rPr lang="fr-FR" sz="2400" dirty="0">
                <a:latin typeface="Poppins"/>
                <a:ea typeface="Poppins"/>
                <a:cs typeface="Poppins"/>
                <a:sym typeface="Poppins"/>
              </a:rPr>
              <a:t>« Le plus grand problème dans la communication, c’est qu’on n’écoute pas pour comprendre. On écoute pour répondre.  »</a:t>
            </a:r>
            <a:endParaRPr lang="fr-FR" sz="2400" dirty="0"/>
          </a:p>
        </p:txBody>
      </p:sp>
    </p:spTree>
    <p:extLst>
      <p:ext uri="{BB962C8B-B14F-4D97-AF65-F5344CB8AC3E}">
        <p14:creationId xmlns:p14="http://schemas.microsoft.com/office/powerpoint/2010/main" val="1296379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numéro de diapositive 16">
            <a:extLst>
              <a:ext uri="{FF2B5EF4-FFF2-40B4-BE49-F238E27FC236}">
                <a16:creationId xmlns:a16="http://schemas.microsoft.com/office/drawing/2014/main" id="{B4C4A777-7ACC-43A5-B059-B411507059E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05414C-8345-4D4F-9A3B-551D2670A01F}" type="slidenum">
              <a:rPr kumimoji="0" lang="fr-FR" sz="1800" b="0" i="0" u="none" strike="noStrike" kern="1200" cap="none" spc="0" normalizeH="0" baseline="0" noProof="0" smtClean="0">
                <a:ln>
                  <a:noFill/>
                </a:ln>
                <a:solidFill>
                  <a:srgbClr val="FE5100"/>
                </a:solidFill>
                <a:effectLst/>
                <a:uLnTx/>
                <a:uFillTx/>
                <a:latin typeface="Poppins SemiBold" panose="00000700000000000000" pitchFamily="50" charset="0"/>
                <a:ea typeface="+mn-ea"/>
                <a:cs typeface="Poppins SemiBold" panose="000007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fr-FR" sz="1800" b="0" i="0" u="none" strike="noStrike" kern="1200" cap="none" spc="0" normalizeH="0" baseline="0" noProof="0">
              <a:ln>
                <a:noFill/>
              </a:ln>
              <a:solidFill>
                <a:srgbClr val="FE5100"/>
              </a:solidFill>
              <a:effectLst/>
              <a:uLnTx/>
              <a:uFillTx/>
              <a:latin typeface="Poppins SemiBold" panose="00000700000000000000" pitchFamily="50" charset="0"/>
              <a:ea typeface="+mn-ea"/>
              <a:cs typeface="Poppins SemiBold" panose="00000700000000000000" pitchFamily="50" charset="0"/>
            </a:endParaRPr>
          </a:p>
        </p:txBody>
      </p:sp>
      <p:sp>
        <p:nvSpPr>
          <p:cNvPr id="4" name="Titre 3">
            <a:extLst>
              <a:ext uri="{FF2B5EF4-FFF2-40B4-BE49-F238E27FC236}">
                <a16:creationId xmlns:a16="http://schemas.microsoft.com/office/drawing/2014/main" id="{D11363DB-B5CB-4C0F-89A5-C8CED4FB4F48}"/>
              </a:ext>
            </a:extLst>
          </p:cNvPr>
          <p:cNvSpPr>
            <a:spLocks noGrp="1"/>
          </p:cNvSpPr>
          <p:nvPr>
            <p:ph type="title"/>
          </p:nvPr>
        </p:nvSpPr>
        <p:spPr>
          <a:xfrm>
            <a:off x="421272" y="159642"/>
            <a:ext cx="10515600" cy="1325563"/>
          </a:xfrm>
        </p:spPr>
        <p:txBody>
          <a:bodyPr/>
          <a:lstStyle/>
          <a:p>
            <a:r>
              <a:rPr lang="fr-FR" sz="2800">
                <a:solidFill>
                  <a:schemeClr val="bg2">
                    <a:lumMod val="25000"/>
                  </a:schemeClr>
                </a:solidFill>
                <a:latin typeface="Poppins SemiBold"/>
                <a:ea typeface="+mn-ea"/>
                <a:cs typeface="+mn-cs"/>
              </a:rPr>
              <a:t>L’art de la communication</a:t>
            </a:r>
          </a:p>
        </p:txBody>
      </p:sp>
      <p:pic>
        <p:nvPicPr>
          <p:cNvPr id="3" name="Image 2">
            <a:extLst>
              <a:ext uri="{FF2B5EF4-FFF2-40B4-BE49-F238E27FC236}">
                <a16:creationId xmlns:a16="http://schemas.microsoft.com/office/drawing/2014/main" id="{58FD68F9-388E-4168-9FD5-3CF4E5B0994D}"/>
              </a:ext>
            </a:extLst>
          </p:cNvPr>
          <p:cNvPicPr>
            <a:picLocks noChangeAspect="1"/>
          </p:cNvPicPr>
          <p:nvPr/>
        </p:nvPicPr>
        <p:blipFill rotWithShape="1">
          <a:blip r:embed="rId3"/>
          <a:srcRect t="19087" b="19065"/>
          <a:stretch/>
        </p:blipFill>
        <p:spPr>
          <a:xfrm>
            <a:off x="964277" y="1690688"/>
            <a:ext cx="9802646" cy="4547068"/>
          </a:xfrm>
          <a:prstGeom prst="rect">
            <a:avLst/>
          </a:prstGeom>
        </p:spPr>
      </p:pic>
    </p:spTree>
    <p:extLst>
      <p:ext uri="{BB962C8B-B14F-4D97-AF65-F5344CB8AC3E}">
        <p14:creationId xmlns:p14="http://schemas.microsoft.com/office/powerpoint/2010/main" val="565802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CE2F5-E7E0-7190-9F7B-F3D69E03C01F}"/>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C2ACEC69-F10B-B38A-E655-D8FF22AD6CA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2038"/>
            <a:ext cx="12192001" cy="1800000"/>
          </a:xfrm>
          <a:prstGeom prst="rect">
            <a:avLst/>
          </a:prstGeom>
          <a:solidFill>
            <a:srgbClr val="0070C0"/>
          </a:solidFill>
        </p:spPr>
      </p:pic>
      <p:sp>
        <p:nvSpPr>
          <p:cNvPr id="2" name="Titre 1">
            <a:extLst>
              <a:ext uri="{FF2B5EF4-FFF2-40B4-BE49-F238E27FC236}">
                <a16:creationId xmlns:a16="http://schemas.microsoft.com/office/drawing/2014/main" id="{87E10160-29DD-00CC-C4E7-E56985BD5800}"/>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Atelier  : l’écoute socratique</a:t>
            </a:r>
          </a:p>
        </p:txBody>
      </p:sp>
      <p:sp>
        <p:nvSpPr>
          <p:cNvPr id="7" name="Espace réservé du numéro de diapositive 6">
            <a:extLst>
              <a:ext uri="{FF2B5EF4-FFF2-40B4-BE49-F238E27FC236}">
                <a16:creationId xmlns:a16="http://schemas.microsoft.com/office/drawing/2014/main" id="{13DC2187-A6BF-96C6-41E5-8F70E28A6CBB}"/>
              </a:ext>
            </a:extLst>
          </p:cNvPr>
          <p:cNvSpPr>
            <a:spLocks noGrp="1"/>
          </p:cNvSpPr>
          <p:nvPr>
            <p:ph type="sldNum" sz="quarter" idx="11"/>
          </p:nvPr>
        </p:nvSpPr>
        <p:spPr>
          <a:xfrm>
            <a:off x="5705475" y="6544492"/>
            <a:ext cx="781050" cy="30409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C05414C-8345-4D4F-9A3B-551D2670A01F}" type="slidenum">
              <a:rPr kumimoji="0" lang="fr-FR" sz="1600" b="0" i="0" u="none" strike="noStrike" kern="1200" cap="none" spc="0" normalizeH="0" baseline="0" noProof="0" smtClean="0">
                <a:ln>
                  <a:noFill/>
                </a:ln>
                <a:solidFill>
                  <a:srgbClr val="2D2D2D">
                    <a:lumMod val="75000"/>
                    <a:lumOff val="25000"/>
                  </a:srgbClr>
                </a:solidFill>
                <a:effectLst/>
                <a:uLnTx/>
                <a:uFillTx/>
                <a:latin typeface="Lobster 1.4" panose="02000506000000020003"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fr-FR" sz="1600" b="0" i="0" u="none" strike="noStrike" kern="1200" cap="none" spc="0" normalizeH="0" baseline="0" noProof="0">
              <a:ln>
                <a:noFill/>
              </a:ln>
              <a:solidFill>
                <a:srgbClr val="2D2D2D">
                  <a:lumMod val="75000"/>
                  <a:lumOff val="25000"/>
                </a:srgbClr>
              </a:solidFill>
              <a:effectLst/>
              <a:uLnTx/>
              <a:uFillTx/>
              <a:latin typeface="Lobster 1.4" panose="02000506000000020003" pitchFamily="50" charset="0"/>
              <a:ea typeface="+mn-ea"/>
              <a:cs typeface="+mn-cs"/>
            </a:endParaRPr>
          </a:p>
        </p:txBody>
      </p:sp>
      <p:sp>
        <p:nvSpPr>
          <p:cNvPr id="15" name="Rectangle 14">
            <a:extLst>
              <a:ext uri="{FF2B5EF4-FFF2-40B4-BE49-F238E27FC236}">
                <a16:creationId xmlns:a16="http://schemas.microsoft.com/office/drawing/2014/main" id="{47EF1644-D41D-5858-2B08-0CF68466EB31}"/>
              </a:ext>
            </a:extLst>
          </p:cNvPr>
          <p:cNvSpPr/>
          <p:nvPr/>
        </p:nvSpPr>
        <p:spPr>
          <a:xfrm>
            <a:off x="1668821" y="4367964"/>
            <a:ext cx="6139971" cy="1408334"/>
          </a:xfrm>
          <a:prstGeom prst="rect">
            <a:avLst/>
          </a:prstGeom>
        </p:spPr>
        <p:txBody>
          <a:bodyPr wrap="square" lIns="91440" tIns="45720" rIns="91440" bIns="45720" anchor="t">
            <a:spAutoFit/>
          </a:bodyPr>
          <a:lstStyle/>
          <a:p>
            <a:pPr lvl="1">
              <a:lnSpc>
                <a:spcPct val="93333"/>
              </a:lnSpc>
            </a:pPr>
            <a:r>
              <a:rPr lang="fr-FR" sz="1600" dirty="0">
                <a:latin typeface="Poppins SemiBold" panose="00000700000000000000" pitchFamily="2" charset="0"/>
                <a:cs typeface="Poppins SemiBold" panose="00000700000000000000" pitchFamily="2" charset="0"/>
                <a:sym typeface="Poppins Light"/>
              </a:rPr>
              <a:t>Debrief : comment avez-vous vécu l’exercice </a:t>
            </a:r>
            <a:endParaRPr lang="fr-FR" sz="1600" dirty="0">
              <a:latin typeface="Poppins SemiBold" panose="00000700000000000000" pitchFamily="2" charset="0"/>
              <a:cs typeface="Poppins SemiBold" panose="00000700000000000000" pitchFamily="2" charset="0"/>
            </a:endParaRPr>
          </a:p>
          <a:p>
            <a:pPr marL="742950" lvl="1" indent="-285750">
              <a:lnSpc>
                <a:spcPct val="93333"/>
              </a:lnSpc>
              <a:spcBef>
                <a:spcPts val="400"/>
              </a:spcBef>
              <a:buClr>
                <a:srgbClr val="000000"/>
              </a:buClr>
              <a:buSzPts val="1800"/>
              <a:buFont typeface="Noto Sans Symbols"/>
              <a:buChar char="▪"/>
            </a:pPr>
            <a:r>
              <a:rPr lang="fr-FR" sz="1600" dirty="0">
                <a:solidFill>
                  <a:schemeClr val="dk1"/>
                </a:solidFill>
                <a:latin typeface="Poppins Light" panose="00000400000000000000" pitchFamily="2" charset="0"/>
                <a:cs typeface="Poppins Light" panose="00000400000000000000" pitchFamily="2" charset="0"/>
                <a:sym typeface="Poppins Light"/>
              </a:rPr>
              <a:t>En tant qu’écoutant ? </a:t>
            </a:r>
            <a:endParaRPr lang="fr-FR" sz="1600" dirty="0">
              <a:solidFill>
                <a:schemeClr val="dk1"/>
              </a:solidFill>
              <a:latin typeface="Poppins Light" panose="00000400000000000000" pitchFamily="2" charset="0"/>
              <a:cs typeface="Poppins Light" panose="00000400000000000000" pitchFamily="2" charset="0"/>
            </a:endParaRPr>
          </a:p>
          <a:p>
            <a:pPr marL="742950" lvl="1" indent="-285750">
              <a:lnSpc>
                <a:spcPct val="93333"/>
              </a:lnSpc>
              <a:spcBef>
                <a:spcPts val="400"/>
              </a:spcBef>
              <a:buClr>
                <a:srgbClr val="000000"/>
              </a:buClr>
              <a:buSzPts val="1800"/>
              <a:buFont typeface="Noto Sans Symbols"/>
              <a:buChar char="▪"/>
            </a:pPr>
            <a:r>
              <a:rPr lang="fr-FR" sz="1600" dirty="0">
                <a:solidFill>
                  <a:schemeClr val="dk1"/>
                </a:solidFill>
                <a:latin typeface="Poppins Light" panose="00000400000000000000" pitchFamily="2" charset="0"/>
                <a:cs typeface="Poppins Light" panose="00000400000000000000" pitchFamily="2" charset="0"/>
                <a:sym typeface="Poppins Light"/>
              </a:rPr>
              <a:t>En tant qu’écouté ? </a:t>
            </a:r>
            <a:endParaRPr lang="fr-FR" sz="1600" dirty="0">
              <a:solidFill>
                <a:schemeClr val="dk1"/>
              </a:solidFill>
              <a:latin typeface="Poppins Light" panose="00000400000000000000" pitchFamily="2" charset="0"/>
              <a:cs typeface="Poppins Light" panose="00000400000000000000" pitchFamily="2" charset="0"/>
            </a:endParaRPr>
          </a:p>
          <a:p>
            <a:pPr marL="742950" lvl="1" indent="-285750">
              <a:lnSpc>
                <a:spcPct val="93333"/>
              </a:lnSpc>
              <a:spcBef>
                <a:spcPts val="400"/>
              </a:spcBef>
              <a:buClr>
                <a:srgbClr val="000000"/>
              </a:buClr>
              <a:buSzPts val="1800"/>
              <a:buFont typeface="Noto Sans Symbols"/>
              <a:buChar char="▪"/>
            </a:pPr>
            <a:r>
              <a:rPr lang="fr-FR" sz="1600" dirty="0">
                <a:solidFill>
                  <a:schemeClr val="dk1"/>
                </a:solidFill>
                <a:latin typeface="Poppins Light" panose="00000400000000000000" pitchFamily="2" charset="0"/>
                <a:cs typeface="Poppins Light" panose="00000400000000000000" pitchFamily="2" charset="0"/>
                <a:sym typeface="Poppins Light"/>
              </a:rPr>
              <a:t>Que peut-on en retenir d’une écoute active ? </a:t>
            </a:r>
          </a:p>
          <a:p>
            <a:endParaRPr lang="fr-FR" sz="1600" dirty="0">
              <a:latin typeface="Poppins SemiBold" panose="00000700000000000000" pitchFamily="2" charset="0"/>
              <a:cs typeface="Poppins SemiBold" panose="00000700000000000000" pitchFamily="2" charset="0"/>
            </a:endParaRPr>
          </a:p>
        </p:txBody>
      </p:sp>
      <p:sp>
        <p:nvSpPr>
          <p:cNvPr id="3" name="Oval 11">
            <a:extLst>
              <a:ext uri="{FF2B5EF4-FFF2-40B4-BE49-F238E27FC236}">
                <a16:creationId xmlns:a16="http://schemas.microsoft.com/office/drawing/2014/main" id="{2D181DD5-2D59-CD5D-FE5B-1E59ABB393DC}"/>
              </a:ext>
            </a:extLst>
          </p:cNvPr>
          <p:cNvSpPr/>
          <p:nvPr/>
        </p:nvSpPr>
        <p:spPr>
          <a:xfrm>
            <a:off x="1668821" y="222297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4" name="Oval 11">
            <a:extLst>
              <a:ext uri="{FF2B5EF4-FFF2-40B4-BE49-F238E27FC236}">
                <a16:creationId xmlns:a16="http://schemas.microsoft.com/office/drawing/2014/main" id="{CF2159BA-87CA-8D44-E8AD-F44E7B12F4D0}"/>
              </a:ext>
            </a:extLst>
          </p:cNvPr>
          <p:cNvSpPr/>
          <p:nvPr/>
        </p:nvSpPr>
        <p:spPr>
          <a:xfrm>
            <a:off x="1668821" y="4367963"/>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8" name="Google Shape;3059;p23">
            <a:extLst>
              <a:ext uri="{FF2B5EF4-FFF2-40B4-BE49-F238E27FC236}">
                <a16:creationId xmlns:a16="http://schemas.microsoft.com/office/drawing/2014/main" id="{7830F08C-B970-EF33-D44E-7DCD35118721}"/>
              </a:ext>
            </a:extLst>
          </p:cNvPr>
          <p:cNvSpPr txBox="1"/>
          <p:nvPr/>
        </p:nvSpPr>
        <p:spPr>
          <a:xfrm>
            <a:off x="1668821" y="2222974"/>
            <a:ext cx="6969301" cy="1699977"/>
          </a:xfrm>
          <a:prstGeom prst="rect">
            <a:avLst/>
          </a:prstGeom>
          <a:noFill/>
          <a:ln>
            <a:noFill/>
          </a:ln>
        </p:spPr>
        <p:txBody>
          <a:bodyPr spcFirstLastPara="1" wrap="square" lIns="91425" tIns="45700" rIns="91425" bIns="45700" anchor="t" anchorCtr="0">
            <a:spAutoFit/>
          </a:bodyPr>
          <a:lstStyle/>
          <a:p>
            <a:pPr marL="457200" marR="0" lvl="1" indent="0" algn="l" rtl="0">
              <a:lnSpc>
                <a:spcPct val="93333"/>
              </a:lnSpc>
              <a:spcBef>
                <a:spcPts val="0"/>
              </a:spcBef>
              <a:spcAft>
                <a:spcPts val="0"/>
              </a:spcAft>
              <a:buNone/>
            </a:pPr>
            <a:r>
              <a:rPr lang="fr-FR" sz="1600" dirty="0">
                <a:latin typeface="Poppins SemiBold" panose="00000700000000000000" pitchFamily="2" charset="0"/>
                <a:cs typeface="Poppins SemiBold" panose="00000700000000000000" pitchFamily="2" charset="0"/>
                <a:sym typeface="Poppins Light"/>
              </a:rPr>
              <a:t>En binôme [A] et [B] et en marchant dans la pièce : </a:t>
            </a:r>
            <a:endParaRPr sz="1600" dirty="0">
              <a:latin typeface="Poppins SemiBold" panose="00000700000000000000" pitchFamily="2" charset="0"/>
              <a:cs typeface="Poppins SemiBold" panose="000007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[A] raconte une anecdote professionnelle </a:t>
            </a:r>
            <a:endParaRPr sz="1600" dirty="0">
              <a:latin typeface="Poppins Light" panose="00000400000000000000" pitchFamily="2" charset="0"/>
              <a:cs typeface="Poppins Light" panose="000004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[B] écoute sans rien dire </a:t>
            </a:r>
            <a:endParaRPr sz="1600" dirty="0">
              <a:latin typeface="Poppins Light" panose="00000400000000000000" pitchFamily="2" charset="0"/>
              <a:cs typeface="Poppins Light" panose="000004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Quand [A] a terminé son de raconter son anecdote, [B] lui raconte ce qu’il a retenu</a:t>
            </a:r>
            <a:endParaRPr sz="1600" dirty="0">
              <a:latin typeface="Poppins Light" panose="00000400000000000000" pitchFamily="2" charset="0"/>
              <a:cs typeface="Poppins Light" panose="000004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Inversion des rôles </a:t>
            </a:r>
            <a:endParaRPr sz="16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4204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7B580-2559-1901-CB65-8EE1479883B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3709DE0-54CC-D06B-4A18-5C0078CABECE}"/>
              </a:ext>
            </a:extLst>
          </p:cNvPr>
          <p:cNvSpPr>
            <a:spLocks noGrp="1"/>
          </p:cNvSpPr>
          <p:nvPr>
            <p:ph type="title"/>
          </p:nvPr>
        </p:nvSpPr>
        <p:spPr/>
        <p:txBody>
          <a:bodyPr/>
          <a:lstStyle/>
          <a:p>
            <a:r>
              <a:rPr lang="fr-FR" dirty="0"/>
              <a:t>PAUSE</a:t>
            </a:r>
          </a:p>
        </p:txBody>
      </p:sp>
    </p:spTree>
    <p:extLst>
      <p:ext uri="{BB962C8B-B14F-4D97-AF65-F5344CB8AC3E}">
        <p14:creationId xmlns:p14="http://schemas.microsoft.com/office/powerpoint/2010/main" val="3350122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893811"/>
            <a:ext cx="10820400" cy="436017"/>
          </a:xfrm>
          <a:prstGeom prst="rect">
            <a:avLst/>
          </a:prstGeom>
        </p:spPr>
        <p:txBody>
          <a:bodyPr lIns="0" tIns="0" rIns="0" bIns="0" rtlCol="0" anchor="t">
            <a:spAutoFit/>
          </a:bodyPr>
          <a:lstStyle/>
          <a:p>
            <a:pPr>
              <a:lnSpc>
                <a:spcPts val="3373"/>
              </a:lnSpc>
            </a:pPr>
            <a:r>
              <a:rPr lang="en-US" sz="3066" b="1" spc="153" dirty="0">
                <a:solidFill>
                  <a:srgbClr val="FE5100"/>
                </a:solidFill>
                <a:latin typeface="Poppins" panose="00000800000000000000" pitchFamily="2" charset="0"/>
                <a:ea typeface="Roboto Bold"/>
                <a:cs typeface="Poppins" panose="00000800000000000000" pitchFamily="2" charset="0"/>
                <a:sym typeface="Roboto Bold"/>
              </a:rPr>
              <a:t>COMMENT ÊTRE ASSERTIF ? </a:t>
            </a:r>
            <a:endParaRPr lang="en-US" sz="3066" b="1" spc="153" dirty="0">
              <a:solidFill>
                <a:srgbClr val="FE5100"/>
              </a:solidFill>
              <a:latin typeface="Roboto Bold"/>
              <a:ea typeface="Roboto Bold"/>
              <a:cs typeface="Roboto Bold"/>
              <a:sym typeface="Roboto Bold"/>
            </a:endParaRPr>
          </a:p>
        </p:txBody>
      </p:sp>
      <p:grpSp>
        <p:nvGrpSpPr>
          <p:cNvPr id="3" name="Group 3"/>
          <p:cNvGrpSpPr/>
          <p:nvPr/>
        </p:nvGrpSpPr>
        <p:grpSpPr>
          <a:xfrm>
            <a:off x="685800" y="1450701"/>
            <a:ext cx="1405880" cy="162864"/>
            <a:chOff x="0" y="0"/>
            <a:chExt cx="555409" cy="64341"/>
          </a:xfrm>
        </p:grpSpPr>
        <p:sp>
          <p:nvSpPr>
            <p:cNvPr id="4" name="Freeform 4"/>
            <p:cNvSpPr/>
            <p:nvPr/>
          </p:nvSpPr>
          <p:spPr>
            <a:xfrm>
              <a:off x="0" y="0"/>
              <a:ext cx="555409" cy="64341"/>
            </a:xfrm>
            <a:custGeom>
              <a:avLst/>
              <a:gdLst/>
              <a:ahLst/>
              <a:cxnLst/>
              <a:rect l="l" t="t" r="r" b="b"/>
              <a:pathLst>
                <a:path w="555409" h="64341">
                  <a:moveTo>
                    <a:pt x="0" y="0"/>
                  </a:moveTo>
                  <a:lnTo>
                    <a:pt x="555409" y="0"/>
                  </a:lnTo>
                  <a:lnTo>
                    <a:pt x="555409" y="64341"/>
                  </a:lnTo>
                  <a:lnTo>
                    <a:pt x="0" y="64341"/>
                  </a:lnTo>
                  <a:close/>
                </a:path>
              </a:pathLst>
            </a:custGeom>
            <a:solidFill>
              <a:srgbClr val="FE5100"/>
            </a:solidFill>
          </p:spPr>
          <p:txBody>
            <a:bodyPr/>
            <a:lstStyle/>
            <a:p>
              <a:endParaRPr lang="fr-FR" sz="1200"/>
            </a:p>
          </p:txBody>
        </p:sp>
        <p:sp>
          <p:nvSpPr>
            <p:cNvPr id="5" name="TextBox 5"/>
            <p:cNvSpPr txBox="1"/>
            <p:nvPr/>
          </p:nvSpPr>
          <p:spPr>
            <a:xfrm>
              <a:off x="0" y="-19050"/>
              <a:ext cx="555409" cy="83391"/>
            </a:xfrm>
            <a:prstGeom prst="rect">
              <a:avLst/>
            </a:prstGeom>
          </p:spPr>
          <p:txBody>
            <a:bodyPr lIns="33867" tIns="33867" rIns="33867" bIns="33867" rtlCol="0" anchor="ctr"/>
            <a:lstStyle/>
            <a:p>
              <a:pPr algn="ctr">
                <a:lnSpc>
                  <a:spcPts val="1519"/>
                </a:lnSpc>
              </a:pPr>
              <a:endParaRPr sz="1200"/>
            </a:p>
          </p:txBody>
        </p:sp>
      </p:grpSp>
      <p:grpSp>
        <p:nvGrpSpPr>
          <p:cNvPr id="6" name="Group 6"/>
          <p:cNvGrpSpPr/>
          <p:nvPr/>
        </p:nvGrpSpPr>
        <p:grpSpPr>
          <a:xfrm>
            <a:off x="1634680" y="2753998"/>
            <a:ext cx="3540297" cy="2884418"/>
            <a:chOff x="0" y="0"/>
            <a:chExt cx="7080595" cy="5768836"/>
          </a:xfrm>
        </p:grpSpPr>
        <p:sp>
          <p:nvSpPr>
            <p:cNvPr id="7" name="Freeform 7"/>
            <p:cNvSpPr/>
            <p:nvPr/>
          </p:nvSpPr>
          <p:spPr>
            <a:xfrm>
              <a:off x="2158356" y="0"/>
              <a:ext cx="2763884" cy="3941367"/>
            </a:xfrm>
            <a:custGeom>
              <a:avLst/>
              <a:gdLst/>
              <a:ahLst/>
              <a:cxnLst/>
              <a:rect l="l" t="t" r="r" b="b"/>
              <a:pathLst>
                <a:path w="2763884" h="3941367">
                  <a:moveTo>
                    <a:pt x="0" y="0"/>
                  </a:moveTo>
                  <a:lnTo>
                    <a:pt x="2763883" y="0"/>
                  </a:lnTo>
                  <a:lnTo>
                    <a:pt x="2763883" y="3941367"/>
                  </a:lnTo>
                  <a:lnTo>
                    <a:pt x="0" y="3941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sz="1200"/>
            </a:p>
          </p:txBody>
        </p:sp>
        <p:sp>
          <p:nvSpPr>
            <p:cNvPr id="8" name="TextBox 8"/>
            <p:cNvSpPr txBox="1"/>
            <p:nvPr/>
          </p:nvSpPr>
          <p:spPr>
            <a:xfrm>
              <a:off x="0" y="4640322"/>
              <a:ext cx="7080595" cy="1128514"/>
            </a:xfrm>
            <a:prstGeom prst="rect">
              <a:avLst/>
            </a:prstGeom>
          </p:spPr>
          <p:txBody>
            <a:bodyPr lIns="0" tIns="0" rIns="0" bIns="0" rtlCol="0" anchor="t">
              <a:spAutoFit/>
            </a:bodyPr>
            <a:lstStyle/>
            <a:p>
              <a:pPr algn="ctr">
                <a:lnSpc>
                  <a:spcPts val="2200"/>
                </a:lnSpc>
              </a:pPr>
              <a:r>
                <a:rPr lang="en-US" sz="2000" b="1" spc="100">
                  <a:solidFill>
                    <a:srgbClr val="FE5100"/>
                  </a:solidFill>
                  <a:latin typeface="Roboto Bold"/>
                  <a:ea typeface="Roboto Bold"/>
                  <a:cs typeface="Roboto Bold"/>
                  <a:sym typeface="Roboto Bold"/>
                </a:rPr>
                <a:t>Être au clair sur votre intention</a:t>
              </a:r>
            </a:p>
          </p:txBody>
        </p:sp>
      </p:grpSp>
      <p:grpSp>
        <p:nvGrpSpPr>
          <p:cNvPr id="9" name="Group 9"/>
          <p:cNvGrpSpPr/>
          <p:nvPr/>
        </p:nvGrpSpPr>
        <p:grpSpPr>
          <a:xfrm>
            <a:off x="7017023" y="2573425"/>
            <a:ext cx="3540297" cy="2782862"/>
            <a:chOff x="0" y="0"/>
            <a:chExt cx="7080595" cy="5565725"/>
          </a:xfrm>
        </p:grpSpPr>
        <p:sp>
          <p:nvSpPr>
            <p:cNvPr id="10" name="Freeform 10"/>
            <p:cNvSpPr/>
            <p:nvPr/>
          </p:nvSpPr>
          <p:spPr>
            <a:xfrm>
              <a:off x="1644365" y="0"/>
              <a:ext cx="3791864" cy="4099313"/>
            </a:xfrm>
            <a:custGeom>
              <a:avLst/>
              <a:gdLst/>
              <a:ahLst/>
              <a:cxnLst/>
              <a:rect l="l" t="t" r="r" b="b"/>
              <a:pathLst>
                <a:path w="3791864" h="4099313">
                  <a:moveTo>
                    <a:pt x="0" y="0"/>
                  </a:moveTo>
                  <a:lnTo>
                    <a:pt x="3791865" y="0"/>
                  </a:lnTo>
                  <a:lnTo>
                    <a:pt x="3791865" y="4099313"/>
                  </a:lnTo>
                  <a:lnTo>
                    <a:pt x="0" y="4099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sz="1200"/>
            </a:p>
          </p:txBody>
        </p:sp>
        <p:sp>
          <p:nvSpPr>
            <p:cNvPr id="11" name="TextBox 11"/>
            <p:cNvSpPr txBox="1"/>
            <p:nvPr/>
          </p:nvSpPr>
          <p:spPr>
            <a:xfrm>
              <a:off x="0" y="5001467"/>
              <a:ext cx="7080595" cy="564258"/>
            </a:xfrm>
            <a:prstGeom prst="rect">
              <a:avLst/>
            </a:prstGeom>
          </p:spPr>
          <p:txBody>
            <a:bodyPr lIns="0" tIns="0" rIns="0" bIns="0" rtlCol="0" anchor="t">
              <a:spAutoFit/>
            </a:bodyPr>
            <a:lstStyle/>
            <a:p>
              <a:pPr algn="ctr">
                <a:lnSpc>
                  <a:spcPts val="2200"/>
                </a:lnSpc>
              </a:pPr>
              <a:r>
                <a:rPr lang="en-US" sz="2000" b="1" spc="100" dirty="0">
                  <a:solidFill>
                    <a:srgbClr val="FE5100"/>
                  </a:solidFill>
                  <a:latin typeface="Roboto Bold"/>
                  <a:ea typeface="Roboto Bold"/>
                  <a:cs typeface="Roboto Bold"/>
                  <a:sym typeface="Roboto Bold"/>
                </a:rPr>
                <a:t>Keep heading north</a:t>
              </a:r>
            </a:p>
          </p:txBody>
        </p:sp>
      </p:grpSp>
      <p:sp>
        <p:nvSpPr>
          <p:cNvPr id="12" name="Freeform 12"/>
          <p:cNvSpPr/>
          <p:nvPr/>
        </p:nvSpPr>
        <p:spPr>
          <a:xfrm flipV="1">
            <a:off x="5029472" y="3310506"/>
            <a:ext cx="2644401" cy="1820995"/>
          </a:xfrm>
          <a:custGeom>
            <a:avLst/>
            <a:gdLst/>
            <a:ahLst/>
            <a:cxnLst/>
            <a:rect l="l" t="t" r="r" b="b"/>
            <a:pathLst>
              <a:path w="3966601" h="2731492">
                <a:moveTo>
                  <a:pt x="0" y="2731492"/>
                </a:moveTo>
                <a:lnTo>
                  <a:pt x="3966601" y="2731492"/>
                </a:lnTo>
                <a:lnTo>
                  <a:pt x="3966601" y="0"/>
                </a:lnTo>
                <a:lnTo>
                  <a:pt x="0" y="0"/>
                </a:lnTo>
                <a:lnTo>
                  <a:pt x="0" y="2731492"/>
                </a:lnTo>
                <a:close/>
              </a:path>
            </a:pathLst>
          </a:custGeom>
          <a:blipFill>
            <a:blip r:embed="rId6"/>
            <a:stretch>
              <a:fillRect/>
            </a:stretch>
          </a:blipFill>
        </p:spPr>
        <p:txBody>
          <a:bodyPr/>
          <a:lstStyle/>
          <a:p>
            <a:endParaRPr lang="fr-FR" sz="1200"/>
          </a:p>
        </p:txBody>
      </p:sp>
      <p:sp>
        <p:nvSpPr>
          <p:cNvPr id="13" name="Freeform 13"/>
          <p:cNvSpPr/>
          <p:nvPr/>
        </p:nvSpPr>
        <p:spPr>
          <a:xfrm rot="-5586291">
            <a:off x="-644029" y="4840757"/>
            <a:ext cx="2541009" cy="2520462"/>
          </a:xfrm>
          <a:custGeom>
            <a:avLst/>
            <a:gdLst/>
            <a:ahLst/>
            <a:cxnLst/>
            <a:rect l="l" t="t" r="r" b="b"/>
            <a:pathLst>
              <a:path w="3811514" h="3780693">
                <a:moveTo>
                  <a:pt x="0" y="0"/>
                </a:moveTo>
                <a:lnTo>
                  <a:pt x="3811514" y="0"/>
                </a:lnTo>
                <a:lnTo>
                  <a:pt x="3811514" y="3780693"/>
                </a:lnTo>
                <a:lnTo>
                  <a:pt x="0" y="3780693"/>
                </a:lnTo>
                <a:lnTo>
                  <a:pt x="0" y="0"/>
                </a:lnTo>
                <a:close/>
              </a:path>
            </a:pathLst>
          </a:custGeom>
          <a:blipFill>
            <a:blip r:embed="rId7"/>
            <a:stretch>
              <a:fillRect/>
            </a:stretch>
          </a:blipFill>
        </p:spPr>
        <p:txBody>
          <a:bodyPr/>
          <a:lstStyle/>
          <a:p>
            <a:endParaRPr lang="fr-FR" sz="1200"/>
          </a:p>
        </p:txBody>
      </p:sp>
      <p:sp>
        <p:nvSpPr>
          <p:cNvPr id="14" name="Freeform 14"/>
          <p:cNvSpPr/>
          <p:nvPr/>
        </p:nvSpPr>
        <p:spPr>
          <a:xfrm rot="5493849">
            <a:off x="9567296" y="730000"/>
            <a:ext cx="2541009" cy="2520462"/>
          </a:xfrm>
          <a:custGeom>
            <a:avLst/>
            <a:gdLst/>
            <a:ahLst/>
            <a:cxnLst/>
            <a:rect l="l" t="t" r="r" b="b"/>
            <a:pathLst>
              <a:path w="3811514" h="3780693">
                <a:moveTo>
                  <a:pt x="0" y="0"/>
                </a:moveTo>
                <a:lnTo>
                  <a:pt x="3811514" y="0"/>
                </a:lnTo>
                <a:lnTo>
                  <a:pt x="3811514" y="3780693"/>
                </a:lnTo>
                <a:lnTo>
                  <a:pt x="0" y="3780693"/>
                </a:lnTo>
                <a:lnTo>
                  <a:pt x="0" y="0"/>
                </a:lnTo>
                <a:close/>
              </a:path>
            </a:pathLst>
          </a:custGeom>
          <a:blipFill>
            <a:blip r:embed="rId7"/>
            <a:stretch>
              <a:fillRect/>
            </a:stretch>
          </a:blipFill>
        </p:spPr>
        <p:txBody>
          <a:bodyPr/>
          <a:lstStyle/>
          <a:p>
            <a:endParaRPr lang="fr-FR" sz="12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7F12D67-2B22-DF8E-6E48-CF253EFE1D9B}"/>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AC334F6D-EFA7-AE24-DADD-6B5D0C9D71A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2038"/>
            <a:ext cx="12192001" cy="1800000"/>
          </a:xfrm>
          <a:prstGeom prst="rect">
            <a:avLst/>
          </a:prstGeom>
          <a:solidFill>
            <a:srgbClr val="0070C0"/>
          </a:solidFill>
        </p:spPr>
      </p:pic>
      <p:sp>
        <p:nvSpPr>
          <p:cNvPr id="2" name="Titre 1">
            <a:extLst>
              <a:ext uri="{FF2B5EF4-FFF2-40B4-BE49-F238E27FC236}">
                <a16:creationId xmlns:a16="http://schemas.microsoft.com/office/drawing/2014/main" id="{3EEFA464-CF38-C505-39D3-64D902CF5A7E}"/>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Atelier  : écouter en observant</a:t>
            </a:r>
          </a:p>
        </p:txBody>
      </p:sp>
      <p:sp>
        <p:nvSpPr>
          <p:cNvPr id="15" name="Rectangle 14">
            <a:extLst>
              <a:ext uri="{FF2B5EF4-FFF2-40B4-BE49-F238E27FC236}">
                <a16:creationId xmlns:a16="http://schemas.microsoft.com/office/drawing/2014/main" id="{F11E8913-43F6-B71A-A9C9-379EDB638E60}"/>
              </a:ext>
            </a:extLst>
          </p:cNvPr>
          <p:cNvSpPr/>
          <p:nvPr/>
        </p:nvSpPr>
        <p:spPr>
          <a:xfrm>
            <a:off x="1668821" y="4495621"/>
            <a:ext cx="9078068" cy="321563"/>
          </a:xfrm>
          <a:prstGeom prst="rect">
            <a:avLst/>
          </a:prstGeom>
        </p:spPr>
        <p:txBody>
          <a:bodyPr wrap="square" lIns="91440" tIns="45720" rIns="91440" bIns="45720" anchor="t">
            <a:spAutoFit/>
          </a:bodyPr>
          <a:lstStyle/>
          <a:p>
            <a:pPr lvl="1">
              <a:lnSpc>
                <a:spcPct val="93333"/>
              </a:lnSpc>
            </a:pPr>
            <a:r>
              <a:rPr lang="fr-FR" sz="1600" dirty="0">
                <a:latin typeface="Poppins SemiBold" panose="00000700000000000000" pitchFamily="2" charset="0"/>
                <a:cs typeface="Poppins SemiBold" panose="00000700000000000000" pitchFamily="2" charset="0"/>
                <a:sym typeface="Poppins Light"/>
              </a:rPr>
              <a:t>Debrief  collectif : qu’est-ce que cela nous apprend de la communication ? </a:t>
            </a:r>
            <a:endParaRPr lang="fr-FR" sz="1600" dirty="0">
              <a:latin typeface="Poppins SemiBold" panose="00000700000000000000" pitchFamily="2" charset="0"/>
              <a:cs typeface="Poppins SemiBold" panose="00000700000000000000" pitchFamily="2" charset="0"/>
            </a:endParaRPr>
          </a:p>
        </p:txBody>
      </p:sp>
      <p:sp>
        <p:nvSpPr>
          <p:cNvPr id="3" name="Oval 11">
            <a:extLst>
              <a:ext uri="{FF2B5EF4-FFF2-40B4-BE49-F238E27FC236}">
                <a16:creationId xmlns:a16="http://schemas.microsoft.com/office/drawing/2014/main" id="{65FE1C44-FC9F-9DC4-F0D7-49628DCAFFB4}"/>
              </a:ext>
            </a:extLst>
          </p:cNvPr>
          <p:cNvSpPr/>
          <p:nvPr/>
        </p:nvSpPr>
        <p:spPr>
          <a:xfrm>
            <a:off x="1668821" y="222297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4" name="Oval 11">
            <a:extLst>
              <a:ext uri="{FF2B5EF4-FFF2-40B4-BE49-F238E27FC236}">
                <a16:creationId xmlns:a16="http://schemas.microsoft.com/office/drawing/2014/main" id="{F934DACE-80A3-560C-4C56-2E9E81602384}"/>
              </a:ext>
            </a:extLst>
          </p:cNvPr>
          <p:cNvSpPr/>
          <p:nvPr/>
        </p:nvSpPr>
        <p:spPr>
          <a:xfrm>
            <a:off x="1668821" y="3290761"/>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8" name="Google Shape;3059;p23">
            <a:extLst>
              <a:ext uri="{FF2B5EF4-FFF2-40B4-BE49-F238E27FC236}">
                <a16:creationId xmlns:a16="http://schemas.microsoft.com/office/drawing/2014/main" id="{5E33F8CD-EFA6-8578-6FE9-3FD7C71C638F}"/>
              </a:ext>
            </a:extLst>
          </p:cNvPr>
          <p:cNvSpPr txBox="1"/>
          <p:nvPr/>
        </p:nvSpPr>
        <p:spPr>
          <a:xfrm>
            <a:off x="2518675" y="2394051"/>
            <a:ext cx="6969301" cy="881804"/>
          </a:xfrm>
          <a:prstGeom prst="rect">
            <a:avLst/>
          </a:prstGeom>
          <a:noFill/>
          <a:ln>
            <a:noFill/>
          </a:ln>
        </p:spPr>
        <p:txBody>
          <a:bodyPr spcFirstLastPara="1" wrap="square" lIns="91425" tIns="45700" rIns="91425" bIns="45700" anchor="t" anchorCtr="0">
            <a:spAutoFit/>
          </a:bodyPr>
          <a:lstStyle/>
          <a:p>
            <a:pPr marL="457200" marR="0" lvl="1" indent="0" algn="l" rtl="0">
              <a:lnSpc>
                <a:spcPct val="93333"/>
              </a:lnSpc>
              <a:spcBef>
                <a:spcPts val="0"/>
              </a:spcBef>
              <a:spcAft>
                <a:spcPts val="0"/>
              </a:spcAft>
              <a:buNone/>
            </a:pPr>
            <a:r>
              <a:rPr lang="fr-FR" sz="1600" dirty="0">
                <a:latin typeface="Poppins SemiBold" panose="00000700000000000000" pitchFamily="2" charset="0"/>
                <a:cs typeface="Poppins SemiBold" panose="00000700000000000000" pitchFamily="2" charset="0"/>
                <a:sym typeface="Poppins Light"/>
              </a:rPr>
              <a:t>Tour 1</a:t>
            </a:r>
            <a:endParaRPr sz="1600" dirty="0">
              <a:latin typeface="Poppins SemiBold" panose="00000700000000000000" pitchFamily="2" charset="0"/>
              <a:cs typeface="Poppins SemiBold" panose="000007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[A] se raconte trois histoires (neutre, positive, négative)</a:t>
            </a:r>
            <a:endParaRPr sz="1600" dirty="0">
              <a:latin typeface="Poppins Light" panose="00000400000000000000" pitchFamily="2" charset="0"/>
              <a:cs typeface="Poppins Light" panose="000004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[B] </a:t>
            </a:r>
            <a:r>
              <a:rPr lang="fr-FR" sz="1600" dirty="0">
                <a:solidFill>
                  <a:schemeClr val="dk1"/>
                </a:solidFill>
                <a:latin typeface="Poppins Light" panose="00000400000000000000" pitchFamily="2" charset="0"/>
                <a:ea typeface="Poppins Light"/>
                <a:cs typeface="Poppins Light" panose="00000400000000000000" pitchFamily="2" charset="0"/>
                <a:sym typeface="Poppins Light"/>
              </a:rPr>
              <a:t>observe</a:t>
            </a: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 sans rien dire </a:t>
            </a:r>
            <a:endParaRPr sz="1600" dirty="0">
              <a:latin typeface="Poppins Light" panose="00000400000000000000" pitchFamily="2" charset="0"/>
              <a:cs typeface="Poppins Light" panose="00000400000000000000" pitchFamily="2" charset="0"/>
            </a:endParaRPr>
          </a:p>
        </p:txBody>
      </p:sp>
      <p:sp>
        <p:nvSpPr>
          <p:cNvPr id="5" name="Google Shape;3059;p23">
            <a:extLst>
              <a:ext uri="{FF2B5EF4-FFF2-40B4-BE49-F238E27FC236}">
                <a16:creationId xmlns:a16="http://schemas.microsoft.com/office/drawing/2014/main" id="{A10096F4-DC6C-0EF4-F03D-CEAFB80E1496}"/>
              </a:ext>
            </a:extLst>
          </p:cNvPr>
          <p:cNvSpPr txBox="1"/>
          <p:nvPr/>
        </p:nvSpPr>
        <p:spPr>
          <a:xfrm>
            <a:off x="1668821" y="3388509"/>
            <a:ext cx="9984203" cy="881804"/>
          </a:xfrm>
          <a:prstGeom prst="rect">
            <a:avLst/>
          </a:prstGeom>
          <a:noFill/>
          <a:ln>
            <a:noFill/>
          </a:ln>
        </p:spPr>
        <p:txBody>
          <a:bodyPr spcFirstLastPara="1" wrap="square" lIns="91425" tIns="45700" rIns="91425" bIns="45700" anchor="t" anchorCtr="0">
            <a:spAutoFit/>
          </a:bodyPr>
          <a:lstStyle/>
          <a:p>
            <a:pPr marL="457200" marR="0" lvl="1" indent="0" algn="l" rtl="0">
              <a:lnSpc>
                <a:spcPct val="93333"/>
              </a:lnSpc>
              <a:spcBef>
                <a:spcPts val="0"/>
              </a:spcBef>
              <a:spcAft>
                <a:spcPts val="0"/>
              </a:spcAft>
              <a:buNone/>
            </a:pPr>
            <a:r>
              <a:rPr lang="fr-FR" sz="1600" dirty="0">
                <a:latin typeface="Poppins SemiBold" panose="00000700000000000000" pitchFamily="2" charset="0"/>
                <a:cs typeface="Poppins SemiBold" panose="00000700000000000000" pitchFamily="2" charset="0"/>
                <a:sym typeface="Poppins Light"/>
              </a:rPr>
              <a:t>Tour 2</a:t>
            </a:r>
            <a:endParaRPr sz="1600" dirty="0">
              <a:latin typeface="Poppins SemiBold" panose="00000700000000000000" pitchFamily="2" charset="0"/>
              <a:cs typeface="Poppins SemiBold" panose="000007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[A] se raconte les mêmes trois histoires mais dans un ordre différent</a:t>
            </a:r>
            <a:endParaRPr sz="1600" dirty="0">
              <a:latin typeface="Poppins Light" panose="00000400000000000000" pitchFamily="2" charset="0"/>
              <a:cs typeface="Poppins Light" panose="000004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[B] </a:t>
            </a:r>
            <a:r>
              <a:rPr lang="fr-FR" sz="1600" dirty="0">
                <a:solidFill>
                  <a:schemeClr val="dk1"/>
                </a:solidFill>
                <a:latin typeface="Poppins Light" panose="00000400000000000000" pitchFamily="2" charset="0"/>
                <a:ea typeface="Poppins Light"/>
                <a:cs typeface="Poppins Light" panose="00000400000000000000" pitchFamily="2" charset="0"/>
                <a:sym typeface="Poppins Light"/>
              </a:rPr>
              <a:t>observe</a:t>
            </a: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 sans rien dire et doit identifier l’ordre dans lequel [A] a raconté ses 3 histoires</a:t>
            </a:r>
            <a:endParaRPr sz="1600" dirty="0">
              <a:latin typeface="Poppins Light" panose="00000400000000000000" pitchFamily="2" charset="0"/>
              <a:cs typeface="Poppins Light" panose="00000400000000000000" pitchFamily="2" charset="0"/>
            </a:endParaRPr>
          </a:p>
        </p:txBody>
      </p:sp>
      <p:sp>
        <p:nvSpPr>
          <p:cNvPr id="6" name="Oval 11">
            <a:extLst>
              <a:ext uri="{FF2B5EF4-FFF2-40B4-BE49-F238E27FC236}">
                <a16:creationId xmlns:a16="http://schemas.microsoft.com/office/drawing/2014/main" id="{06DBE281-CAED-0BB2-37D4-643179767395}"/>
              </a:ext>
            </a:extLst>
          </p:cNvPr>
          <p:cNvSpPr/>
          <p:nvPr/>
        </p:nvSpPr>
        <p:spPr>
          <a:xfrm>
            <a:off x="1668821" y="4495621"/>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Tree>
    <p:extLst>
      <p:ext uri="{BB962C8B-B14F-4D97-AF65-F5344CB8AC3E}">
        <p14:creationId xmlns:p14="http://schemas.microsoft.com/office/powerpoint/2010/main" val="114496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73416AB-F70B-6E72-7E24-76EF932F1D1C}"/>
              </a:ext>
            </a:extLst>
          </p:cNvPr>
          <p:cNvPicPr>
            <a:picLocks noChangeAspect="1"/>
          </p:cNvPicPr>
          <p:nvPr/>
        </p:nvPicPr>
        <p:blipFill>
          <a:blip r:embed="rId3"/>
          <a:stretch>
            <a:fillRect/>
          </a:stretch>
        </p:blipFill>
        <p:spPr>
          <a:xfrm>
            <a:off x="7416222" y="5831087"/>
            <a:ext cx="2387902" cy="670502"/>
          </a:xfrm>
          <a:prstGeom prst="rect">
            <a:avLst/>
          </a:prstGeom>
        </p:spPr>
      </p:pic>
      <p:sp>
        <p:nvSpPr>
          <p:cNvPr id="7" name="ZoneTexte 6">
            <a:extLst>
              <a:ext uri="{FF2B5EF4-FFF2-40B4-BE49-F238E27FC236}">
                <a16:creationId xmlns:a16="http://schemas.microsoft.com/office/drawing/2014/main" id="{B978076E-545C-20E4-9E2D-B39E94FC4781}"/>
              </a:ext>
            </a:extLst>
          </p:cNvPr>
          <p:cNvSpPr txBox="1"/>
          <p:nvPr/>
        </p:nvSpPr>
        <p:spPr>
          <a:xfrm>
            <a:off x="985842" y="423248"/>
            <a:ext cx="4855368" cy="461665"/>
          </a:xfrm>
          <a:prstGeom prst="rect">
            <a:avLst/>
          </a:prstGeom>
          <a:noFill/>
        </p:spPr>
        <p:txBody>
          <a:bodyPr wrap="square">
            <a:spAutoFit/>
          </a:bodyPr>
          <a:lstStyle/>
          <a:p>
            <a:pPr algn="l"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Les 3V de la communication </a:t>
            </a:r>
          </a:p>
        </p:txBody>
      </p:sp>
      <p:sp>
        <p:nvSpPr>
          <p:cNvPr id="4" name="Rectangle 3">
            <a:extLst>
              <a:ext uri="{FF2B5EF4-FFF2-40B4-BE49-F238E27FC236}">
                <a16:creationId xmlns:a16="http://schemas.microsoft.com/office/drawing/2014/main" id="{A4537E0A-8933-47A1-9680-184A24ABE6DD}"/>
              </a:ext>
            </a:extLst>
          </p:cNvPr>
          <p:cNvSpPr>
            <a:spLocks noChangeArrowheads="1"/>
          </p:cNvSpPr>
          <p:nvPr/>
        </p:nvSpPr>
        <p:spPr bwMode="auto">
          <a:xfrm>
            <a:off x="2581898" y="5408849"/>
            <a:ext cx="1768475" cy="522288"/>
          </a:xfrm>
          <a:prstGeom prst="rect">
            <a:avLst/>
          </a:prstGeom>
          <a:solidFill>
            <a:srgbClr val="C32F27"/>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latin typeface="+mj-lt"/>
                <a:ea typeface="+mn-ea"/>
                <a:cs typeface="+mn-cs"/>
              </a:rPr>
              <a:t>7 %</a:t>
            </a: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5" name="Rectangle 4">
            <a:extLst>
              <a:ext uri="{FF2B5EF4-FFF2-40B4-BE49-F238E27FC236}">
                <a16:creationId xmlns:a16="http://schemas.microsoft.com/office/drawing/2014/main" id="{15E0ACC7-2EED-4819-931E-DA91351933E8}"/>
              </a:ext>
            </a:extLst>
          </p:cNvPr>
          <p:cNvSpPr>
            <a:spLocks noChangeArrowheads="1"/>
          </p:cNvSpPr>
          <p:nvPr/>
        </p:nvSpPr>
        <p:spPr bwMode="auto">
          <a:xfrm>
            <a:off x="4996485" y="3640374"/>
            <a:ext cx="1770063" cy="2292350"/>
          </a:xfrm>
          <a:prstGeom prst="rect">
            <a:avLst/>
          </a:prstGeom>
          <a:solidFill>
            <a:srgbClr val="F7B538"/>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8" name="Rectangle 7">
            <a:extLst>
              <a:ext uri="{FF2B5EF4-FFF2-40B4-BE49-F238E27FC236}">
                <a16:creationId xmlns:a16="http://schemas.microsoft.com/office/drawing/2014/main" id="{A5162F55-0075-4195-9226-602F101739F4}"/>
              </a:ext>
            </a:extLst>
          </p:cNvPr>
          <p:cNvSpPr>
            <a:spLocks noChangeArrowheads="1"/>
          </p:cNvSpPr>
          <p:nvPr/>
        </p:nvSpPr>
        <p:spPr bwMode="auto">
          <a:xfrm>
            <a:off x="7412660" y="2581512"/>
            <a:ext cx="1771650" cy="3352800"/>
          </a:xfrm>
          <a:prstGeom prst="rect">
            <a:avLst/>
          </a:prstGeom>
          <a:solidFill>
            <a:srgbClr val="780116"/>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FFFF"/>
                </a:solidFill>
                <a:effectLst/>
                <a:uLnTx/>
                <a:uFillTx/>
                <a:latin typeface="+mj-lt"/>
                <a:ea typeface="+mn-ea"/>
                <a:cs typeface="+mn-cs"/>
              </a:rPr>
              <a:t>55 %</a:t>
            </a: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9" name="Text Box 7">
            <a:extLst>
              <a:ext uri="{FF2B5EF4-FFF2-40B4-BE49-F238E27FC236}">
                <a16:creationId xmlns:a16="http://schemas.microsoft.com/office/drawing/2014/main" id="{8E1928B7-5054-4A6F-A90C-EAC59171E640}"/>
              </a:ext>
            </a:extLst>
          </p:cNvPr>
          <p:cNvSpPr txBox="1">
            <a:spLocks noChangeArrowheads="1"/>
          </p:cNvSpPr>
          <p:nvPr/>
        </p:nvSpPr>
        <p:spPr bwMode="auto">
          <a:xfrm>
            <a:off x="2767635" y="6135924"/>
            <a:ext cx="1308100" cy="396875"/>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fr-FR" sz="2000" b="0" i="0" u="none" strike="noStrike" kern="1200" cap="none" spc="0" normalizeH="0" baseline="0" noProof="0">
                <a:ln>
                  <a:noFill/>
                </a:ln>
                <a:solidFill>
                  <a:srgbClr val="C32F27"/>
                </a:solidFill>
                <a:effectLst/>
                <a:uLnTx/>
                <a:uFillTx/>
                <a:latin typeface="+mj-lt"/>
                <a:ea typeface="+mn-ea"/>
                <a:cs typeface="+mn-cs"/>
              </a:rPr>
              <a:t>VERBAL</a:t>
            </a:r>
            <a:endParaRPr kumimoji="0" lang="en-US" sz="2000" b="0" i="0" u="none" strike="noStrike" kern="1200" cap="none" spc="0" normalizeH="0" baseline="0" noProof="0">
              <a:ln>
                <a:noFill/>
              </a:ln>
              <a:solidFill>
                <a:srgbClr val="C32F27"/>
              </a:solidFill>
              <a:effectLst/>
              <a:uLnTx/>
              <a:uFillTx/>
              <a:latin typeface="+mj-lt"/>
              <a:ea typeface="+mn-ea"/>
              <a:cs typeface="+mn-cs"/>
            </a:endParaRPr>
          </a:p>
        </p:txBody>
      </p:sp>
      <p:sp>
        <p:nvSpPr>
          <p:cNvPr id="10" name="Text Box 8">
            <a:extLst>
              <a:ext uri="{FF2B5EF4-FFF2-40B4-BE49-F238E27FC236}">
                <a16:creationId xmlns:a16="http://schemas.microsoft.com/office/drawing/2014/main" id="{17D4EF0B-7883-46CF-B64C-D630A997BD8B}"/>
              </a:ext>
            </a:extLst>
          </p:cNvPr>
          <p:cNvSpPr txBox="1">
            <a:spLocks noChangeArrowheads="1"/>
          </p:cNvSpPr>
          <p:nvPr/>
        </p:nvSpPr>
        <p:spPr bwMode="auto">
          <a:xfrm>
            <a:off x="5240960" y="6151799"/>
            <a:ext cx="1308100" cy="396875"/>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fr-FR" sz="2000" b="0" i="0" u="none" strike="noStrike" kern="1200" cap="none" spc="0" normalizeH="0" baseline="0" noProof="0">
                <a:ln>
                  <a:noFill/>
                </a:ln>
                <a:solidFill>
                  <a:srgbClr val="F7B538"/>
                </a:solidFill>
                <a:effectLst/>
                <a:uLnTx/>
                <a:uFillTx/>
                <a:latin typeface="+mj-lt"/>
                <a:ea typeface="+mn-ea"/>
                <a:cs typeface="+mn-cs"/>
              </a:rPr>
              <a:t>VOCAL</a:t>
            </a:r>
            <a:endParaRPr kumimoji="0" lang="en-US" sz="2000" b="0" i="0" u="none" strike="noStrike" kern="1200" cap="none" spc="0" normalizeH="0" baseline="0" noProof="0">
              <a:ln>
                <a:noFill/>
              </a:ln>
              <a:solidFill>
                <a:srgbClr val="F7B538"/>
              </a:solidFill>
              <a:effectLst/>
              <a:uLnTx/>
              <a:uFillTx/>
              <a:latin typeface="+mj-lt"/>
              <a:ea typeface="+mn-ea"/>
              <a:cs typeface="+mn-cs"/>
            </a:endParaRPr>
          </a:p>
        </p:txBody>
      </p:sp>
      <p:sp>
        <p:nvSpPr>
          <p:cNvPr id="11" name="Text Box 9">
            <a:extLst>
              <a:ext uri="{FF2B5EF4-FFF2-40B4-BE49-F238E27FC236}">
                <a16:creationId xmlns:a16="http://schemas.microsoft.com/office/drawing/2014/main" id="{E3A4076C-C215-4A86-9465-7AEF92D20123}"/>
              </a:ext>
            </a:extLst>
          </p:cNvPr>
          <p:cNvSpPr txBox="1">
            <a:spLocks noChangeArrowheads="1"/>
          </p:cNvSpPr>
          <p:nvPr/>
        </p:nvSpPr>
        <p:spPr bwMode="auto">
          <a:xfrm>
            <a:off x="7387260" y="6139099"/>
            <a:ext cx="1771650" cy="396875"/>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fr-FR" sz="2000" b="0" i="0" u="none" strike="noStrike" kern="1200" cap="none" spc="0" normalizeH="0" baseline="0" noProof="0">
                <a:ln>
                  <a:noFill/>
                </a:ln>
                <a:solidFill>
                  <a:srgbClr val="780116"/>
                </a:solidFill>
                <a:effectLst/>
                <a:uLnTx/>
                <a:uFillTx/>
                <a:latin typeface="+mj-lt"/>
                <a:ea typeface="+mn-ea"/>
                <a:cs typeface="+mn-cs"/>
              </a:rPr>
              <a:t>VISUEL</a:t>
            </a:r>
            <a:endParaRPr kumimoji="0" lang="en-US" sz="2000" b="0" i="0" u="none" strike="noStrike" kern="1200" cap="none" spc="0" normalizeH="0" baseline="0" noProof="0">
              <a:ln>
                <a:noFill/>
              </a:ln>
              <a:solidFill>
                <a:srgbClr val="780116"/>
              </a:solidFill>
              <a:effectLst/>
              <a:uLnTx/>
              <a:uFillTx/>
              <a:latin typeface="+mj-lt"/>
              <a:ea typeface="+mn-ea"/>
              <a:cs typeface="+mn-cs"/>
            </a:endParaRPr>
          </a:p>
        </p:txBody>
      </p:sp>
      <p:grpSp>
        <p:nvGrpSpPr>
          <p:cNvPr id="12" name="Groupe 11">
            <a:extLst>
              <a:ext uri="{FF2B5EF4-FFF2-40B4-BE49-F238E27FC236}">
                <a16:creationId xmlns:a16="http://schemas.microsoft.com/office/drawing/2014/main" id="{FE056BC2-167E-4FF7-BC33-3D1E222CC46B}"/>
              </a:ext>
            </a:extLst>
          </p:cNvPr>
          <p:cNvGrpSpPr/>
          <p:nvPr/>
        </p:nvGrpSpPr>
        <p:grpSpPr>
          <a:xfrm>
            <a:off x="9467972" y="688558"/>
            <a:ext cx="2393776" cy="532426"/>
            <a:chOff x="199255" y="1626655"/>
            <a:chExt cx="2393776" cy="532426"/>
          </a:xfrm>
        </p:grpSpPr>
        <p:sp>
          <p:nvSpPr>
            <p:cNvPr id="23" name="Rectangle 22">
              <a:extLst>
                <a:ext uri="{FF2B5EF4-FFF2-40B4-BE49-F238E27FC236}">
                  <a16:creationId xmlns:a16="http://schemas.microsoft.com/office/drawing/2014/main" id="{DA211A99-F1EB-4FE6-A476-07CC4AA979F8}"/>
                </a:ext>
              </a:extLst>
            </p:cNvPr>
            <p:cNvSpPr>
              <a:spLocks noChangeArrowheads="1"/>
            </p:cNvSpPr>
            <p:nvPr/>
          </p:nvSpPr>
          <p:spPr bwMode="auto">
            <a:xfrm>
              <a:off x="199255" y="1626655"/>
              <a:ext cx="2393776" cy="532426"/>
            </a:xfrm>
            <a:prstGeom prst="rect">
              <a:avLst/>
            </a:prstGeom>
            <a:solidFill>
              <a:srgbClr val="780116"/>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24" name="Rectangle 23">
              <a:extLst>
                <a:ext uri="{FF2B5EF4-FFF2-40B4-BE49-F238E27FC236}">
                  <a16:creationId xmlns:a16="http://schemas.microsoft.com/office/drawing/2014/main" id="{0B54CD3D-1C70-4ECF-A914-41C8DEABD31C}"/>
                </a:ext>
              </a:extLst>
            </p:cNvPr>
            <p:cNvSpPr/>
            <p:nvPr/>
          </p:nvSpPr>
          <p:spPr>
            <a:xfrm>
              <a:off x="260341" y="1685965"/>
              <a:ext cx="2332690"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chemeClr val="bg1"/>
                  </a:solidFill>
                  <a:effectLst/>
                  <a:uLnTx/>
                  <a:uFillTx/>
                  <a:latin typeface="Poppins Light"/>
                  <a:ea typeface="+mn-ea"/>
                  <a:cs typeface="+mn-cs"/>
                </a:rPr>
                <a:t>Le niveau d’impact</a:t>
              </a:r>
            </a:p>
          </p:txBody>
        </p:sp>
      </p:grpSp>
      <p:grpSp>
        <p:nvGrpSpPr>
          <p:cNvPr id="13" name="Groupe 12">
            <a:extLst>
              <a:ext uri="{FF2B5EF4-FFF2-40B4-BE49-F238E27FC236}">
                <a16:creationId xmlns:a16="http://schemas.microsoft.com/office/drawing/2014/main" id="{01AFEEAD-FFBD-4397-8CEF-E7723A288967}"/>
              </a:ext>
            </a:extLst>
          </p:cNvPr>
          <p:cNvGrpSpPr/>
          <p:nvPr/>
        </p:nvGrpSpPr>
        <p:grpSpPr>
          <a:xfrm>
            <a:off x="9364665" y="1412706"/>
            <a:ext cx="2600392" cy="532426"/>
            <a:chOff x="9392353" y="1974687"/>
            <a:chExt cx="2600392" cy="532426"/>
          </a:xfrm>
        </p:grpSpPr>
        <p:sp>
          <p:nvSpPr>
            <p:cNvPr id="21" name="Rectangle 20">
              <a:extLst>
                <a:ext uri="{FF2B5EF4-FFF2-40B4-BE49-F238E27FC236}">
                  <a16:creationId xmlns:a16="http://schemas.microsoft.com/office/drawing/2014/main" id="{966057DF-7767-42A6-8891-A2E2B9488695}"/>
                </a:ext>
              </a:extLst>
            </p:cNvPr>
            <p:cNvSpPr/>
            <p:nvPr/>
          </p:nvSpPr>
          <p:spPr>
            <a:xfrm>
              <a:off x="9392353" y="2056234"/>
              <a:ext cx="2600392"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2D2D2D"/>
                  </a:solidFill>
                  <a:effectLst/>
                  <a:uLnTx/>
                  <a:uFillTx/>
                  <a:latin typeface="Poppins Light"/>
                  <a:ea typeface="+mn-ea"/>
                  <a:cs typeface="+mn-cs"/>
                </a:rPr>
                <a:t>Le niveau de maîtrise</a:t>
              </a:r>
            </a:p>
          </p:txBody>
        </p:sp>
        <p:sp>
          <p:nvSpPr>
            <p:cNvPr id="22" name="Rectangle 21">
              <a:extLst>
                <a:ext uri="{FF2B5EF4-FFF2-40B4-BE49-F238E27FC236}">
                  <a16:creationId xmlns:a16="http://schemas.microsoft.com/office/drawing/2014/main" id="{24231DF3-DECA-4BEE-863F-F46666146FDA}"/>
                </a:ext>
              </a:extLst>
            </p:cNvPr>
            <p:cNvSpPr>
              <a:spLocks noChangeArrowheads="1"/>
            </p:cNvSpPr>
            <p:nvPr/>
          </p:nvSpPr>
          <p:spPr bwMode="auto">
            <a:xfrm>
              <a:off x="9392353" y="1974687"/>
              <a:ext cx="2600391" cy="532426"/>
            </a:xfrm>
            <a:prstGeom prst="rect">
              <a:avLst/>
            </a:prstGeom>
            <a:noFill/>
            <a:ln w="19050">
              <a:solidFill>
                <a:srgbClr val="C00000"/>
              </a:solidFill>
              <a:prstDash val="dash"/>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grpSp>
      <p:sp>
        <p:nvSpPr>
          <p:cNvPr id="14" name="Rectangle 13">
            <a:extLst>
              <a:ext uri="{FF2B5EF4-FFF2-40B4-BE49-F238E27FC236}">
                <a16:creationId xmlns:a16="http://schemas.microsoft.com/office/drawing/2014/main" id="{52EF627D-D629-4D76-9A7B-A4E12AE2EB50}"/>
              </a:ext>
            </a:extLst>
          </p:cNvPr>
          <p:cNvSpPr>
            <a:spLocks noChangeArrowheads="1"/>
          </p:cNvSpPr>
          <p:nvPr/>
        </p:nvSpPr>
        <p:spPr bwMode="auto">
          <a:xfrm>
            <a:off x="7452346" y="5361133"/>
            <a:ext cx="1694037" cy="532426"/>
          </a:xfrm>
          <a:prstGeom prst="rect">
            <a:avLst/>
          </a:prstGeom>
          <a:noFill/>
          <a:ln w="19050">
            <a:solidFill>
              <a:schemeClr val="bg1"/>
            </a:solidFill>
            <a:prstDash val="dash"/>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15" name="Rectangle 14">
            <a:extLst>
              <a:ext uri="{FF2B5EF4-FFF2-40B4-BE49-F238E27FC236}">
                <a16:creationId xmlns:a16="http://schemas.microsoft.com/office/drawing/2014/main" id="{2ABF3D5B-71F4-40A3-A307-CDB31FA085DE}"/>
              </a:ext>
            </a:extLst>
          </p:cNvPr>
          <p:cNvSpPr/>
          <p:nvPr/>
        </p:nvSpPr>
        <p:spPr>
          <a:xfrm>
            <a:off x="7874330" y="5441955"/>
            <a:ext cx="848309"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chemeClr val="bg1"/>
                </a:solidFill>
                <a:effectLst/>
                <a:uLnTx/>
                <a:uFillTx/>
                <a:latin typeface="Poppins Light"/>
                <a:ea typeface="+mn-ea"/>
                <a:cs typeface="+mn-cs"/>
              </a:rPr>
              <a:t>FAIBLE</a:t>
            </a:r>
          </a:p>
        </p:txBody>
      </p:sp>
      <p:sp>
        <p:nvSpPr>
          <p:cNvPr id="16" name="Rectangle 15">
            <a:extLst>
              <a:ext uri="{FF2B5EF4-FFF2-40B4-BE49-F238E27FC236}">
                <a16:creationId xmlns:a16="http://schemas.microsoft.com/office/drawing/2014/main" id="{24AF5BF5-8298-4A9E-9AE3-30F7EB0805D7}"/>
              </a:ext>
            </a:extLst>
          </p:cNvPr>
          <p:cNvSpPr>
            <a:spLocks noChangeArrowheads="1"/>
          </p:cNvSpPr>
          <p:nvPr/>
        </p:nvSpPr>
        <p:spPr bwMode="auto">
          <a:xfrm>
            <a:off x="5037086" y="4142486"/>
            <a:ext cx="1694037" cy="1741869"/>
          </a:xfrm>
          <a:prstGeom prst="rect">
            <a:avLst/>
          </a:prstGeom>
          <a:noFill/>
          <a:ln w="19050">
            <a:solidFill>
              <a:schemeClr val="bg1"/>
            </a:solidFill>
            <a:prstDash val="dash"/>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17" name="Rectangle 16">
            <a:extLst>
              <a:ext uri="{FF2B5EF4-FFF2-40B4-BE49-F238E27FC236}">
                <a16:creationId xmlns:a16="http://schemas.microsoft.com/office/drawing/2014/main" id="{9AE0C629-4660-4A97-A3F2-9006894BE29B}"/>
              </a:ext>
            </a:extLst>
          </p:cNvPr>
          <p:cNvSpPr/>
          <p:nvPr/>
        </p:nvSpPr>
        <p:spPr>
          <a:xfrm>
            <a:off x="5129954" y="4200831"/>
            <a:ext cx="1503123" cy="369332"/>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chemeClr val="bg1"/>
                </a:solidFill>
                <a:effectLst/>
                <a:uLnTx/>
                <a:uFillTx/>
                <a:latin typeface="Poppins Light"/>
                <a:ea typeface="+mn-ea"/>
                <a:cs typeface="+mn-cs"/>
              </a:rPr>
              <a:t>MOYEN</a:t>
            </a:r>
          </a:p>
        </p:txBody>
      </p:sp>
      <p:sp>
        <p:nvSpPr>
          <p:cNvPr id="18" name="Rectangle 17">
            <a:extLst>
              <a:ext uri="{FF2B5EF4-FFF2-40B4-BE49-F238E27FC236}">
                <a16:creationId xmlns:a16="http://schemas.microsoft.com/office/drawing/2014/main" id="{F72B5372-0B4B-4C73-BA83-8C76AFF330D1}"/>
              </a:ext>
            </a:extLst>
          </p:cNvPr>
          <p:cNvSpPr>
            <a:spLocks noChangeArrowheads="1"/>
          </p:cNvSpPr>
          <p:nvPr/>
        </p:nvSpPr>
        <p:spPr bwMode="auto">
          <a:xfrm>
            <a:off x="2526509" y="3036272"/>
            <a:ext cx="1861442" cy="2948292"/>
          </a:xfrm>
          <a:prstGeom prst="rect">
            <a:avLst/>
          </a:prstGeom>
          <a:noFill/>
          <a:ln w="19050">
            <a:solidFill>
              <a:srgbClr val="C32F27"/>
            </a:solidFill>
            <a:prstDash val="dash"/>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19" name="Rectangle 18">
            <a:extLst>
              <a:ext uri="{FF2B5EF4-FFF2-40B4-BE49-F238E27FC236}">
                <a16:creationId xmlns:a16="http://schemas.microsoft.com/office/drawing/2014/main" id="{FDA25790-AD15-482A-AC0B-FDDE68D641DE}"/>
              </a:ext>
            </a:extLst>
          </p:cNvPr>
          <p:cNvSpPr/>
          <p:nvPr/>
        </p:nvSpPr>
        <p:spPr>
          <a:xfrm>
            <a:off x="2670123" y="3271042"/>
            <a:ext cx="1503123" cy="369332"/>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C32F27"/>
                </a:solidFill>
                <a:effectLst/>
                <a:uLnTx/>
                <a:uFillTx/>
                <a:latin typeface="Poppins Light"/>
                <a:ea typeface="+mn-ea"/>
                <a:cs typeface="+mn-cs"/>
              </a:rPr>
              <a:t>ÉLEVÉ</a:t>
            </a:r>
          </a:p>
        </p:txBody>
      </p:sp>
      <p:sp>
        <p:nvSpPr>
          <p:cNvPr id="20" name="Rectangle 19">
            <a:extLst>
              <a:ext uri="{FF2B5EF4-FFF2-40B4-BE49-F238E27FC236}">
                <a16:creationId xmlns:a16="http://schemas.microsoft.com/office/drawing/2014/main" id="{D42EFAC4-0DE4-427C-B44B-2EC989B6D5AC}"/>
              </a:ext>
            </a:extLst>
          </p:cNvPr>
          <p:cNvSpPr/>
          <p:nvPr/>
        </p:nvSpPr>
        <p:spPr>
          <a:xfrm>
            <a:off x="5148744" y="5072623"/>
            <a:ext cx="1503123" cy="369332"/>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chemeClr val="bg1"/>
                </a:solidFill>
                <a:effectLst/>
                <a:uLnTx/>
                <a:uFillTx/>
                <a:latin typeface="+mj-lt"/>
                <a:ea typeface="+mn-ea"/>
                <a:cs typeface="+mn-cs"/>
              </a:rPr>
              <a:t>38%</a:t>
            </a:r>
          </a:p>
        </p:txBody>
      </p:sp>
    </p:spTree>
    <p:extLst>
      <p:ext uri="{BB962C8B-B14F-4D97-AF65-F5344CB8AC3E}">
        <p14:creationId xmlns:p14="http://schemas.microsoft.com/office/powerpoint/2010/main" val="2409446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978076E-545C-20E4-9E2D-B39E94FC4781}"/>
              </a:ext>
            </a:extLst>
          </p:cNvPr>
          <p:cNvSpPr txBox="1"/>
          <p:nvPr/>
        </p:nvSpPr>
        <p:spPr>
          <a:xfrm>
            <a:off x="985842" y="423248"/>
            <a:ext cx="7437396" cy="461665"/>
          </a:xfrm>
          <a:prstGeom prst="rect">
            <a:avLst/>
          </a:prstGeom>
          <a:noFill/>
        </p:spPr>
        <p:txBody>
          <a:bodyPr wrap="square">
            <a:spAutoFit/>
          </a:bodyPr>
          <a:lstStyle/>
          <a:p>
            <a:pPr algn="l" fontAlgn="base">
              <a:spcBef>
                <a:spcPts val="600"/>
              </a:spcBef>
            </a:pPr>
            <a:r>
              <a:rPr lang="fr-FR" sz="2400">
                <a:solidFill>
                  <a:schemeClr val="bg2">
                    <a:lumMod val="10000"/>
                  </a:schemeClr>
                </a:solidFill>
                <a:latin typeface="Poppins Bold" panose="00000800000000000000" pitchFamily="2" charset="0"/>
                <a:cs typeface="Poppins Bold" panose="00000800000000000000" pitchFamily="2" charset="0"/>
              </a:rPr>
              <a:t>Les outils linguistiques de l’écoute active</a:t>
            </a:r>
          </a:p>
        </p:txBody>
      </p:sp>
      <p:sp>
        <p:nvSpPr>
          <p:cNvPr id="15" name="Rectangle 14">
            <a:extLst>
              <a:ext uri="{FF2B5EF4-FFF2-40B4-BE49-F238E27FC236}">
                <a16:creationId xmlns:a16="http://schemas.microsoft.com/office/drawing/2014/main" id="{2ABF3D5B-71F4-40A3-A307-CDB31FA085DE}"/>
              </a:ext>
            </a:extLst>
          </p:cNvPr>
          <p:cNvSpPr/>
          <p:nvPr/>
        </p:nvSpPr>
        <p:spPr>
          <a:xfrm>
            <a:off x="7874330" y="5441955"/>
            <a:ext cx="848309"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chemeClr val="bg1"/>
                </a:solidFill>
                <a:effectLst/>
                <a:uLnTx/>
                <a:uFillTx/>
                <a:latin typeface="Poppins Light"/>
                <a:ea typeface="+mn-ea"/>
                <a:cs typeface="+mn-cs"/>
              </a:rPr>
              <a:t>FAIBLE</a:t>
            </a:r>
          </a:p>
        </p:txBody>
      </p:sp>
      <p:sp>
        <p:nvSpPr>
          <p:cNvPr id="16" name="Rectangle 15">
            <a:extLst>
              <a:ext uri="{FF2B5EF4-FFF2-40B4-BE49-F238E27FC236}">
                <a16:creationId xmlns:a16="http://schemas.microsoft.com/office/drawing/2014/main" id="{24AF5BF5-8298-4A9E-9AE3-30F7EB0805D7}"/>
              </a:ext>
            </a:extLst>
          </p:cNvPr>
          <p:cNvSpPr>
            <a:spLocks noChangeArrowheads="1"/>
          </p:cNvSpPr>
          <p:nvPr/>
        </p:nvSpPr>
        <p:spPr bwMode="auto">
          <a:xfrm>
            <a:off x="5037086" y="4142486"/>
            <a:ext cx="1694037" cy="1741869"/>
          </a:xfrm>
          <a:prstGeom prst="rect">
            <a:avLst/>
          </a:prstGeom>
          <a:noFill/>
          <a:ln w="19050">
            <a:solidFill>
              <a:schemeClr val="bg1"/>
            </a:solidFill>
            <a:prstDash val="dash"/>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17" name="Rectangle 16">
            <a:extLst>
              <a:ext uri="{FF2B5EF4-FFF2-40B4-BE49-F238E27FC236}">
                <a16:creationId xmlns:a16="http://schemas.microsoft.com/office/drawing/2014/main" id="{9AE0C629-4660-4A97-A3F2-9006894BE29B}"/>
              </a:ext>
            </a:extLst>
          </p:cNvPr>
          <p:cNvSpPr/>
          <p:nvPr/>
        </p:nvSpPr>
        <p:spPr>
          <a:xfrm>
            <a:off x="5129954" y="4200831"/>
            <a:ext cx="1503123" cy="369332"/>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chemeClr val="bg1"/>
                </a:solidFill>
                <a:effectLst/>
                <a:uLnTx/>
                <a:uFillTx/>
                <a:latin typeface="Poppins Light"/>
                <a:ea typeface="+mn-ea"/>
                <a:cs typeface="+mn-cs"/>
              </a:rPr>
              <a:t>MOYEN</a:t>
            </a:r>
          </a:p>
        </p:txBody>
      </p:sp>
      <p:sp>
        <p:nvSpPr>
          <p:cNvPr id="20" name="Rectangle 19">
            <a:extLst>
              <a:ext uri="{FF2B5EF4-FFF2-40B4-BE49-F238E27FC236}">
                <a16:creationId xmlns:a16="http://schemas.microsoft.com/office/drawing/2014/main" id="{D42EFAC4-0DE4-427C-B44B-2EC989B6D5AC}"/>
              </a:ext>
            </a:extLst>
          </p:cNvPr>
          <p:cNvSpPr/>
          <p:nvPr/>
        </p:nvSpPr>
        <p:spPr>
          <a:xfrm>
            <a:off x="5148744" y="5072623"/>
            <a:ext cx="1503123" cy="369332"/>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chemeClr val="bg1"/>
                </a:solidFill>
                <a:effectLst/>
                <a:uLnTx/>
                <a:uFillTx/>
                <a:latin typeface="+mj-lt"/>
                <a:ea typeface="+mn-ea"/>
                <a:cs typeface="+mn-cs"/>
              </a:rPr>
              <a:t>38%</a:t>
            </a:r>
          </a:p>
        </p:txBody>
      </p:sp>
      <p:sp>
        <p:nvSpPr>
          <p:cNvPr id="26" name="Flèche : chevron 25">
            <a:extLst>
              <a:ext uri="{FF2B5EF4-FFF2-40B4-BE49-F238E27FC236}">
                <a16:creationId xmlns:a16="http://schemas.microsoft.com/office/drawing/2014/main" id="{B23AF3A9-41FD-595B-A27C-2E1C97FA6033}"/>
              </a:ext>
            </a:extLst>
          </p:cNvPr>
          <p:cNvSpPr/>
          <p:nvPr/>
        </p:nvSpPr>
        <p:spPr>
          <a:xfrm>
            <a:off x="1869832" y="3807234"/>
            <a:ext cx="9108830" cy="670503"/>
          </a:xfrm>
          <a:prstGeom prst="chevron">
            <a:avLst/>
          </a:prstGeom>
          <a:solidFill>
            <a:srgbClr val="000F9F"/>
          </a:solidFill>
          <a:ln>
            <a:solidFill>
              <a:srgbClr val="000F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a:solidFill>
                  <a:schemeClr val="bg1"/>
                </a:solidFill>
                <a:latin typeface="Poppins" panose="00000800000000000000" pitchFamily="2" charset="0"/>
                <a:cs typeface="Poppins" panose="00000800000000000000" pitchFamily="2" charset="0"/>
              </a:rPr>
              <a:t>SILENCES                 REFORMULATIONS       QUESTIONNEMENTS</a:t>
            </a:r>
          </a:p>
        </p:txBody>
      </p:sp>
      <p:sp>
        <p:nvSpPr>
          <p:cNvPr id="27" name="Triangle isocèle 26">
            <a:extLst>
              <a:ext uri="{FF2B5EF4-FFF2-40B4-BE49-F238E27FC236}">
                <a16:creationId xmlns:a16="http://schemas.microsoft.com/office/drawing/2014/main" id="{241934AC-E620-46AA-6CBD-29EBBA9244E7}"/>
              </a:ext>
            </a:extLst>
          </p:cNvPr>
          <p:cNvSpPr/>
          <p:nvPr/>
        </p:nvSpPr>
        <p:spPr>
          <a:xfrm>
            <a:off x="2248348" y="1916384"/>
            <a:ext cx="2429160" cy="1890850"/>
          </a:xfrm>
          <a:prstGeom prst="triangl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latin typeface="Poppins SemiBold" panose="00000700000000000000" pitchFamily="2" charset="0"/>
                <a:cs typeface="Poppins SemiBold" panose="00000700000000000000" pitchFamily="2" charset="0"/>
              </a:rPr>
              <a:t>Ecoute, posture bienveillante</a:t>
            </a:r>
          </a:p>
          <a:p>
            <a:pPr algn="ctr"/>
            <a:endParaRPr lang="fr-FR"/>
          </a:p>
          <a:p>
            <a:pPr algn="ctr"/>
            <a:endParaRPr lang="fr-FR"/>
          </a:p>
        </p:txBody>
      </p:sp>
      <p:sp>
        <p:nvSpPr>
          <p:cNvPr id="29" name="Triangle isocèle 28">
            <a:extLst>
              <a:ext uri="{FF2B5EF4-FFF2-40B4-BE49-F238E27FC236}">
                <a16:creationId xmlns:a16="http://schemas.microsoft.com/office/drawing/2014/main" id="{D8D49BEA-77F6-67E7-7AB3-5DB2AA89AF5B}"/>
              </a:ext>
            </a:extLst>
          </p:cNvPr>
          <p:cNvSpPr/>
          <p:nvPr/>
        </p:nvSpPr>
        <p:spPr>
          <a:xfrm>
            <a:off x="7620949" y="1906484"/>
            <a:ext cx="2322703" cy="1890850"/>
          </a:xfrm>
          <a:prstGeom prst="triangl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latin typeface="Poppins SemiBold" panose="00000700000000000000" pitchFamily="2" charset="0"/>
                <a:cs typeface="Poppins SemiBold" panose="00000700000000000000" pitchFamily="2" charset="0"/>
              </a:rPr>
              <a:t>Ouvert, fermé, relais</a:t>
            </a:r>
          </a:p>
          <a:p>
            <a:pPr algn="ctr"/>
            <a:endParaRPr lang="fr-FR"/>
          </a:p>
        </p:txBody>
      </p:sp>
      <p:sp>
        <p:nvSpPr>
          <p:cNvPr id="32" name="Organigramme : Fusion 31">
            <a:extLst>
              <a:ext uri="{FF2B5EF4-FFF2-40B4-BE49-F238E27FC236}">
                <a16:creationId xmlns:a16="http://schemas.microsoft.com/office/drawing/2014/main" id="{4AE8E113-3245-86B3-E2AF-E2875A761D4E}"/>
              </a:ext>
            </a:extLst>
          </p:cNvPr>
          <p:cNvSpPr/>
          <p:nvPr/>
        </p:nvSpPr>
        <p:spPr>
          <a:xfrm>
            <a:off x="4959274" y="4477131"/>
            <a:ext cx="2420471" cy="1827335"/>
          </a:xfrm>
          <a:prstGeom prst="flowChartMerg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a:p>
            <a:pPr algn="ctr"/>
            <a:r>
              <a:rPr lang="fr-FR" sz="1200">
                <a:latin typeface="Poppins SemiBold" panose="00000700000000000000" pitchFamily="2" charset="0"/>
                <a:cs typeface="Poppins SemiBold" panose="00000700000000000000" pitchFamily="2" charset="0"/>
              </a:rPr>
              <a:t>Reflet, miroir, résumé, clarification</a:t>
            </a:r>
          </a:p>
        </p:txBody>
      </p:sp>
    </p:spTree>
    <p:extLst>
      <p:ext uri="{BB962C8B-B14F-4D97-AF65-F5344CB8AC3E}">
        <p14:creationId xmlns:p14="http://schemas.microsoft.com/office/powerpoint/2010/main" val="3841565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riangle 22">
            <a:extLst>
              <a:ext uri="{FF2B5EF4-FFF2-40B4-BE49-F238E27FC236}">
                <a16:creationId xmlns:a16="http://schemas.microsoft.com/office/drawing/2014/main" id="{8F02C744-6825-33C5-77D8-21C1E7AA57A7}"/>
              </a:ext>
            </a:extLst>
          </p:cNvPr>
          <p:cNvSpPr>
            <a:spLocks/>
          </p:cNvSpPr>
          <p:nvPr/>
        </p:nvSpPr>
        <p:spPr>
          <a:xfrm>
            <a:off x="4233689" y="1562081"/>
            <a:ext cx="3569633" cy="3348025"/>
          </a:xfrm>
          <a:prstGeom prst="triangle">
            <a:avLst/>
          </a:prstGeom>
          <a:noFill/>
          <a:ln w="57150" cap="sq">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40" name="Rectangle 39">
            <a:extLst>
              <a:ext uri="{FF2B5EF4-FFF2-40B4-BE49-F238E27FC236}">
                <a16:creationId xmlns:a16="http://schemas.microsoft.com/office/drawing/2014/main" id="{6696229B-216D-C8B9-DDB6-10AC9044F2C1}"/>
              </a:ext>
            </a:extLst>
          </p:cNvPr>
          <p:cNvSpPr/>
          <p:nvPr/>
        </p:nvSpPr>
        <p:spPr>
          <a:xfrm rot="19747207">
            <a:off x="5304820" y="4677110"/>
            <a:ext cx="369991" cy="54797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9" name="ZoneTexte 8">
            <a:extLst>
              <a:ext uri="{FF2B5EF4-FFF2-40B4-BE49-F238E27FC236}">
                <a16:creationId xmlns:a16="http://schemas.microsoft.com/office/drawing/2014/main" id="{CA7C115F-9126-7799-B098-F2C0FC72E47C}"/>
              </a:ext>
            </a:extLst>
          </p:cNvPr>
          <p:cNvSpPr txBox="1"/>
          <p:nvPr/>
        </p:nvSpPr>
        <p:spPr>
          <a:xfrm rot="3544672">
            <a:off x="3299882" y="2976378"/>
            <a:ext cx="3112768" cy="24622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000" b="1" i="0" u="none" strike="noStrike" kern="1200" cap="none" spc="30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rPr>
              <a:t>INCONTESTABLES</a:t>
            </a:r>
          </a:p>
        </p:txBody>
      </p:sp>
      <p:sp>
        <p:nvSpPr>
          <p:cNvPr id="10" name="ZoneTexte 9">
            <a:extLst>
              <a:ext uri="{FF2B5EF4-FFF2-40B4-BE49-F238E27FC236}">
                <a16:creationId xmlns:a16="http://schemas.microsoft.com/office/drawing/2014/main" id="{709CB55A-09C6-E8AA-512B-015EAA0D9606}"/>
              </a:ext>
            </a:extLst>
          </p:cNvPr>
          <p:cNvSpPr txBox="1"/>
          <p:nvPr/>
        </p:nvSpPr>
        <p:spPr>
          <a:xfrm rot="3563653">
            <a:off x="4059505" y="5108357"/>
            <a:ext cx="3112768" cy="30855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000" b="1" i="0" u="none" strike="noStrike" kern="1200" cap="none" spc="30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rPr>
              <a:t>CONTESTABLES</a:t>
            </a:r>
            <a:endParaRPr kumimoji="0" lang="fr-FR" sz="1050" b="1" i="0" u="none" strike="noStrike" kern="1200" cap="none" spc="300" normalizeH="0" baseline="0" noProof="0" dirty="0">
              <a:ln>
                <a:noFill/>
              </a:ln>
              <a:solidFill>
                <a:srgbClr val="FF0000"/>
              </a:solidFill>
              <a:effectLst/>
              <a:uLnTx/>
              <a:uFillTx/>
              <a:latin typeface="Poppins SemiBold" panose="00000700000000000000" pitchFamily="2" charset="0"/>
              <a:ea typeface="+mn-ea"/>
              <a:cs typeface="Poppins SemiBold" panose="00000700000000000000" pitchFamily="2" charset="0"/>
            </a:endParaRPr>
          </a:p>
        </p:txBody>
      </p:sp>
      <p:cxnSp>
        <p:nvCxnSpPr>
          <p:cNvPr id="11" name="Connecteur droit 10">
            <a:extLst>
              <a:ext uri="{FF2B5EF4-FFF2-40B4-BE49-F238E27FC236}">
                <a16:creationId xmlns:a16="http://schemas.microsoft.com/office/drawing/2014/main" id="{C03D4E85-58FB-8A2F-6761-0160BA8ED6A4}"/>
              </a:ext>
            </a:extLst>
          </p:cNvPr>
          <p:cNvCxnSpPr>
            <a:cxnSpLocks/>
          </p:cNvCxnSpPr>
          <p:nvPr/>
        </p:nvCxnSpPr>
        <p:spPr>
          <a:xfrm>
            <a:off x="4233689" y="3614690"/>
            <a:ext cx="35696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8922BD65-A01E-632A-9796-F434CBFB8D95}"/>
              </a:ext>
            </a:extLst>
          </p:cNvPr>
          <p:cNvSpPr txBox="1"/>
          <p:nvPr/>
        </p:nvSpPr>
        <p:spPr>
          <a:xfrm>
            <a:off x="8613204" y="4690485"/>
            <a:ext cx="2164816" cy="537139"/>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fr-FR" sz="2400" b="1" dirty="0">
                <a:solidFill>
                  <a:schemeClr val="accent1"/>
                </a:solidFill>
                <a:latin typeface="Poppins ExtraLight" pitchFamily="2" charset="77"/>
                <a:cs typeface="Poppins ExtraLight" pitchFamily="2" charset="77"/>
              </a:rPr>
              <a:t>SENTIMENTS</a:t>
            </a:r>
          </a:p>
        </p:txBody>
      </p:sp>
      <p:sp>
        <p:nvSpPr>
          <p:cNvPr id="12" name="ZoneTexte 11">
            <a:extLst>
              <a:ext uri="{FF2B5EF4-FFF2-40B4-BE49-F238E27FC236}">
                <a16:creationId xmlns:a16="http://schemas.microsoft.com/office/drawing/2014/main" id="{3F5A83B0-7D37-3450-1897-BB9557713B86}"/>
              </a:ext>
            </a:extLst>
          </p:cNvPr>
          <p:cNvSpPr txBox="1"/>
          <p:nvPr/>
        </p:nvSpPr>
        <p:spPr>
          <a:xfrm>
            <a:off x="5178444" y="3293990"/>
            <a:ext cx="2843175" cy="30855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000" b="1" i="0" u="none" strike="noStrike" kern="1200" cap="none" spc="300" normalizeH="0" baseline="0" noProof="0" dirty="0">
                <a:ln>
                  <a:noFill/>
                </a:ln>
                <a:solidFill>
                  <a:srgbClr val="00B050"/>
                </a:solidFill>
                <a:effectLst/>
                <a:uLnTx/>
                <a:uFillTx/>
                <a:latin typeface="Poppins SemiBold" panose="00000700000000000000" pitchFamily="2" charset="0"/>
                <a:ea typeface="+mn-ea"/>
                <a:cs typeface="Poppins SemiBold" panose="00000700000000000000" pitchFamily="2" charset="0"/>
              </a:rPr>
              <a:t>OBJECTIFS</a:t>
            </a:r>
          </a:p>
        </p:txBody>
      </p:sp>
      <p:sp>
        <p:nvSpPr>
          <p:cNvPr id="13" name="ZoneTexte 12">
            <a:extLst>
              <a:ext uri="{FF2B5EF4-FFF2-40B4-BE49-F238E27FC236}">
                <a16:creationId xmlns:a16="http://schemas.microsoft.com/office/drawing/2014/main" id="{CDA27587-2F01-5E15-0ACB-F8D4337E5ECD}"/>
              </a:ext>
            </a:extLst>
          </p:cNvPr>
          <p:cNvSpPr txBox="1"/>
          <p:nvPr/>
        </p:nvSpPr>
        <p:spPr>
          <a:xfrm>
            <a:off x="5750611" y="3766208"/>
            <a:ext cx="2843175" cy="30855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000" b="1" i="0" u="none" strike="noStrike" kern="1200" cap="none" spc="300" normalizeH="0" baseline="0" noProof="0" dirty="0">
                <a:ln>
                  <a:noFill/>
                </a:ln>
                <a:solidFill>
                  <a:srgbClr val="00B050"/>
                </a:solidFill>
                <a:effectLst/>
                <a:uLnTx/>
                <a:uFillTx/>
                <a:latin typeface="Poppins SemiBold" panose="00000700000000000000" pitchFamily="2" charset="0"/>
                <a:ea typeface="+mn-ea"/>
                <a:cs typeface="Poppins SemiBold" panose="00000700000000000000" pitchFamily="2" charset="0"/>
              </a:rPr>
              <a:t>SUBJECTIFS</a:t>
            </a:r>
          </a:p>
        </p:txBody>
      </p:sp>
      <p:sp>
        <p:nvSpPr>
          <p:cNvPr id="25" name="ZoneTexte 24">
            <a:extLst>
              <a:ext uri="{FF2B5EF4-FFF2-40B4-BE49-F238E27FC236}">
                <a16:creationId xmlns:a16="http://schemas.microsoft.com/office/drawing/2014/main" id="{6E240079-BED5-E1B9-561D-86547E730567}"/>
              </a:ext>
            </a:extLst>
          </p:cNvPr>
          <p:cNvSpPr txBox="1"/>
          <p:nvPr/>
        </p:nvSpPr>
        <p:spPr>
          <a:xfrm>
            <a:off x="1355240" y="4690485"/>
            <a:ext cx="2164816" cy="50052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fr-FR" sz="2400" b="1" dirty="0">
                <a:solidFill>
                  <a:schemeClr val="accent1"/>
                </a:solidFill>
                <a:latin typeface="Poppins ExtraLight" pitchFamily="2" charset="77"/>
                <a:cs typeface="Poppins ExtraLight" pitchFamily="2" charset="77"/>
              </a:rPr>
              <a:t>OPINIONS</a:t>
            </a:r>
          </a:p>
        </p:txBody>
      </p:sp>
      <p:grpSp>
        <p:nvGrpSpPr>
          <p:cNvPr id="4" name="Groupe 3">
            <a:extLst>
              <a:ext uri="{FF2B5EF4-FFF2-40B4-BE49-F238E27FC236}">
                <a16:creationId xmlns:a16="http://schemas.microsoft.com/office/drawing/2014/main" id="{880EAFA8-5945-045A-F727-A8EB8E41DE26}"/>
              </a:ext>
            </a:extLst>
          </p:cNvPr>
          <p:cNvGrpSpPr/>
          <p:nvPr/>
        </p:nvGrpSpPr>
        <p:grpSpPr>
          <a:xfrm>
            <a:off x="7433144" y="987474"/>
            <a:ext cx="3000626" cy="1003351"/>
            <a:chOff x="5991587" y="639190"/>
            <a:chExt cx="2394431" cy="800651"/>
          </a:xfrm>
        </p:grpSpPr>
        <p:sp>
          <p:nvSpPr>
            <p:cNvPr id="15" name="ZoneTexte 14">
              <a:extLst>
                <a:ext uri="{FF2B5EF4-FFF2-40B4-BE49-F238E27FC236}">
                  <a16:creationId xmlns:a16="http://schemas.microsoft.com/office/drawing/2014/main" id="{0846A32F-6198-241A-A8CF-8E558CFC5541}"/>
                </a:ext>
              </a:extLst>
            </p:cNvPr>
            <p:cNvSpPr txBox="1"/>
            <p:nvPr/>
          </p:nvSpPr>
          <p:spPr>
            <a:xfrm>
              <a:off x="5991587" y="639190"/>
              <a:ext cx="1725605"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effectLst/>
                  <a:uLnTx/>
                  <a:uFillTx/>
                  <a:latin typeface="Poppins SemiBold" panose="00000700000000000000" pitchFamily="2" charset="0"/>
                  <a:ea typeface="+mn-ea"/>
                  <a:cs typeface="Poppins SemiBold" panose="00000700000000000000" pitchFamily="2" charset="0"/>
                </a:rPr>
                <a:t>Constat</a:t>
              </a:r>
            </a:p>
          </p:txBody>
        </p:sp>
        <p:sp>
          <p:nvSpPr>
            <p:cNvPr id="20" name="ZoneTexte 19">
              <a:extLst>
                <a:ext uri="{FF2B5EF4-FFF2-40B4-BE49-F238E27FC236}">
                  <a16:creationId xmlns:a16="http://schemas.microsoft.com/office/drawing/2014/main" id="{B830CE4A-1893-C1A9-7C92-32D1B53673D6}"/>
                </a:ext>
              </a:extLst>
            </p:cNvPr>
            <p:cNvSpPr txBox="1"/>
            <p:nvPr/>
          </p:nvSpPr>
          <p:spPr>
            <a:xfrm>
              <a:off x="5991627" y="916621"/>
              <a:ext cx="2394391"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400"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J’ai vu, j’ai entendu,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400"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j’ai observé, j’ai mesuré …</a:t>
              </a:r>
            </a:p>
          </p:txBody>
        </p:sp>
      </p:grpSp>
      <p:grpSp>
        <p:nvGrpSpPr>
          <p:cNvPr id="31" name="Groupe 30">
            <a:extLst>
              <a:ext uri="{FF2B5EF4-FFF2-40B4-BE49-F238E27FC236}">
                <a16:creationId xmlns:a16="http://schemas.microsoft.com/office/drawing/2014/main" id="{A9C3B268-9C51-3F68-2FE9-CF75A1F8C8C4}"/>
              </a:ext>
            </a:extLst>
          </p:cNvPr>
          <p:cNvGrpSpPr/>
          <p:nvPr/>
        </p:nvGrpSpPr>
        <p:grpSpPr>
          <a:xfrm>
            <a:off x="0" y="5273520"/>
            <a:ext cx="4366223" cy="1280203"/>
            <a:chOff x="60097" y="6000915"/>
            <a:chExt cx="3484147" cy="1021573"/>
          </a:xfrm>
        </p:grpSpPr>
        <p:sp>
          <p:nvSpPr>
            <p:cNvPr id="29" name="Rectangle : coins arrondis 28">
              <a:extLst>
                <a:ext uri="{FF2B5EF4-FFF2-40B4-BE49-F238E27FC236}">
                  <a16:creationId xmlns:a16="http://schemas.microsoft.com/office/drawing/2014/main" id="{89E39D41-71B0-DF52-778D-89DBA64B4AFB}"/>
                </a:ext>
              </a:extLst>
            </p:cNvPr>
            <p:cNvSpPr/>
            <p:nvPr/>
          </p:nvSpPr>
          <p:spPr>
            <a:xfrm>
              <a:off x="60097" y="6186647"/>
              <a:ext cx="3484147" cy="835841"/>
            </a:xfrm>
            <a:prstGeom prst="roundRect">
              <a:avLst/>
            </a:prstGeom>
            <a:solidFill>
              <a:schemeClr val="bg1"/>
            </a:solidFill>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17" name="ZoneTexte 16">
              <a:extLst>
                <a:ext uri="{FF2B5EF4-FFF2-40B4-BE49-F238E27FC236}">
                  <a16:creationId xmlns:a16="http://schemas.microsoft.com/office/drawing/2014/main" id="{670E04C4-337F-00CD-6D76-7D53986EDDB6}"/>
                </a:ext>
              </a:extLst>
            </p:cNvPr>
            <p:cNvSpPr txBox="1"/>
            <p:nvPr/>
          </p:nvSpPr>
          <p:spPr>
            <a:xfrm>
              <a:off x="1344162" y="6000915"/>
              <a:ext cx="1725605"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effectLst/>
                  <a:uLnTx/>
                  <a:uFillTx/>
                  <a:latin typeface="Poppins SemiBold" panose="00000700000000000000" pitchFamily="2" charset="0"/>
                  <a:ea typeface="+mn-ea"/>
                  <a:cs typeface="Poppins SemiBold" panose="00000700000000000000" pitchFamily="2" charset="0"/>
                </a:rPr>
                <a:t>Jugement</a:t>
              </a:r>
            </a:p>
          </p:txBody>
        </p:sp>
        <p:sp>
          <p:nvSpPr>
            <p:cNvPr id="21" name="ZoneTexte 20">
              <a:extLst>
                <a:ext uri="{FF2B5EF4-FFF2-40B4-BE49-F238E27FC236}">
                  <a16:creationId xmlns:a16="http://schemas.microsoft.com/office/drawing/2014/main" id="{189BF21F-869E-6C0A-05E8-749A20C777C1}"/>
                </a:ext>
              </a:extLst>
            </p:cNvPr>
            <p:cNvSpPr txBox="1"/>
            <p:nvPr/>
          </p:nvSpPr>
          <p:spPr>
            <a:xfrm>
              <a:off x="1335861" y="6330242"/>
              <a:ext cx="1727474" cy="523220"/>
            </a:xfrm>
            <a:prstGeom prst="rect">
              <a:avLst/>
            </a:prstGeom>
            <a:noFill/>
          </p:spPr>
          <p:txBody>
            <a:bodyPr wrap="square" rtlCol="0">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fr-FR" sz="1400"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Je pense, je crois, </a:t>
              </a:r>
            </a:p>
            <a:p>
              <a:pPr marL="0" marR="0" lvl="0" indent="0" defTabSz="914400" rtl="0" eaLnBrk="1" fontAlgn="base" latinLnBrk="0" hangingPunct="1">
                <a:lnSpc>
                  <a:spcPct val="100000"/>
                </a:lnSpc>
                <a:spcBef>
                  <a:spcPct val="0"/>
                </a:spcBef>
                <a:spcAft>
                  <a:spcPct val="0"/>
                </a:spcAft>
                <a:buClrTx/>
                <a:buSzTx/>
                <a:buFontTx/>
                <a:buNone/>
                <a:tabLst/>
                <a:defRPr/>
              </a:pPr>
              <a:r>
                <a:rPr kumimoji="0" lang="fr-FR" sz="1400"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à mon avis …</a:t>
              </a:r>
            </a:p>
          </p:txBody>
        </p:sp>
      </p:grpSp>
      <p:grpSp>
        <p:nvGrpSpPr>
          <p:cNvPr id="30" name="Groupe 29">
            <a:extLst>
              <a:ext uri="{FF2B5EF4-FFF2-40B4-BE49-F238E27FC236}">
                <a16:creationId xmlns:a16="http://schemas.microsoft.com/office/drawing/2014/main" id="{ADF549AE-DA72-D56E-A974-6976A3723887}"/>
              </a:ext>
            </a:extLst>
          </p:cNvPr>
          <p:cNvGrpSpPr/>
          <p:nvPr/>
        </p:nvGrpSpPr>
        <p:grpSpPr>
          <a:xfrm>
            <a:off x="6216594" y="5306181"/>
            <a:ext cx="5392699" cy="1551390"/>
            <a:chOff x="7741111" y="4247570"/>
            <a:chExt cx="4303251" cy="1237974"/>
          </a:xfrm>
        </p:grpSpPr>
        <p:sp>
          <p:nvSpPr>
            <p:cNvPr id="28" name="Rectangle : coins arrondis 27">
              <a:extLst>
                <a:ext uri="{FF2B5EF4-FFF2-40B4-BE49-F238E27FC236}">
                  <a16:creationId xmlns:a16="http://schemas.microsoft.com/office/drawing/2014/main" id="{49C15AEA-B657-089A-3C05-30D1C221AEB2}"/>
                </a:ext>
              </a:extLst>
            </p:cNvPr>
            <p:cNvSpPr/>
            <p:nvPr/>
          </p:nvSpPr>
          <p:spPr>
            <a:xfrm>
              <a:off x="7741111" y="4363966"/>
              <a:ext cx="4303251" cy="1121578"/>
            </a:xfrm>
            <a:prstGeom prst="roundRect">
              <a:avLst/>
            </a:prstGeom>
            <a:solidFill>
              <a:schemeClr val="bg1"/>
            </a:solidFill>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19" name="ZoneTexte 18">
              <a:extLst>
                <a:ext uri="{FF2B5EF4-FFF2-40B4-BE49-F238E27FC236}">
                  <a16:creationId xmlns:a16="http://schemas.microsoft.com/office/drawing/2014/main" id="{075BDD5E-D988-6933-6AB0-7DB9C0A6F66F}"/>
                </a:ext>
              </a:extLst>
            </p:cNvPr>
            <p:cNvSpPr txBox="1"/>
            <p:nvPr/>
          </p:nvSpPr>
          <p:spPr>
            <a:xfrm>
              <a:off x="9752310" y="4247570"/>
              <a:ext cx="1725605"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effectLst/>
                  <a:uLnTx/>
                  <a:uFillTx/>
                  <a:latin typeface="Poppins SemiBold" panose="00000700000000000000" pitchFamily="2" charset="0"/>
                  <a:ea typeface="+mn-ea"/>
                  <a:cs typeface="Poppins SemiBold" panose="00000700000000000000" pitchFamily="2" charset="0"/>
                </a:rPr>
                <a:t>Emotions</a:t>
              </a:r>
            </a:p>
          </p:txBody>
        </p:sp>
        <p:sp>
          <p:nvSpPr>
            <p:cNvPr id="22" name="ZoneTexte 21">
              <a:extLst>
                <a:ext uri="{FF2B5EF4-FFF2-40B4-BE49-F238E27FC236}">
                  <a16:creationId xmlns:a16="http://schemas.microsoft.com/office/drawing/2014/main" id="{D6E99265-41F2-EA94-5FBF-754E3EBE997D}"/>
                </a:ext>
              </a:extLst>
            </p:cNvPr>
            <p:cNvSpPr txBox="1"/>
            <p:nvPr/>
          </p:nvSpPr>
          <p:spPr>
            <a:xfrm>
              <a:off x="9752310" y="4569568"/>
              <a:ext cx="2180984" cy="58943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400"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Je ne suis pas à l’aise avec cela, j’ai le sentiment que,   j’ai ressenti, je me suis senti …</a:t>
              </a:r>
            </a:p>
          </p:txBody>
        </p:sp>
      </p:grpSp>
      <p:sp>
        <p:nvSpPr>
          <p:cNvPr id="2" name="ZoneTexte 1">
            <a:extLst>
              <a:ext uri="{FF2B5EF4-FFF2-40B4-BE49-F238E27FC236}">
                <a16:creationId xmlns:a16="http://schemas.microsoft.com/office/drawing/2014/main" id="{A6F573DB-5E23-E419-A4E1-076D08DE4730}"/>
              </a:ext>
            </a:extLst>
          </p:cNvPr>
          <p:cNvSpPr txBox="1"/>
          <p:nvPr/>
        </p:nvSpPr>
        <p:spPr>
          <a:xfrm>
            <a:off x="6254545" y="1037649"/>
            <a:ext cx="1279224" cy="50052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fr-FR" sz="2400" b="1" dirty="0">
                <a:solidFill>
                  <a:schemeClr val="accent1"/>
                </a:solidFill>
                <a:latin typeface="Poppins ExtraLight" pitchFamily="2" charset="77"/>
                <a:cs typeface="Poppins ExtraLight" pitchFamily="2" charset="77"/>
              </a:rPr>
              <a:t>FAITS</a:t>
            </a:r>
          </a:p>
        </p:txBody>
      </p:sp>
      <p:pic>
        <p:nvPicPr>
          <p:cNvPr id="35" name="Image 34" descr="Une image contenant Graphique, cercle, symbole, Police&#10;&#10;Description générée automatiquement">
            <a:extLst>
              <a:ext uri="{FF2B5EF4-FFF2-40B4-BE49-F238E27FC236}">
                <a16:creationId xmlns:a16="http://schemas.microsoft.com/office/drawing/2014/main" id="{C466C7E2-98A1-56DA-CAE4-8C8984567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515" y="4478387"/>
            <a:ext cx="715584" cy="715584"/>
          </a:xfrm>
          <a:prstGeom prst="rect">
            <a:avLst/>
          </a:prstGeom>
        </p:spPr>
      </p:pic>
      <p:pic>
        <p:nvPicPr>
          <p:cNvPr id="37" name="Image 36" descr="Une image contenant Graphique, symbole, Police, logo&#10;&#10;Description générée automatiquement">
            <a:extLst>
              <a:ext uri="{FF2B5EF4-FFF2-40B4-BE49-F238E27FC236}">
                <a16:creationId xmlns:a16="http://schemas.microsoft.com/office/drawing/2014/main" id="{1AACFC33-4701-9833-8649-81A6E799C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808" y="4522872"/>
            <a:ext cx="715584" cy="715584"/>
          </a:xfrm>
          <a:prstGeom prst="rect">
            <a:avLst/>
          </a:prstGeom>
        </p:spPr>
      </p:pic>
      <p:cxnSp>
        <p:nvCxnSpPr>
          <p:cNvPr id="8" name="Connecteur droit 7">
            <a:extLst>
              <a:ext uri="{FF2B5EF4-FFF2-40B4-BE49-F238E27FC236}">
                <a16:creationId xmlns:a16="http://schemas.microsoft.com/office/drawing/2014/main" id="{DF27CA73-90E6-AB85-4527-81D65D4B935A}"/>
              </a:ext>
            </a:extLst>
          </p:cNvPr>
          <p:cNvCxnSpPr>
            <a:cxnSpLocks/>
          </p:cNvCxnSpPr>
          <p:nvPr/>
        </p:nvCxnSpPr>
        <p:spPr>
          <a:xfrm>
            <a:off x="3727704" y="1651957"/>
            <a:ext cx="2276778" cy="3800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CC3C409E-BF14-A594-3353-BE9C2856413D}"/>
              </a:ext>
            </a:extLst>
          </p:cNvPr>
          <p:cNvSpPr txBox="1"/>
          <p:nvPr/>
        </p:nvSpPr>
        <p:spPr>
          <a:xfrm>
            <a:off x="1163137" y="272244"/>
            <a:ext cx="4855368" cy="400110"/>
          </a:xfrm>
          <a:prstGeom prst="rect">
            <a:avLst/>
          </a:prstGeom>
          <a:noFill/>
        </p:spPr>
        <p:txBody>
          <a:bodyPr wrap="square">
            <a:spAutoFit/>
          </a:bodyPr>
          <a:lstStyle/>
          <a:p>
            <a:pPr algn="l" fontAlgn="base">
              <a:spcBef>
                <a:spcPts val="600"/>
              </a:spcBef>
            </a:pPr>
            <a:r>
              <a:rPr lang="fr-FR" sz="2000" dirty="0">
                <a:solidFill>
                  <a:schemeClr val="bg2">
                    <a:lumMod val="10000"/>
                  </a:schemeClr>
                </a:solidFill>
                <a:latin typeface="Poppins Bold" panose="00000800000000000000" pitchFamily="2" charset="0"/>
                <a:cs typeface="Poppins Bold" panose="00000800000000000000" pitchFamily="2" charset="0"/>
              </a:rPr>
              <a:t>Ecouter en questionnant</a:t>
            </a:r>
          </a:p>
        </p:txBody>
      </p:sp>
      <p:pic>
        <p:nvPicPr>
          <p:cNvPr id="6" name="Graphique 5" descr="Presse-papiers partiellement vérifié avec un remplissage uni">
            <a:extLst>
              <a:ext uri="{FF2B5EF4-FFF2-40B4-BE49-F238E27FC236}">
                <a16:creationId xmlns:a16="http://schemas.microsoft.com/office/drawing/2014/main" id="{BD479699-3638-0077-8AF3-5BA217F414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6642" y="478462"/>
            <a:ext cx="914400" cy="914400"/>
          </a:xfrm>
          <a:prstGeom prst="rect">
            <a:avLst/>
          </a:prstGeom>
        </p:spPr>
      </p:pic>
    </p:spTree>
    <p:extLst>
      <p:ext uri="{BB962C8B-B14F-4D97-AF65-F5344CB8AC3E}">
        <p14:creationId xmlns:p14="http://schemas.microsoft.com/office/powerpoint/2010/main" val="1200401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personne&#10;&#10;Description générée automatiquement">
            <a:extLst>
              <a:ext uri="{FF2B5EF4-FFF2-40B4-BE49-F238E27FC236}">
                <a16:creationId xmlns:a16="http://schemas.microsoft.com/office/drawing/2014/main" id="{3AFDBEB9-8B2B-4061-8139-03DA8F855819}"/>
              </a:ext>
            </a:extLst>
          </p:cNvPr>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615805" y="1089750"/>
            <a:ext cx="5734420" cy="5310730"/>
          </a:xfrm>
          <a:prstGeom prst="rect">
            <a:avLst/>
          </a:prstGeom>
        </p:spPr>
      </p:pic>
      <p:sp>
        <p:nvSpPr>
          <p:cNvPr id="17" name="ZoneTexte 16">
            <a:extLst>
              <a:ext uri="{FF2B5EF4-FFF2-40B4-BE49-F238E27FC236}">
                <a16:creationId xmlns:a16="http://schemas.microsoft.com/office/drawing/2014/main" id="{332B2932-002E-4FD9-9A02-CCAA30B1F7A3}"/>
              </a:ext>
            </a:extLst>
          </p:cNvPr>
          <p:cNvSpPr txBox="1"/>
          <p:nvPr/>
        </p:nvSpPr>
        <p:spPr>
          <a:xfrm>
            <a:off x="526663" y="2006610"/>
            <a:ext cx="504289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4000" dirty="0">
                <a:solidFill>
                  <a:schemeClr val="accent1"/>
                </a:solidFill>
                <a:latin typeface="Poppins" panose="00000800000000000000" pitchFamily="2" charset="0"/>
                <a:cs typeface="Poppins" panose="00000800000000000000" pitchFamily="2" charset="0"/>
              </a:rPr>
              <a:t>Qui suis-je ? </a:t>
            </a:r>
          </a:p>
        </p:txBody>
      </p:sp>
      <p:sp>
        <p:nvSpPr>
          <p:cNvPr id="7" name="ZoneTexte 6">
            <a:extLst>
              <a:ext uri="{FF2B5EF4-FFF2-40B4-BE49-F238E27FC236}">
                <a16:creationId xmlns:a16="http://schemas.microsoft.com/office/drawing/2014/main" id="{FE88A9A4-EB17-4924-AB2C-041203A6845C}"/>
              </a:ext>
            </a:extLst>
          </p:cNvPr>
          <p:cNvSpPr txBox="1"/>
          <p:nvPr/>
        </p:nvSpPr>
        <p:spPr>
          <a:xfrm>
            <a:off x="526663" y="3429000"/>
            <a:ext cx="5042892"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4000" dirty="0">
                <a:latin typeface="Poppins Light" panose="00000400000000000000" pitchFamily="2" charset="0"/>
                <a:cs typeface="Poppins Light" panose="00000400000000000000" pitchFamily="2" charset="0"/>
              </a:rPr>
              <a:t>Les 3 forces qui me représentent ou auxquelles j’aspire </a:t>
            </a:r>
            <a:endParaRPr kumimoji="0" lang="fr-FR" sz="4000" b="0" i="0" u="none" strike="noStrike" kern="1200" cap="none" spc="0" normalizeH="0" baseline="0" noProof="0" dirty="0">
              <a:ln>
                <a:noFill/>
              </a:ln>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53236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9E8E19A-DE9A-FC25-F7B0-81BD0D0295E5}"/>
              </a:ext>
            </a:extLst>
          </p:cNvPr>
          <p:cNvSpPr txBox="1"/>
          <p:nvPr/>
        </p:nvSpPr>
        <p:spPr>
          <a:xfrm>
            <a:off x="6920870" y="1404803"/>
            <a:ext cx="2917399"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fr-FR" sz="1600" b="1" dirty="0">
                <a:solidFill>
                  <a:srgbClr val="2B2B2B"/>
                </a:solidFill>
                <a:latin typeface="Poppins SemiBold" panose="00000700000000000000" pitchFamily="2" charset="0"/>
                <a:cs typeface="Poppins SemiBold" panose="00000700000000000000" pitchFamily="2" charset="0"/>
              </a:rPr>
              <a:t>Comment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Qui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Quand ?</a:t>
            </a:r>
          </a:p>
          <a:p>
            <a:pPr fontAlgn="base">
              <a:spcBef>
                <a:spcPct val="0"/>
              </a:spcBef>
              <a:spcAft>
                <a:spcPct val="0"/>
              </a:spcAft>
              <a:defRPr/>
            </a:pPr>
            <a:r>
              <a:rPr lang="fr-FR" sz="1600" b="1" dirty="0">
                <a:solidFill>
                  <a:srgbClr val="2B2B2B"/>
                </a:solidFill>
                <a:latin typeface="Poppins SemiBold" panose="00000700000000000000" pitchFamily="2" charset="0"/>
                <a:cs typeface="Poppins SemiBold" panose="00000700000000000000" pitchFamily="2" charset="0"/>
              </a:rPr>
              <a:t>Combien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Où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Quoi ?</a:t>
            </a:r>
          </a:p>
        </p:txBody>
      </p:sp>
      <p:sp>
        <p:nvSpPr>
          <p:cNvPr id="5" name="ZoneTexte 4">
            <a:extLst>
              <a:ext uri="{FF2B5EF4-FFF2-40B4-BE49-F238E27FC236}">
                <a16:creationId xmlns:a16="http://schemas.microsoft.com/office/drawing/2014/main" id="{8B78EFB6-EE56-B404-68C9-D8D9EB300898}"/>
              </a:ext>
            </a:extLst>
          </p:cNvPr>
          <p:cNvSpPr txBox="1"/>
          <p:nvPr/>
        </p:nvSpPr>
        <p:spPr>
          <a:xfrm>
            <a:off x="4413772" y="5905377"/>
            <a:ext cx="6195834"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Qu’est-ce qui vous fait dire que …..?</a:t>
            </a:r>
          </a:p>
        </p:txBody>
      </p:sp>
      <p:sp>
        <p:nvSpPr>
          <p:cNvPr id="6" name="ZoneTexte 5">
            <a:extLst>
              <a:ext uri="{FF2B5EF4-FFF2-40B4-BE49-F238E27FC236}">
                <a16:creationId xmlns:a16="http://schemas.microsoft.com/office/drawing/2014/main" id="{6C4C9471-BEA6-7045-7BF4-7E23BF98A859}"/>
              </a:ext>
            </a:extLst>
          </p:cNvPr>
          <p:cNvSpPr txBox="1"/>
          <p:nvPr/>
        </p:nvSpPr>
        <p:spPr>
          <a:xfrm>
            <a:off x="5390067" y="4188157"/>
            <a:ext cx="1475805"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400" b="1" i="0" u="none" strike="noStrike" kern="1200" cap="none" spc="0" normalizeH="0" baseline="0" noProof="0" dirty="0">
                <a:ln>
                  <a:noFill/>
                </a:ln>
                <a:solidFill>
                  <a:srgbClr val="2B2B2B"/>
                </a:solidFill>
                <a:effectLst/>
                <a:uLnTx/>
                <a:uFillTx/>
                <a:latin typeface="Poppins SemiBold" panose="00000700000000000000" pitchFamily="2" charset="0"/>
                <a:ea typeface="+mn-ea"/>
                <a:cs typeface="Poppins SemiBold" panose="00000700000000000000" pitchFamily="2" charset="0"/>
              </a:rPr>
              <a:t>Cap au Nord</a:t>
            </a:r>
          </a:p>
        </p:txBody>
      </p:sp>
      <p:cxnSp>
        <p:nvCxnSpPr>
          <p:cNvPr id="7" name="Connecteur droit avec flèche 6">
            <a:extLst>
              <a:ext uri="{FF2B5EF4-FFF2-40B4-BE49-F238E27FC236}">
                <a16:creationId xmlns:a16="http://schemas.microsoft.com/office/drawing/2014/main" id="{88D2635F-F90F-6AFC-36E5-3A9EDE31C4F0}"/>
              </a:ext>
            </a:extLst>
          </p:cNvPr>
          <p:cNvCxnSpPr>
            <a:cxnSpLocks/>
          </p:cNvCxnSpPr>
          <p:nvPr/>
        </p:nvCxnSpPr>
        <p:spPr>
          <a:xfrm flipH="1" flipV="1">
            <a:off x="3624281" y="5891089"/>
            <a:ext cx="662832" cy="177138"/>
          </a:xfrm>
          <a:prstGeom prst="straightConnector1">
            <a:avLst/>
          </a:prstGeom>
          <a:ln w="60325">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9E05B543-0FA5-090B-B53F-EB6B809D16B1}"/>
              </a:ext>
            </a:extLst>
          </p:cNvPr>
          <p:cNvCxnSpPr>
            <a:cxnSpLocks/>
          </p:cNvCxnSpPr>
          <p:nvPr/>
        </p:nvCxnSpPr>
        <p:spPr>
          <a:xfrm flipV="1">
            <a:off x="8370943" y="5832915"/>
            <a:ext cx="560901" cy="214693"/>
          </a:xfrm>
          <a:prstGeom prst="straightConnector1">
            <a:avLst/>
          </a:prstGeom>
          <a:ln w="60325">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A5845E23-0A73-EA3A-D2B3-C6E44B93ACC3}"/>
              </a:ext>
            </a:extLst>
          </p:cNvPr>
          <p:cNvCxnSpPr>
            <a:cxnSpLocks/>
          </p:cNvCxnSpPr>
          <p:nvPr/>
        </p:nvCxnSpPr>
        <p:spPr>
          <a:xfrm flipV="1">
            <a:off x="6069355" y="3176239"/>
            <a:ext cx="0" cy="906500"/>
          </a:xfrm>
          <a:prstGeom prst="straightConnector1">
            <a:avLst/>
          </a:prstGeom>
          <a:ln w="603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5" name="Groupe 14">
            <a:extLst>
              <a:ext uri="{FF2B5EF4-FFF2-40B4-BE49-F238E27FC236}">
                <a16:creationId xmlns:a16="http://schemas.microsoft.com/office/drawing/2014/main" id="{603D6588-D9A6-E02B-F81B-D8D3C6013FD9}"/>
              </a:ext>
            </a:extLst>
          </p:cNvPr>
          <p:cNvGrpSpPr/>
          <p:nvPr/>
        </p:nvGrpSpPr>
        <p:grpSpPr>
          <a:xfrm>
            <a:off x="1896807" y="1108133"/>
            <a:ext cx="8955164" cy="4595839"/>
            <a:chOff x="1920253" y="534594"/>
            <a:chExt cx="8955164" cy="4595839"/>
          </a:xfrm>
        </p:grpSpPr>
        <p:sp>
          <p:nvSpPr>
            <p:cNvPr id="23" name="Triangle 22">
              <a:extLst>
                <a:ext uri="{FF2B5EF4-FFF2-40B4-BE49-F238E27FC236}">
                  <a16:creationId xmlns:a16="http://schemas.microsoft.com/office/drawing/2014/main" id="{8F02C744-6825-33C5-77D8-21C1E7AA57A7}"/>
                </a:ext>
              </a:extLst>
            </p:cNvPr>
            <p:cNvSpPr>
              <a:spLocks/>
            </p:cNvSpPr>
            <p:nvPr/>
          </p:nvSpPr>
          <p:spPr>
            <a:xfrm>
              <a:off x="4705032" y="2173376"/>
              <a:ext cx="2848486" cy="2671648"/>
            </a:xfrm>
            <a:prstGeom prst="triangle">
              <a:avLst/>
            </a:prstGeom>
            <a:noFill/>
            <a:ln w="50800" cap="sq">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24" name="ZoneTexte 23">
              <a:extLst>
                <a:ext uri="{FF2B5EF4-FFF2-40B4-BE49-F238E27FC236}">
                  <a16:creationId xmlns:a16="http://schemas.microsoft.com/office/drawing/2014/main" id="{8922BD65-A01E-632A-9796-F434CBFB8D95}"/>
                </a:ext>
              </a:extLst>
            </p:cNvPr>
            <p:cNvSpPr txBox="1"/>
            <p:nvPr/>
          </p:nvSpPr>
          <p:spPr>
            <a:xfrm>
              <a:off x="8800766" y="4551610"/>
              <a:ext cx="1727474" cy="399410"/>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fr-FR" sz="2400" b="1" dirty="0">
                  <a:solidFill>
                    <a:schemeClr val="accent1"/>
                  </a:solidFill>
                  <a:latin typeface="Poppins ExtraLight" pitchFamily="2" charset="77"/>
                  <a:cs typeface="Poppins ExtraLight" pitchFamily="2" charset="77"/>
                </a:rPr>
                <a:t>SENTIMENTS</a:t>
              </a:r>
            </a:p>
          </p:txBody>
        </p:sp>
        <p:sp>
          <p:nvSpPr>
            <p:cNvPr id="25" name="ZoneTexte 24">
              <a:extLst>
                <a:ext uri="{FF2B5EF4-FFF2-40B4-BE49-F238E27FC236}">
                  <a16:creationId xmlns:a16="http://schemas.microsoft.com/office/drawing/2014/main" id="{6E240079-BED5-E1B9-561D-86547E730567}"/>
                </a:ext>
              </a:extLst>
            </p:cNvPr>
            <p:cNvSpPr txBox="1"/>
            <p:nvPr/>
          </p:nvSpPr>
          <p:spPr>
            <a:xfrm>
              <a:off x="1920253" y="4569156"/>
              <a:ext cx="1727474" cy="399410"/>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fr-FR" sz="2400" b="1" dirty="0">
                  <a:solidFill>
                    <a:schemeClr val="accent1"/>
                  </a:solidFill>
                  <a:latin typeface="Poppins ExtraLight" pitchFamily="2" charset="77"/>
                  <a:cs typeface="Poppins ExtraLight" pitchFamily="2" charset="77"/>
                </a:rPr>
                <a:t>OPINIONS</a:t>
              </a:r>
            </a:p>
          </p:txBody>
        </p:sp>
        <p:sp>
          <p:nvSpPr>
            <p:cNvPr id="2" name="ZoneTexte 1">
              <a:extLst>
                <a:ext uri="{FF2B5EF4-FFF2-40B4-BE49-F238E27FC236}">
                  <a16:creationId xmlns:a16="http://schemas.microsoft.com/office/drawing/2014/main" id="{A6F573DB-5E23-E419-A4E1-076D08DE4730}"/>
                </a:ext>
              </a:extLst>
            </p:cNvPr>
            <p:cNvSpPr txBox="1"/>
            <p:nvPr/>
          </p:nvSpPr>
          <p:spPr>
            <a:xfrm>
              <a:off x="5609050" y="889508"/>
              <a:ext cx="1020792" cy="399410"/>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fr-FR" sz="2400" b="1" dirty="0">
                  <a:solidFill>
                    <a:schemeClr val="accent1"/>
                  </a:solidFill>
                  <a:latin typeface="Poppins ExtraLight" pitchFamily="2" charset="77"/>
                  <a:cs typeface="Poppins ExtraLight" pitchFamily="2" charset="77"/>
                </a:rPr>
                <a:t>FAITS</a:t>
              </a:r>
            </a:p>
          </p:txBody>
        </p:sp>
        <p:pic>
          <p:nvPicPr>
            <p:cNvPr id="8" name="Image 7" descr="Une image contenant Graphique, cercle, symbole, Police&#10;&#10;Description générée automatiquement">
              <a:extLst>
                <a:ext uri="{FF2B5EF4-FFF2-40B4-BE49-F238E27FC236}">
                  <a16:creationId xmlns:a16="http://schemas.microsoft.com/office/drawing/2014/main" id="{A2964F32-C502-1B29-A214-8D762751C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350" y="4349189"/>
              <a:ext cx="715584" cy="715584"/>
            </a:xfrm>
            <a:prstGeom prst="rect">
              <a:avLst/>
            </a:prstGeom>
          </p:spPr>
        </p:pic>
        <p:pic>
          <p:nvPicPr>
            <p:cNvPr id="9" name="Image 8" descr="Une image contenant Graphique, symbole, Police, logo&#10;&#10;Description générée automatiquement">
              <a:extLst>
                <a:ext uri="{FF2B5EF4-FFF2-40B4-BE49-F238E27FC236}">
                  <a16:creationId xmlns:a16="http://schemas.microsoft.com/office/drawing/2014/main" id="{32025BEF-179E-0CAE-8F33-BCEA2FB5E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875" y="4414849"/>
              <a:ext cx="715584" cy="715584"/>
            </a:xfrm>
            <a:prstGeom prst="rect">
              <a:avLst/>
            </a:prstGeom>
          </p:spPr>
        </p:pic>
        <p:sp>
          <p:nvSpPr>
            <p:cNvPr id="11" name="ZoneTexte 10">
              <a:extLst>
                <a:ext uri="{FF2B5EF4-FFF2-40B4-BE49-F238E27FC236}">
                  <a16:creationId xmlns:a16="http://schemas.microsoft.com/office/drawing/2014/main" id="{E800C2F2-F4CF-4690-15F8-03C7FC701E5A}"/>
                </a:ext>
              </a:extLst>
            </p:cNvPr>
            <p:cNvSpPr txBox="1"/>
            <p:nvPr/>
          </p:nvSpPr>
          <p:spPr>
            <a:xfrm>
              <a:off x="5624994" y="534594"/>
              <a:ext cx="2162474" cy="4242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effectLst/>
                  <a:uLnTx/>
                  <a:uFillTx/>
                  <a:latin typeface="Poppins SemiBold" panose="00000700000000000000" pitchFamily="2" charset="0"/>
                  <a:ea typeface="+mn-ea"/>
                  <a:cs typeface="Poppins SemiBold" panose="00000700000000000000" pitchFamily="2" charset="0"/>
                </a:rPr>
                <a:t>Constat</a:t>
              </a:r>
            </a:p>
          </p:txBody>
        </p:sp>
        <p:sp>
          <p:nvSpPr>
            <p:cNvPr id="12" name="ZoneTexte 11">
              <a:extLst>
                <a:ext uri="{FF2B5EF4-FFF2-40B4-BE49-F238E27FC236}">
                  <a16:creationId xmlns:a16="http://schemas.microsoft.com/office/drawing/2014/main" id="{7E8600BA-3E38-9770-A049-7DBA17EF96FB}"/>
                </a:ext>
              </a:extLst>
            </p:cNvPr>
            <p:cNvSpPr txBox="1"/>
            <p:nvPr/>
          </p:nvSpPr>
          <p:spPr>
            <a:xfrm>
              <a:off x="2043791" y="4204509"/>
              <a:ext cx="2162474" cy="4242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effectLst/>
                  <a:uLnTx/>
                  <a:uFillTx/>
                  <a:latin typeface="Poppins SemiBold" panose="00000700000000000000" pitchFamily="2" charset="0"/>
                  <a:ea typeface="+mn-ea"/>
                  <a:cs typeface="Poppins SemiBold" panose="00000700000000000000" pitchFamily="2" charset="0"/>
                </a:rPr>
                <a:t>Jugement</a:t>
              </a:r>
            </a:p>
          </p:txBody>
        </p:sp>
        <p:sp>
          <p:nvSpPr>
            <p:cNvPr id="13" name="ZoneTexte 12">
              <a:extLst>
                <a:ext uri="{FF2B5EF4-FFF2-40B4-BE49-F238E27FC236}">
                  <a16:creationId xmlns:a16="http://schemas.microsoft.com/office/drawing/2014/main" id="{B7BD2AE2-DE29-13BA-D0CD-87C027DAD654}"/>
                </a:ext>
              </a:extLst>
            </p:cNvPr>
            <p:cNvSpPr txBox="1"/>
            <p:nvPr/>
          </p:nvSpPr>
          <p:spPr>
            <a:xfrm>
              <a:off x="8712943" y="4144891"/>
              <a:ext cx="2162474" cy="4242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effectLst/>
                  <a:uLnTx/>
                  <a:uFillTx/>
                  <a:latin typeface="Poppins SemiBold" panose="00000700000000000000" pitchFamily="2" charset="0"/>
                  <a:ea typeface="+mn-ea"/>
                  <a:cs typeface="Poppins SemiBold" panose="00000700000000000000" pitchFamily="2" charset="0"/>
                </a:rPr>
                <a:t>Emotions</a:t>
              </a:r>
            </a:p>
          </p:txBody>
        </p:sp>
      </p:grpSp>
      <p:pic>
        <p:nvPicPr>
          <p:cNvPr id="18" name="Graphique 17" descr="Presse-papiers partiellement vérifié avec un remplissage uni">
            <a:extLst>
              <a:ext uri="{FF2B5EF4-FFF2-40B4-BE49-F238E27FC236}">
                <a16:creationId xmlns:a16="http://schemas.microsoft.com/office/drawing/2014/main" id="{6781F260-766D-F67F-1AE9-8864694C3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12155" y="1796284"/>
            <a:ext cx="914400" cy="914400"/>
          </a:xfrm>
          <a:prstGeom prst="rect">
            <a:avLst/>
          </a:prstGeom>
        </p:spPr>
      </p:pic>
      <p:sp>
        <p:nvSpPr>
          <p:cNvPr id="19" name="ZoneTexte 18">
            <a:extLst>
              <a:ext uri="{FF2B5EF4-FFF2-40B4-BE49-F238E27FC236}">
                <a16:creationId xmlns:a16="http://schemas.microsoft.com/office/drawing/2014/main" id="{C6BA2F97-16E5-B6BB-E4DD-E08F95963514}"/>
              </a:ext>
            </a:extLst>
          </p:cNvPr>
          <p:cNvSpPr txBox="1"/>
          <p:nvPr/>
        </p:nvSpPr>
        <p:spPr>
          <a:xfrm>
            <a:off x="1163137" y="272244"/>
            <a:ext cx="4855368" cy="400110"/>
          </a:xfrm>
          <a:prstGeom prst="rect">
            <a:avLst/>
          </a:prstGeom>
          <a:noFill/>
        </p:spPr>
        <p:txBody>
          <a:bodyPr wrap="square">
            <a:spAutoFit/>
          </a:bodyPr>
          <a:lstStyle/>
          <a:p>
            <a:pPr algn="l" fontAlgn="base">
              <a:spcBef>
                <a:spcPts val="600"/>
              </a:spcBef>
            </a:pPr>
            <a:r>
              <a:rPr lang="fr-FR" sz="2000" dirty="0">
                <a:solidFill>
                  <a:schemeClr val="bg2">
                    <a:lumMod val="10000"/>
                  </a:schemeClr>
                </a:solidFill>
                <a:latin typeface="Poppins Bold" panose="00000800000000000000" pitchFamily="2" charset="0"/>
                <a:cs typeface="Poppins Bold" panose="00000800000000000000" pitchFamily="2" charset="0"/>
              </a:rPr>
              <a:t>Ecouter en questionnant</a:t>
            </a:r>
          </a:p>
        </p:txBody>
      </p:sp>
    </p:spTree>
    <p:extLst>
      <p:ext uri="{BB962C8B-B14F-4D97-AF65-F5344CB8AC3E}">
        <p14:creationId xmlns:p14="http://schemas.microsoft.com/office/powerpoint/2010/main" val="5331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58E6C-0B63-7C8C-5310-EF63109B2445}"/>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45FDFC23-CAD7-8E56-C8AD-5004F62F0B3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2038"/>
            <a:ext cx="12192001" cy="1800000"/>
          </a:xfrm>
          <a:prstGeom prst="rect">
            <a:avLst/>
          </a:prstGeom>
          <a:solidFill>
            <a:srgbClr val="0070C0"/>
          </a:solidFill>
        </p:spPr>
      </p:pic>
      <p:sp>
        <p:nvSpPr>
          <p:cNvPr id="2" name="Titre 1">
            <a:extLst>
              <a:ext uri="{FF2B5EF4-FFF2-40B4-BE49-F238E27FC236}">
                <a16:creationId xmlns:a16="http://schemas.microsoft.com/office/drawing/2014/main" id="{C48B460A-5AE8-8BB2-F00F-225B9F42A80D}"/>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Atelier  : expérimenter l’écoute active</a:t>
            </a:r>
          </a:p>
        </p:txBody>
      </p:sp>
      <p:pic>
        <p:nvPicPr>
          <p:cNvPr id="8194" name="Picture 2">
            <a:extLst>
              <a:ext uri="{FF2B5EF4-FFF2-40B4-BE49-F238E27FC236}">
                <a16:creationId xmlns:a16="http://schemas.microsoft.com/office/drawing/2014/main" id="{22A28A4B-0C3D-F3B5-DC8F-CAC8D0659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5104" y="2201759"/>
            <a:ext cx="4501994" cy="425195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059;p23">
            <a:extLst>
              <a:ext uri="{FF2B5EF4-FFF2-40B4-BE49-F238E27FC236}">
                <a16:creationId xmlns:a16="http://schemas.microsoft.com/office/drawing/2014/main" id="{A001378B-83D3-DF28-B572-9E8BA787129D}"/>
              </a:ext>
            </a:extLst>
          </p:cNvPr>
          <p:cNvSpPr txBox="1"/>
          <p:nvPr/>
        </p:nvSpPr>
        <p:spPr>
          <a:xfrm>
            <a:off x="447675" y="2988098"/>
            <a:ext cx="6969301" cy="881804"/>
          </a:xfrm>
          <a:prstGeom prst="rect">
            <a:avLst/>
          </a:prstGeom>
          <a:noFill/>
          <a:ln>
            <a:noFill/>
          </a:ln>
        </p:spPr>
        <p:txBody>
          <a:bodyPr spcFirstLastPara="1" wrap="square" lIns="91425" tIns="45700" rIns="91425" bIns="45700" anchor="t" anchorCtr="0">
            <a:spAutoFit/>
          </a:bodyPr>
          <a:lstStyle/>
          <a:p>
            <a:pPr marL="457200" marR="0" lvl="1" indent="0" algn="l" rtl="0">
              <a:lnSpc>
                <a:spcPct val="93333"/>
              </a:lnSpc>
              <a:spcBef>
                <a:spcPts val="0"/>
              </a:spcBef>
              <a:spcAft>
                <a:spcPts val="0"/>
              </a:spcAft>
              <a:buNone/>
            </a:pPr>
            <a:r>
              <a:rPr lang="fr-FR" sz="1600" dirty="0">
                <a:latin typeface="Poppins SemiBold" panose="00000700000000000000" pitchFamily="2" charset="0"/>
                <a:cs typeface="Poppins SemiBold" panose="00000700000000000000" pitchFamily="2" charset="0"/>
                <a:sym typeface="Poppins Light"/>
              </a:rPr>
              <a:t>Tour 1</a:t>
            </a:r>
            <a:endParaRPr sz="1600" dirty="0">
              <a:latin typeface="Poppins SemiBold" panose="00000700000000000000" pitchFamily="2" charset="0"/>
              <a:cs typeface="Poppins SemiBold" panose="000007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[A] </a:t>
            </a:r>
            <a:r>
              <a:rPr lang="fr-FR" sz="1600" dirty="0">
                <a:solidFill>
                  <a:schemeClr val="dk1"/>
                </a:solidFill>
                <a:latin typeface="Poppins Light" panose="00000400000000000000" pitchFamily="2" charset="0"/>
                <a:ea typeface="Poppins Light"/>
                <a:cs typeface="Poppins Light" panose="00000400000000000000" pitchFamily="2" charset="0"/>
                <a:sym typeface="Poppins Light"/>
              </a:rPr>
              <a:t>est écoutant</a:t>
            </a:r>
            <a:endParaRPr sz="1600" dirty="0">
              <a:latin typeface="Poppins Light" panose="00000400000000000000" pitchFamily="2" charset="0"/>
              <a:cs typeface="Poppins Light" panose="000004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[B] </a:t>
            </a:r>
            <a:r>
              <a:rPr lang="fr-FR" sz="1600" dirty="0">
                <a:solidFill>
                  <a:schemeClr val="dk1"/>
                </a:solidFill>
                <a:latin typeface="Poppins Light" panose="00000400000000000000" pitchFamily="2" charset="0"/>
                <a:ea typeface="Poppins Light"/>
                <a:cs typeface="Poppins Light" panose="00000400000000000000" pitchFamily="2" charset="0"/>
                <a:sym typeface="Poppins Light"/>
              </a:rPr>
              <a:t>répond</a:t>
            </a:r>
            <a:endParaRPr sz="1600" dirty="0">
              <a:latin typeface="Poppins Light" panose="00000400000000000000" pitchFamily="2" charset="0"/>
              <a:cs typeface="Poppins Light" panose="00000400000000000000" pitchFamily="2" charset="0"/>
            </a:endParaRPr>
          </a:p>
        </p:txBody>
      </p:sp>
      <p:sp>
        <p:nvSpPr>
          <p:cNvPr id="10" name="Google Shape;3059;p23">
            <a:extLst>
              <a:ext uri="{FF2B5EF4-FFF2-40B4-BE49-F238E27FC236}">
                <a16:creationId xmlns:a16="http://schemas.microsoft.com/office/drawing/2014/main" id="{41E905C6-4033-1F55-D595-8EDD776E7664}"/>
              </a:ext>
            </a:extLst>
          </p:cNvPr>
          <p:cNvSpPr txBox="1"/>
          <p:nvPr/>
        </p:nvSpPr>
        <p:spPr>
          <a:xfrm>
            <a:off x="447676" y="4153633"/>
            <a:ext cx="4777468" cy="881804"/>
          </a:xfrm>
          <a:prstGeom prst="rect">
            <a:avLst/>
          </a:prstGeom>
          <a:noFill/>
          <a:ln>
            <a:noFill/>
          </a:ln>
        </p:spPr>
        <p:txBody>
          <a:bodyPr spcFirstLastPara="1" wrap="square" lIns="91425" tIns="45700" rIns="91425" bIns="45700" anchor="t" anchorCtr="0">
            <a:spAutoFit/>
          </a:bodyPr>
          <a:lstStyle/>
          <a:p>
            <a:pPr marL="457200" marR="0" lvl="1" indent="0" algn="l" rtl="0">
              <a:lnSpc>
                <a:spcPct val="93333"/>
              </a:lnSpc>
              <a:spcBef>
                <a:spcPts val="0"/>
              </a:spcBef>
              <a:spcAft>
                <a:spcPts val="0"/>
              </a:spcAft>
              <a:buNone/>
            </a:pPr>
            <a:r>
              <a:rPr lang="fr-FR" sz="1600" dirty="0">
                <a:latin typeface="Poppins SemiBold" panose="00000700000000000000" pitchFamily="2" charset="0"/>
                <a:cs typeface="Poppins SemiBold" panose="00000700000000000000" pitchFamily="2" charset="0"/>
                <a:sym typeface="Poppins Light"/>
              </a:rPr>
              <a:t>Tour 2</a:t>
            </a:r>
            <a:endParaRPr sz="1600" dirty="0">
              <a:latin typeface="Poppins SemiBold" panose="00000700000000000000" pitchFamily="2" charset="0"/>
              <a:cs typeface="Poppins SemiBold" panose="000007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[A] </a:t>
            </a:r>
            <a:r>
              <a:rPr lang="fr-FR" sz="1600" dirty="0">
                <a:solidFill>
                  <a:schemeClr val="dk1"/>
                </a:solidFill>
                <a:latin typeface="Poppins Light" panose="00000400000000000000" pitchFamily="2" charset="0"/>
                <a:ea typeface="Poppins Light"/>
                <a:cs typeface="Poppins Light" panose="00000400000000000000" pitchFamily="2" charset="0"/>
                <a:sym typeface="Poppins Light"/>
              </a:rPr>
              <a:t>répond</a:t>
            </a:r>
            <a:endParaRPr sz="1600" dirty="0">
              <a:latin typeface="Poppins Light" panose="00000400000000000000" pitchFamily="2" charset="0"/>
              <a:cs typeface="Poppins Light" panose="00000400000000000000" pitchFamily="2" charset="0"/>
            </a:endParaRPr>
          </a:p>
          <a:p>
            <a:pPr marL="742950" marR="0" lvl="1" indent="-285750" algn="l" rtl="0">
              <a:lnSpc>
                <a:spcPct val="93333"/>
              </a:lnSpc>
              <a:spcBef>
                <a:spcPts val="400"/>
              </a:spcBef>
              <a:spcAft>
                <a:spcPts val="0"/>
              </a:spcAft>
              <a:buClr>
                <a:srgbClr val="000000"/>
              </a:buClr>
              <a:buSzPts val="1800"/>
              <a:buFont typeface="Noto Sans Symbols"/>
              <a:buChar char="▪"/>
            </a:pPr>
            <a:r>
              <a:rPr lang="fr-FR" sz="1600" b="0" i="0" u="none" strike="noStrike" cap="none" dirty="0">
                <a:solidFill>
                  <a:schemeClr val="dk1"/>
                </a:solidFill>
                <a:latin typeface="Poppins Light" panose="00000400000000000000" pitchFamily="2" charset="0"/>
                <a:ea typeface="Poppins Light"/>
                <a:cs typeface="Poppins Light" panose="00000400000000000000" pitchFamily="2" charset="0"/>
                <a:sym typeface="Poppins Light"/>
              </a:rPr>
              <a:t>[B] </a:t>
            </a:r>
            <a:r>
              <a:rPr lang="fr-FR" sz="1600" dirty="0">
                <a:solidFill>
                  <a:schemeClr val="dk1"/>
                </a:solidFill>
                <a:latin typeface="Poppins Light" panose="00000400000000000000" pitchFamily="2" charset="0"/>
                <a:ea typeface="Poppins Light"/>
                <a:cs typeface="Poppins Light" panose="00000400000000000000" pitchFamily="2" charset="0"/>
                <a:sym typeface="Poppins Light"/>
              </a:rPr>
              <a:t>est écoutant</a:t>
            </a:r>
            <a:endParaRPr sz="1600" dirty="0">
              <a:latin typeface="Poppins Light" panose="00000400000000000000" pitchFamily="2" charset="0"/>
              <a:cs typeface="Poppins Light" panose="00000400000000000000" pitchFamily="2" charset="0"/>
            </a:endParaRPr>
          </a:p>
        </p:txBody>
      </p:sp>
      <p:sp>
        <p:nvSpPr>
          <p:cNvPr id="11" name="Oval 11">
            <a:extLst>
              <a:ext uri="{FF2B5EF4-FFF2-40B4-BE49-F238E27FC236}">
                <a16:creationId xmlns:a16="http://schemas.microsoft.com/office/drawing/2014/main" id="{FEF5E8AE-880F-D0DD-457E-FD3324BB5D56}"/>
              </a:ext>
            </a:extLst>
          </p:cNvPr>
          <p:cNvSpPr/>
          <p:nvPr/>
        </p:nvSpPr>
        <p:spPr>
          <a:xfrm>
            <a:off x="447675" y="2988098"/>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A0336187-F4AC-D301-C62C-70AC7E445F61}"/>
              </a:ext>
            </a:extLst>
          </p:cNvPr>
          <p:cNvSpPr/>
          <p:nvPr/>
        </p:nvSpPr>
        <p:spPr>
          <a:xfrm>
            <a:off x="447675" y="4153633"/>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3" name="Oval 11">
            <a:extLst>
              <a:ext uri="{FF2B5EF4-FFF2-40B4-BE49-F238E27FC236}">
                <a16:creationId xmlns:a16="http://schemas.microsoft.com/office/drawing/2014/main" id="{28762F7B-BAB9-7496-919A-25C591293BA2}"/>
              </a:ext>
            </a:extLst>
          </p:cNvPr>
          <p:cNvSpPr/>
          <p:nvPr/>
        </p:nvSpPr>
        <p:spPr>
          <a:xfrm>
            <a:off x="487259" y="5241948"/>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14" name="Google Shape;3059;p23">
            <a:extLst>
              <a:ext uri="{FF2B5EF4-FFF2-40B4-BE49-F238E27FC236}">
                <a16:creationId xmlns:a16="http://schemas.microsoft.com/office/drawing/2014/main" id="{AFA8328F-120C-4ED0-8516-4743A96C53FD}"/>
              </a:ext>
            </a:extLst>
          </p:cNvPr>
          <p:cNvSpPr txBox="1"/>
          <p:nvPr/>
        </p:nvSpPr>
        <p:spPr>
          <a:xfrm>
            <a:off x="447675" y="5241948"/>
            <a:ext cx="9984203" cy="321266"/>
          </a:xfrm>
          <a:prstGeom prst="rect">
            <a:avLst/>
          </a:prstGeom>
          <a:noFill/>
          <a:ln>
            <a:noFill/>
          </a:ln>
        </p:spPr>
        <p:txBody>
          <a:bodyPr spcFirstLastPara="1" wrap="square" lIns="91425" tIns="45700" rIns="91425" bIns="45700" anchor="t" anchorCtr="0">
            <a:spAutoFit/>
          </a:bodyPr>
          <a:lstStyle/>
          <a:p>
            <a:pPr marL="457200" marR="0" lvl="1" indent="0" algn="l" rtl="0">
              <a:lnSpc>
                <a:spcPct val="93333"/>
              </a:lnSpc>
              <a:spcBef>
                <a:spcPts val="0"/>
              </a:spcBef>
              <a:spcAft>
                <a:spcPts val="0"/>
              </a:spcAft>
              <a:buNone/>
            </a:pPr>
            <a:r>
              <a:rPr lang="fr-FR" sz="1600" dirty="0">
                <a:latin typeface="Poppins SemiBold" panose="00000700000000000000" pitchFamily="2" charset="0"/>
                <a:cs typeface="Poppins SemiBold" panose="00000700000000000000" pitchFamily="2" charset="0"/>
                <a:sym typeface="Poppins Light"/>
              </a:rPr>
              <a:t>Debrief collectif</a:t>
            </a:r>
            <a:endParaRPr sz="1600"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422248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B955BED-9540-3561-FF0E-49907B68EC9A}"/>
              </a:ext>
            </a:extLst>
          </p:cNvPr>
          <p:cNvSpPr txBox="1"/>
          <p:nvPr/>
        </p:nvSpPr>
        <p:spPr>
          <a:xfrm>
            <a:off x="1009018" y="597809"/>
            <a:ext cx="4855368" cy="461665"/>
          </a:xfrm>
          <a:prstGeom prst="rect">
            <a:avLst/>
          </a:prstGeom>
          <a:noFill/>
        </p:spPr>
        <p:txBody>
          <a:bodyPr wrap="square">
            <a:spAutoFit/>
          </a:bodyPr>
          <a:lstStyle/>
          <a:p>
            <a:pPr algn="l"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Se mettre en empathie</a:t>
            </a:r>
          </a:p>
        </p:txBody>
      </p:sp>
      <p:sp>
        <p:nvSpPr>
          <p:cNvPr id="10" name="ZoneTexte 9">
            <a:extLst>
              <a:ext uri="{FF2B5EF4-FFF2-40B4-BE49-F238E27FC236}">
                <a16:creationId xmlns:a16="http://schemas.microsoft.com/office/drawing/2014/main" id="{5DA50009-4497-51F5-C39F-B99A8882FFBF}"/>
              </a:ext>
            </a:extLst>
          </p:cNvPr>
          <p:cNvSpPr txBox="1"/>
          <p:nvPr/>
        </p:nvSpPr>
        <p:spPr>
          <a:xfrm>
            <a:off x="3644485" y="5911415"/>
            <a:ext cx="5720029" cy="461665"/>
          </a:xfrm>
          <a:prstGeom prst="rect">
            <a:avLst/>
          </a:prstGeom>
          <a:noFill/>
        </p:spPr>
        <p:txBody>
          <a:bodyPr wrap="square">
            <a:spAutoFit/>
          </a:bodyPr>
          <a:lstStyle/>
          <a:p>
            <a:pPr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ECOUTER – COMPRENDRE – AIDER</a:t>
            </a:r>
          </a:p>
        </p:txBody>
      </p:sp>
      <p:pic>
        <p:nvPicPr>
          <p:cNvPr id="13" name="Image 12" descr="Une image contenant clipart, illustration, Graphique, dessin&#10;&#10;Description générée automatiquement">
            <a:extLst>
              <a:ext uri="{FF2B5EF4-FFF2-40B4-BE49-F238E27FC236}">
                <a16:creationId xmlns:a16="http://schemas.microsoft.com/office/drawing/2014/main" id="{6F06CD9B-7F4D-9FFB-1C60-997C676D9C03}"/>
              </a:ext>
            </a:extLst>
          </p:cNvPr>
          <p:cNvPicPr>
            <a:picLocks noChangeAspect="1"/>
          </p:cNvPicPr>
          <p:nvPr/>
        </p:nvPicPr>
        <p:blipFill>
          <a:blip r:embed="rId3"/>
          <a:stretch>
            <a:fillRect/>
          </a:stretch>
        </p:blipFill>
        <p:spPr>
          <a:xfrm>
            <a:off x="2099960" y="2024673"/>
            <a:ext cx="7992080" cy="3583262"/>
          </a:xfrm>
          <a:prstGeom prst="rect">
            <a:avLst/>
          </a:prstGeom>
        </p:spPr>
      </p:pic>
    </p:spTree>
    <p:extLst>
      <p:ext uri="{BB962C8B-B14F-4D97-AF65-F5344CB8AC3E}">
        <p14:creationId xmlns:p14="http://schemas.microsoft.com/office/powerpoint/2010/main" val="3981195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B955BED-9540-3561-FF0E-49907B68EC9A}"/>
              </a:ext>
            </a:extLst>
          </p:cNvPr>
          <p:cNvSpPr txBox="1"/>
          <p:nvPr/>
        </p:nvSpPr>
        <p:spPr>
          <a:xfrm>
            <a:off x="1009018" y="597809"/>
            <a:ext cx="4855368" cy="1123384"/>
          </a:xfrm>
          <a:prstGeom prst="rect">
            <a:avLst/>
          </a:prstGeom>
          <a:noFill/>
        </p:spPr>
        <p:txBody>
          <a:bodyPr wrap="square">
            <a:spAutoFit/>
          </a:bodyPr>
          <a:lstStyle/>
          <a:p>
            <a:pPr algn="l" fontAlgn="base">
              <a:spcBef>
                <a:spcPts val="600"/>
              </a:spcBef>
            </a:pPr>
            <a:r>
              <a:rPr lang="fr-FR" dirty="0">
                <a:solidFill>
                  <a:schemeClr val="bg2">
                    <a:lumMod val="10000"/>
                  </a:schemeClr>
                </a:solidFill>
                <a:latin typeface="Poppins Light" panose="00000400000000000000" pitchFamily="2" charset="0"/>
                <a:cs typeface="Poppins Light" panose="00000400000000000000" pitchFamily="2" charset="0"/>
              </a:rPr>
              <a:t>Les principes clés</a:t>
            </a:r>
          </a:p>
          <a:p>
            <a:pPr algn="l" fontAlgn="base">
              <a:spcBef>
                <a:spcPts val="600"/>
              </a:spcBef>
            </a:pPr>
            <a:r>
              <a:rPr lang="fr-FR" sz="2400" dirty="0">
                <a:solidFill>
                  <a:schemeClr val="bg2">
                    <a:lumMod val="10000"/>
                  </a:schemeClr>
                </a:solidFill>
                <a:latin typeface="Poppins Bold" panose="00000800000000000000" pitchFamily="2" charset="0"/>
                <a:cs typeface="Poppins Bold" panose="00000800000000000000" pitchFamily="2" charset="0"/>
              </a:rPr>
              <a:t>Différencier la sympathie de l’empathie</a:t>
            </a:r>
          </a:p>
        </p:txBody>
      </p:sp>
      <p:pic>
        <p:nvPicPr>
          <p:cNvPr id="5" name="Image 4" descr="Une image contenant dessin, clipart, dessin humoristique&#10;&#10;Description générée automatiquement">
            <a:extLst>
              <a:ext uri="{FF2B5EF4-FFF2-40B4-BE49-F238E27FC236}">
                <a16:creationId xmlns:a16="http://schemas.microsoft.com/office/drawing/2014/main" id="{84B4FCC3-623D-AE0A-0568-C9AA1D9F5634}"/>
              </a:ext>
            </a:extLst>
          </p:cNvPr>
          <p:cNvPicPr>
            <a:picLocks noChangeAspect="1"/>
          </p:cNvPicPr>
          <p:nvPr/>
        </p:nvPicPr>
        <p:blipFill>
          <a:blip r:embed="rId3"/>
          <a:stretch>
            <a:fillRect/>
          </a:stretch>
        </p:blipFill>
        <p:spPr>
          <a:xfrm>
            <a:off x="1778893" y="2228076"/>
            <a:ext cx="8170985" cy="3149463"/>
          </a:xfrm>
          <a:prstGeom prst="rect">
            <a:avLst/>
          </a:prstGeom>
        </p:spPr>
      </p:pic>
      <p:sp>
        <p:nvSpPr>
          <p:cNvPr id="6" name="ZoneTexte 5">
            <a:extLst>
              <a:ext uri="{FF2B5EF4-FFF2-40B4-BE49-F238E27FC236}">
                <a16:creationId xmlns:a16="http://schemas.microsoft.com/office/drawing/2014/main" id="{DAEC146A-9FAF-197F-F821-21928AC24518}"/>
              </a:ext>
            </a:extLst>
          </p:cNvPr>
          <p:cNvSpPr txBox="1"/>
          <p:nvPr/>
        </p:nvSpPr>
        <p:spPr>
          <a:xfrm>
            <a:off x="1873679" y="5508611"/>
            <a:ext cx="2557644" cy="815608"/>
          </a:xfrm>
          <a:prstGeom prst="rect">
            <a:avLst/>
          </a:prstGeom>
          <a:noFill/>
        </p:spPr>
        <p:txBody>
          <a:bodyPr wrap="square">
            <a:spAutoFit/>
          </a:bodyPr>
          <a:lstStyle/>
          <a:p>
            <a:pPr algn="ctr" fontAlgn="base">
              <a:spcBef>
                <a:spcPts val="600"/>
              </a:spcBef>
            </a:pPr>
            <a:r>
              <a:rPr lang="fr-FR" b="1" dirty="0">
                <a:solidFill>
                  <a:schemeClr val="bg2">
                    <a:lumMod val="10000"/>
                  </a:schemeClr>
                </a:solidFill>
                <a:latin typeface="Poppins Light" panose="00000400000000000000" pitchFamily="2" charset="0"/>
                <a:cs typeface="Poppins Light" panose="00000400000000000000" pitchFamily="2" charset="0"/>
              </a:rPr>
              <a:t>Sympathie</a:t>
            </a:r>
          </a:p>
          <a:p>
            <a:pPr algn="ctr" fontAlgn="base">
              <a:spcBef>
                <a:spcPts val="600"/>
              </a:spcBef>
            </a:pPr>
            <a:r>
              <a:rPr lang="fr-FR" dirty="0">
                <a:solidFill>
                  <a:schemeClr val="bg2">
                    <a:lumMod val="10000"/>
                  </a:schemeClr>
                </a:solidFill>
                <a:latin typeface="Poppins Light" panose="00000400000000000000" pitchFamily="2" charset="0"/>
                <a:cs typeface="Poppins Light" panose="00000400000000000000" pitchFamily="2" charset="0"/>
              </a:rPr>
              <a:t>Quand tu souffres, je souffre </a:t>
            </a:r>
          </a:p>
        </p:txBody>
      </p:sp>
      <p:sp>
        <p:nvSpPr>
          <p:cNvPr id="7" name="ZoneTexte 6">
            <a:extLst>
              <a:ext uri="{FF2B5EF4-FFF2-40B4-BE49-F238E27FC236}">
                <a16:creationId xmlns:a16="http://schemas.microsoft.com/office/drawing/2014/main" id="{57A1FECE-6309-D691-8DFF-6377969104EA}"/>
              </a:ext>
            </a:extLst>
          </p:cNvPr>
          <p:cNvSpPr txBox="1"/>
          <p:nvPr/>
        </p:nvSpPr>
        <p:spPr>
          <a:xfrm>
            <a:off x="7392234" y="5530822"/>
            <a:ext cx="2557644" cy="815608"/>
          </a:xfrm>
          <a:prstGeom prst="rect">
            <a:avLst/>
          </a:prstGeom>
          <a:noFill/>
        </p:spPr>
        <p:txBody>
          <a:bodyPr wrap="square">
            <a:spAutoFit/>
          </a:bodyPr>
          <a:lstStyle/>
          <a:p>
            <a:pPr algn="ctr" fontAlgn="base">
              <a:spcBef>
                <a:spcPts val="600"/>
              </a:spcBef>
            </a:pPr>
            <a:r>
              <a:rPr lang="fr-FR" b="1" dirty="0">
                <a:solidFill>
                  <a:schemeClr val="bg2">
                    <a:lumMod val="10000"/>
                  </a:schemeClr>
                </a:solidFill>
                <a:latin typeface="Poppins Light" panose="00000400000000000000" pitchFamily="2" charset="0"/>
                <a:cs typeface="Poppins Light" panose="00000400000000000000" pitchFamily="2" charset="0"/>
              </a:rPr>
              <a:t>Empathie</a:t>
            </a:r>
          </a:p>
          <a:p>
            <a:pPr algn="ctr" fontAlgn="base">
              <a:spcBef>
                <a:spcPts val="600"/>
              </a:spcBef>
            </a:pPr>
            <a:r>
              <a:rPr lang="fr-FR" dirty="0">
                <a:solidFill>
                  <a:schemeClr val="bg2">
                    <a:lumMod val="10000"/>
                  </a:schemeClr>
                </a:solidFill>
                <a:latin typeface="Poppins Light" panose="00000400000000000000" pitchFamily="2" charset="0"/>
                <a:cs typeface="Poppins Light" panose="00000400000000000000" pitchFamily="2" charset="0"/>
              </a:rPr>
              <a:t>Quand tu souffres, j’accueille ta souffrance</a:t>
            </a:r>
          </a:p>
        </p:txBody>
      </p:sp>
    </p:spTree>
    <p:extLst>
      <p:ext uri="{BB962C8B-B14F-4D97-AF65-F5344CB8AC3E}">
        <p14:creationId xmlns:p14="http://schemas.microsoft.com/office/powerpoint/2010/main" val="1141831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rme libre : forme 7">
            <a:extLst>
              <a:ext uri="{FF2B5EF4-FFF2-40B4-BE49-F238E27FC236}">
                <a16:creationId xmlns:a16="http://schemas.microsoft.com/office/drawing/2014/main" id="{8296C5EE-9CF7-4F47-992D-061677E05B3F}"/>
              </a:ext>
            </a:extLst>
          </p:cNvPr>
          <p:cNvSpPr/>
          <p:nvPr/>
        </p:nvSpPr>
        <p:spPr>
          <a:xfrm>
            <a:off x="7817766" y="1170"/>
            <a:ext cx="4381500" cy="1821298"/>
          </a:xfrm>
          <a:custGeom>
            <a:avLst/>
            <a:gdLst>
              <a:gd name="connsiteX0" fmla="*/ 0 w 4381500"/>
              <a:gd name="connsiteY0" fmla="*/ 0 h 1963975"/>
              <a:gd name="connsiteX1" fmla="*/ 1676400 w 4381500"/>
              <a:gd name="connsiteY1" fmla="*/ 876300 h 1963975"/>
              <a:gd name="connsiteX2" fmla="*/ 2457450 w 4381500"/>
              <a:gd name="connsiteY2" fmla="*/ 1943100 h 1963975"/>
              <a:gd name="connsiteX3" fmla="*/ 4381500 w 4381500"/>
              <a:gd name="connsiteY3" fmla="*/ 1562100 h 1963975"/>
              <a:gd name="connsiteX0" fmla="*/ 0 w 4381500"/>
              <a:gd name="connsiteY0" fmla="*/ 0 h 1787153"/>
              <a:gd name="connsiteX1" fmla="*/ 1676400 w 4381500"/>
              <a:gd name="connsiteY1" fmla="*/ 876300 h 1787153"/>
              <a:gd name="connsiteX2" fmla="*/ 2495550 w 4381500"/>
              <a:gd name="connsiteY2" fmla="*/ 1752600 h 1787153"/>
              <a:gd name="connsiteX3" fmla="*/ 4381500 w 4381500"/>
              <a:gd name="connsiteY3" fmla="*/ 1562100 h 1787153"/>
              <a:gd name="connsiteX0" fmla="*/ 0 w 4381500"/>
              <a:gd name="connsiteY0" fmla="*/ 0 h 1821298"/>
              <a:gd name="connsiteX1" fmla="*/ 1676400 w 4381500"/>
              <a:gd name="connsiteY1" fmla="*/ 876300 h 1821298"/>
              <a:gd name="connsiteX2" fmla="*/ 2800350 w 4381500"/>
              <a:gd name="connsiteY2" fmla="*/ 1790700 h 1821298"/>
              <a:gd name="connsiteX3" fmla="*/ 4381500 w 4381500"/>
              <a:gd name="connsiteY3" fmla="*/ 1562100 h 1821298"/>
              <a:gd name="connsiteX0" fmla="*/ 0 w 4381500"/>
              <a:gd name="connsiteY0" fmla="*/ 0 h 1821298"/>
              <a:gd name="connsiteX1" fmla="*/ 1676400 w 4381500"/>
              <a:gd name="connsiteY1" fmla="*/ 876300 h 1821298"/>
              <a:gd name="connsiteX2" fmla="*/ 2800350 w 4381500"/>
              <a:gd name="connsiteY2" fmla="*/ 1790700 h 1821298"/>
              <a:gd name="connsiteX3" fmla="*/ 4381500 w 4381500"/>
              <a:gd name="connsiteY3" fmla="*/ 1562100 h 1821298"/>
              <a:gd name="connsiteX0" fmla="*/ 0 w 4381500"/>
              <a:gd name="connsiteY0" fmla="*/ 0 h 1821298"/>
              <a:gd name="connsiteX1" fmla="*/ 1676400 w 4381500"/>
              <a:gd name="connsiteY1" fmla="*/ 876300 h 1821298"/>
              <a:gd name="connsiteX2" fmla="*/ 2800350 w 4381500"/>
              <a:gd name="connsiteY2" fmla="*/ 1790700 h 1821298"/>
              <a:gd name="connsiteX3" fmla="*/ 4381500 w 4381500"/>
              <a:gd name="connsiteY3" fmla="*/ 1562100 h 1821298"/>
            </a:gdLst>
            <a:ahLst/>
            <a:cxnLst>
              <a:cxn ang="0">
                <a:pos x="connsiteX0" y="connsiteY0"/>
              </a:cxn>
              <a:cxn ang="0">
                <a:pos x="connsiteX1" y="connsiteY1"/>
              </a:cxn>
              <a:cxn ang="0">
                <a:pos x="connsiteX2" y="connsiteY2"/>
              </a:cxn>
              <a:cxn ang="0">
                <a:pos x="connsiteX3" y="connsiteY3"/>
              </a:cxn>
            </a:cxnLst>
            <a:rect l="l" t="t" r="r" b="b"/>
            <a:pathLst>
              <a:path w="4381500" h="1821298">
                <a:moveTo>
                  <a:pt x="0" y="0"/>
                </a:moveTo>
                <a:cubicBezTo>
                  <a:pt x="633412" y="276225"/>
                  <a:pt x="1209675" y="577850"/>
                  <a:pt x="1676400" y="876300"/>
                </a:cubicBezTo>
                <a:cubicBezTo>
                  <a:pt x="2143125" y="1174750"/>
                  <a:pt x="1873250" y="1466850"/>
                  <a:pt x="2800350" y="1790700"/>
                </a:cubicBezTo>
                <a:cubicBezTo>
                  <a:pt x="3784600" y="1905000"/>
                  <a:pt x="3898900" y="1670050"/>
                  <a:pt x="4381500" y="1562100"/>
                </a:cubicBezTo>
              </a:path>
            </a:pathLst>
          </a:cu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Poppins Light"/>
              <a:ea typeface="+mn-ea"/>
              <a:cs typeface="+mn-cs"/>
            </a:endParaRPr>
          </a:p>
        </p:txBody>
      </p:sp>
      <p:sp>
        <p:nvSpPr>
          <p:cNvPr id="12" name="Titre 1">
            <a:extLst>
              <a:ext uri="{FF2B5EF4-FFF2-40B4-BE49-F238E27FC236}">
                <a16:creationId xmlns:a16="http://schemas.microsoft.com/office/drawing/2014/main" id="{18A91707-2669-4929-9E38-2915B1608821}"/>
              </a:ext>
            </a:extLst>
          </p:cNvPr>
          <p:cNvSpPr txBox="1">
            <a:spLocks/>
          </p:cNvSpPr>
          <p:nvPr/>
        </p:nvSpPr>
        <p:spPr>
          <a:xfrm>
            <a:off x="487614" y="605544"/>
            <a:ext cx="8100786" cy="6125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Poppins SemiBold" panose="00000700000000000000" pitchFamily="50" charset="0"/>
                <a:ea typeface="+mj-ea"/>
                <a:cs typeface="Poppins SemiBold" panose="00000700000000000000" pitchFamily="50" charset="0"/>
              </a:defRPr>
            </a:lvl1pPr>
          </a:lstStyle>
          <a:p>
            <a:r>
              <a:rPr kumimoji="0" lang="fr-FR" sz="2800" b="0" i="0" u="none" strike="noStrike" kern="1200" cap="none" spc="0" normalizeH="0" baseline="0" noProof="0" dirty="0">
                <a:ln>
                  <a:noFill/>
                </a:ln>
                <a:solidFill>
                  <a:srgbClr val="E7E6E6">
                    <a:lumMod val="25000"/>
                  </a:srgbClr>
                </a:solidFill>
                <a:effectLst/>
                <a:uLnTx/>
                <a:uFillTx/>
                <a:latin typeface="Poppins SemiBold"/>
                <a:ea typeface="+mn-ea"/>
                <a:cs typeface="+mn-cs"/>
              </a:rPr>
              <a:t>La combinaison gagnante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fr-FR" sz="2800" b="0" i="0" u="none" strike="noStrike" kern="1200" cap="none" spc="0" normalizeH="0" baseline="0" noProof="0" dirty="0">
              <a:ln>
                <a:noFill/>
              </a:ln>
              <a:solidFill>
                <a:srgbClr val="2D2D2D"/>
              </a:solidFill>
              <a:effectLst/>
              <a:uLnTx/>
              <a:uFillTx/>
              <a:latin typeface="Poppins SemiBold" panose="00000700000000000000" pitchFamily="50" charset="0"/>
              <a:ea typeface="+mj-ea"/>
              <a:cs typeface="Poppins SemiBold" panose="00000700000000000000" pitchFamily="50" charset="0"/>
            </a:endParaRPr>
          </a:p>
        </p:txBody>
      </p:sp>
      <p:grpSp>
        <p:nvGrpSpPr>
          <p:cNvPr id="2" name="Groupe 1">
            <a:extLst>
              <a:ext uri="{FF2B5EF4-FFF2-40B4-BE49-F238E27FC236}">
                <a16:creationId xmlns:a16="http://schemas.microsoft.com/office/drawing/2014/main" id="{8CAD3A76-18DB-3631-30E5-A45D21153D46}"/>
              </a:ext>
            </a:extLst>
          </p:cNvPr>
          <p:cNvGrpSpPr/>
          <p:nvPr/>
        </p:nvGrpSpPr>
        <p:grpSpPr>
          <a:xfrm>
            <a:off x="2096810" y="1776244"/>
            <a:ext cx="7974559" cy="2432650"/>
            <a:chOff x="1860728" y="2747398"/>
            <a:chExt cx="8730907" cy="2663375"/>
          </a:xfrm>
        </p:grpSpPr>
        <p:pic>
          <p:nvPicPr>
            <p:cNvPr id="21" name="Graphique 20" descr="Cœur avec pulsation">
              <a:extLst>
                <a:ext uri="{FF2B5EF4-FFF2-40B4-BE49-F238E27FC236}">
                  <a16:creationId xmlns:a16="http://schemas.microsoft.com/office/drawing/2014/main" id="{B1CC68B2-EFF2-4CA4-B6D3-DD3E67B17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1189" y="2747398"/>
              <a:ext cx="1933575" cy="1933575"/>
            </a:xfrm>
            <a:prstGeom prst="rect">
              <a:avLst/>
            </a:prstGeom>
          </p:spPr>
        </p:pic>
        <p:pic>
          <p:nvPicPr>
            <p:cNvPr id="24" name="Graphique 23" descr="Oreille">
              <a:extLst>
                <a:ext uri="{FF2B5EF4-FFF2-40B4-BE49-F238E27FC236}">
                  <a16:creationId xmlns:a16="http://schemas.microsoft.com/office/drawing/2014/main" id="{436C77C6-F509-4A8E-B085-A6CA7CA99B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5070" y="2747399"/>
              <a:ext cx="1933575" cy="1933575"/>
            </a:xfrm>
            <a:prstGeom prst="rect">
              <a:avLst/>
            </a:prstGeom>
          </p:spPr>
        </p:pic>
        <p:sp>
          <p:nvSpPr>
            <p:cNvPr id="25" name="ZoneTexte 24">
              <a:extLst>
                <a:ext uri="{FF2B5EF4-FFF2-40B4-BE49-F238E27FC236}">
                  <a16:creationId xmlns:a16="http://schemas.microsoft.com/office/drawing/2014/main" id="{E5B08A7C-19AC-4423-A1F2-2583E8170FD3}"/>
                </a:ext>
              </a:extLst>
            </p:cNvPr>
            <p:cNvSpPr txBox="1"/>
            <p:nvPr/>
          </p:nvSpPr>
          <p:spPr>
            <a:xfrm>
              <a:off x="1860728" y="4881782"/>
              <a:ext cx="3642029" cy="435247"/>
            </a:xfrm>
            <a:prstGeom prst="rect">
              <a:avLst/>
            </a:prstGeom>
          </p:spPr>
          <p:txBody>
            <a:bodyPr vert="horz" lIns="91440" tIns="45720" rIns="91440" bIns="45720" rtlCol="0" anchor="ctr">
              <a:noAutofit/>
            </a:bodyPr>
            <a:lstStyle>
              <a:defPPr>
                <a:defRPr lang="fr-FR"/>
              </a:defPPr>
              <a:lvl1pPr fontAlgn="base">
                <a:lnSpc>
                  <a:spcPct val="75000"/>
                </a:lnSpc>
                <a:spcBef>
                  <a:spcPct val="0"/>
                </a:spcBef>
                <a:spcAft>
                  <a:spcPct val="0"/>
                </a:spcAft>
                <a:buNone/>
                <a:defRPr sz="2800">
                  <a:solidFill>
                    <a:schemeClr val="bg2">
                      <a:lumMod val="25000"/>
                    </a:schemeClr>
                  </a:solidFill>
                  <a:latin typeface="Poppins SemiBold"/>
                </a:defRPr>
              </a:lvl1pPr>
              <a:lvl2pPr fontAlgn="base">
                <a:spcBef>
                  <a:spcPct val="0"/>
                </a:spcBef>
                <a:spcAft>
                  <a:spcPct val="0"/>
                </a:spcAft>
                <a:defRPr sz="2000">
                  <a:latin typeface="Arial Black" pitchFamily="34" charset="0"/>
                  <a:cs typeface="Arial" charset="0"/>
                </a:defRPr>
              </a:lvl2pPr>
              <a:lvl3pPr fontAlgn="base">
                <a:spcBef>
                  <a:spcPct val="0"/>
                </a:spcBef>
                <a:spcAft>
                  <a:spcPct val="0"/>
                </a:spcAft>
                <a:defRPr sz="2000">
                  <a:latin typeface="Arial Black" pitchFamily="34" charset="0"/>
                  <a:cs typeface="Arial" charset="0"/>
                </a:defRPr>
              </a:lvl3pPr>
              <a:lvl4pPr fontAlgn="base">
                <a:spcBef>
                  <a:spcPct val="0"/>
                </a:spcBef>
                <a:spcAft>
                  <a:spcPct val="0"/>
                </a:spcAft>
                <a:defRPr sz="2000">
                  <a:latin typeface="Arial Black" pitchFamily="34" charset="0"/>
                  <a:cs typeface="Arial" charset="0"/>
                </a:defRPr>
              </a:lvl4pPr>
              <a:lvl5pPr fontAlgn="base">
                <a:spcBef>
                  <a:spcPct val="0"/>
                </a:spcBef>
                <a:spcAft>
                  <a:spcPct val="0"/>
                </a:spcAft>
                <a:defRPr sz="2000">
                  <a:latin typeface="Arial Black" pitchFamily="34" charset="0"/>
                  <a:cs typeface="Arial" charset="0"/>
                </a:defRPr>
              </a:lvl5pPr>
              <a:lvl6pPr marL="457200" fontAlgn="base">
                <a:spcBef>
                  <a:spcPct val="0"/>
                </a:spcBef>
                <a:spcAft>
                  <a:spcPct val="0"/>
                </a:spcAft>
                <a:defRPr>
                  <a:latin typeface="Arial Black" pitchFamily="34" charset="0"/>
                  <a:cs typeface="Arial" charset="0"/>
                </a:defRPr>
              </a:lvl6pPr>
              <a:lvl7pPr marL="914400" fontAlgn="base">
                <a:spcBef>
                  <a:spcPct val="0"/>
                </a:spcBef>
                <a:spcAft>
                  <a:spcPct val="0"/>
                </a:spcAft>
                <a:defRPr>
                  <a:latin typeface="Arial Black" pitchFamily="34" charset="0"/>
                  <a:cs typeface="Arial" charset="0"/>
                </a:defRPr>
              </a:lvl7pPr>
              <a:lvl8pPr marL="1371600" fontAlgn="base">
                <a:spcBef>
                  <a:spcPct val="0"/>
                </a:spcBef>
                <a:spcAft>
                  <a:spcPct val="0"/>
                </a:spcAft>
                <a:defRPr>
                  <a:latin typeface="Arial Black" pitchFamily="34" charset="0"/>
                  <a:cs typeface="Arial" charset="0"/>
                </a:defRPr>
              </a:lvl8pPr>
              <a:lvl9pPr marL="1828800" fontAlgn="base">
                <a:spcBef>
                  <a:spcPct val="0"/>
                </a:spcBef>
                <a:spcAft>
                  <a:spcPct val="0"/>
                </a:spcAft>
                <a:defRPr>
                  <a:latin typeface="Arial Black" pitchFamily="34" charset="0"/>
                  <a:cs typeface="Arial" charset="0"/>
                </a:defRPr>
              </a:lvl9pPr>
            </a:lstStyle>
            <a:p>
              <a:pPr marL="0" marR="0" lvl="0" indent="0" defTabSz="914400" eaLnBrk="1" fontAlgn="base" latinLnBrk="0" hangingPunct="1">
                <a:lnSpc>
                  <a:spcPct val="75000"/>
                </a:lnSpc>
                <a:spcBef>
                  <a:spcPct val="0"/>
                </a:spcBef>
                <a:spcAft>
                  <a:spcPct val="0"/>
                </a:spcAft>
                <a:buClrTx/>
                <a:buSzTx/>
                <a:buFontTx/>
                <a:buNone/>
                <a:tabLst/>
                <a:defRPr/>
              </a:pPr>
              <a:r>
                <a:rPr kumimoji="0" lang="fr-FR" sz="3200" b="0" i="0" u="none" strike="noStrike" kern="0" cap="none" spc="0" normalizeH="0" baseline="0" noProof="0" dirty="0">
                  <a:ln>
                    <a:noFill/>
                  </a:ln>
                  <a:solidFill>
                    <a:srgbClr val="E7E6E6">
                      <a:lumMod val="25000"/>
                    </a:srgbClr>
                  </a:solidFill>
                  <a:effectLst/>
                  <a:uLnTx/>
                  <a:uFillTx/>
                  <a:latin typeface="Poppins SemiBold"/>
                </a:rPr>
                <a:t>L’écoute active</a:t>
              </a:r>
            </a:p>
          </p:txBody>
        </p:sp>
        <p:sp>
          <p:nvSpPr>
            <p:cNvPr id="26" name="ZoneTexte 25">
              <a:extLst>
                <a:ext uri="{FF2B5EF4-FFF2-40B4-BE49-F238E27FC236}">
                  <a16:creationId xmlns:a16="http://schemas.microsoft.com/office/drawing/2014/main" id="{0BDB3FDD-64E4-44A3-9B49-97C423358BDA}"/>
                </a:ext>
              </a:extLst>
            </p:cNvPr>
            <p:cNvSpPr txBox="1"/>
            <p:nvPr/>
          </p:nvSpPr>
          <p:spPr>
            <a:xfrm>
              <a:off x="7184076" y="4872338"/>
              <a:ext cx="3407559" cy="435247"/>
            </a:xfrm>
            <a:prstGeom prst="rect">
              <a:avLst/>
            </a:prstGeom>
          </p:spPr>
          <p:txBody>
            <a:bodyPr vert="horz" lIns="91440" tIns="45720" rIns="91440" bIns="45720" rtlCol="0" anchor="ctr">
              <a:noAutofit/>
            </a:bodyPr>
            <a:lstStyle>
              <a:defPPr>
                <a:defRPr lang="fr-FR"/>
              </a:defPPr>
              <a:lvl1pPr fontAlgn="base">
                <a:lnSpc>
                  <a:spcPct val="75000"/>
                </a:lnSpc>
                <a:spcBef>
                  <a:spcPct val="0"/>
                </a:spcBef>
                <a:spcAft>
                  <a:spcPct val="0"/>
                </a:spcAft>
                <a:buNone/>
                <a:defRPr sz="2800">
                  <a:solidFill>
                    <a:schemeClr val="bg2">
                      <a:lumMod val="25000"/>
                    </a:schemeClr>
                  </a:solidFill>
                  <a:latin typeface="Poppins SemiBold"/>
                </a:defRPr>
              </a:lvl1pPr>
              <a:lvl2pPr fontAlgn="base">
                <a:spcBef>
                  <a:spcPct val="0"/>
                </a:spcBef>
                <a:spcAft>
                  <a:spcPct val="0"/>
                </a:spcAft>
                <a:defRPr sz="2000">
                  <a:latin typeface="Arial Black" pitchFamily="34" charset="0"/>
                  <a:cs typeface="Arial" charset="0"/>
                </a:defRPr>
              </a:lvl2pPr>
              <a:lvl3pPr fontAlgn="base">
                <a:spcBef>
                  <a:spcPct val="0"/>
                </a:spcBef>
                <a:spcAft>
                  <a:spcPct val="0"/>
                </a:spcAft>
                <a:defRPr sz="2000">
                  <a:latin typeface="Arial Black" pitchFamily="34" charset="0"/>
                  <a:cs typeface="Arial" charset="0"/>
                </a:defRPr>
              </a:lvl3pPr>
              <a:lvl4pPr fontAlgn="base">
                <a:spcBef>
                  <a:spcPct val="0"/>
                </a:spcBef>
                <a:spcAft>
                  <a:spcPct val="0"/>
                </a:spcAft>
                <a:defRPr sz="2000">
                  <a:latin typeface="Arial Black" pitchFamily="34" charset="0"/>
                  <a:cs typeface="Arial" charset="0"/>
                </a:defRPr>
              </a:lvl4pPr>
              <a:lvl5pPr fontAlgn="base">
                <a:spcBef>
                  <a:spcPct val="0"/>
                </a:spcBef>
                <a:spcAft>
                  <a:spcPct val="0"/>
                </a:spcAft>
                <a:defRPr sz="2000">
                  <a:latin typeface="Arial Black" pitchFamily="34" charset="0"/>
                  <a:cs typeface="Arial" charset="0"/>
                </a:defRPr>
              </a:lvl5pPr>
              <a:lvl6pPr marL="457200" fontAlgn="base">
                <a:spcBef>
                  <a:spcPct val="0"/>
                </a:spcBef>
                <a:spcAft>
                  <a:spcPct val="0"/>
                </a:spcAft>
                <a:defRPr>
                  <a:latin typeface="Arial Black" pitchFamily="34" charset="0"/>
                  <a:cs typeface="Arial" charset="0"/>
                </a:defRPr>
              </a:lvl6pPr>
              <a:lvl7pPr marL="914400" fontAlgn="base">
                <a:spcBef>
                  <a:spcPct val="0"/>
                </a:spcBef>
                <a:spcAft>
                  <a:spcPct val="0"/>
                </a:spcAft>
                <a:defRPr>
                  <a:latin typeface="Arial Black" pitchFamily="34" charset="0"/>
                  <a:cs typeface="Arial" charset="0"/>
                </a:defRPr>
              </a:lvl7pPr>
              <a:lvl8pPr marL="1371600" fontAlgn="base">
                <a:spcBef>
                  <a:spcPct val="0"/>
                </a:spcBef>
                <a:spcAft>
                  <a:spcPct val="0"/>
                </a:spcAft>
                <a:defRPr>
                  <a:latin typeface="Arial Black" pitchFamily="34" charset="0"/>
                  <a:cs typeface="Arial" charset="0"/>
                </a:defRPr>
              </a:lvl8pPr>
              <a:lvl9pPr marL="1828800" fontAlgn="base">
                <a:spcBef>
                  <a:spcPct val="0"/>
                </a:spcBef>
                <a:spcAft>
                  <a:spcPct val="0"/>
                </a:spcAft>
                <a:defRPr>
                  <a:latin typeface="Arial Black" pitchFamily="34" charset="0"/>
                  <a:cs typeface="Arial" charset="0"/>
                </a:defRPr>
              </a:lvl9pPr>
            </a:lstStyle>
            <a:p>
              <a:pPr marL="0" marR="0" lvl="0" indent="0" defTabSz="914400" eaLnBrk="1" fontAlgn="base" latinLnBrk="0" hangingPunct="1">
                <a:lnSpc>
                  <a:spcPct val="75000"/>
                </a:lnSpc>
                <a:spcBef>
                  <a:spcPct val="0"/>
                </a:spcBef>
                <a:spcAft>
                  <a:spcPct val="0"/>
                </a:spcAft>
                <a:buClrTx/>
                <a:buSzTx/>
                <a:buFontTx/>
                <a:buNone/>
                <a:tabLst/>
                <a:defRPr/>
              </a:pPr>
              <a:r>
                <a:rPr kumimoji="0" lang="fr-FR" sz="3200" b="0" i="0" u="none" strike="noStrike" kern="0" cap="none" spc="0" normalizeH="0" baseline="0" noProof="0">
                  <a:ln>
                    <a:noFill/>
                  </a:ln>
                  <a:solidFill>
                    <a:srgbClr val="E7E6E6">
                      <a:lumMod val="25000"/>
                    </a:srgbClr>
                  </a:solidFill>
                  <a:effectLst/>
                  <a:uLnTx/>
                  <a:uFillTx/>
                  <a:latin typeface="Poppins SemiBold"/>
                </a:rPr>
                <a:t>L’empathie</a:t>
              </a:r>
            </a:p>
          </p:txBody>
        </p:sp>
        <p:sp>
          <p:nvSpPr>
            <p:cNvPr id="27" name="ZoneTexte 26">
              <a:extLst>
                <a:ext uri="{FF2B5EF4-FFF2-40B4-BE49-F238E27FC236}">
                  <a16:creationId xmlns:a16="http://schemas.microsoft.com/office/drawing/2014/main" id="{3DE40D68-9F36-425F-AB78-0912EE903CDB}"/>
                </a:ext>
              </a:extLst>
            </p:cNvPr>
            <p:cNvSpPr txBox="1"/>
            <p:nvPr/>
          </p:nvSpPr>
          <p:spPr>
            <a:xfrm>
              <a:off x="5700995" y="4975526"/>
              <a:ext cx="3100387" cy="435247"/>
            </a:xfrm>
            <a:prstGeom prst="rect">
              <a:avLst/>
            </a:prstGeom>
          </p:spPr>
          <p:txBody>
            <a:bodyPr vert="horz" lIns="91440" tIns="45720" rIns="91440" bIns="45720" rtlCol="0" anchor="ctr">
              <a:noAutofit/>
            </a:bodyPr>
            <a:lstStyle>
              <a:defPPr>
                <a:defRPr lang="fr-FR"/>
              </a:defPPr>
              <a:lvl1pPr fontAlgn="base">
                <a:lnSpc>
                  <a:spcPct val="75000"/>
                </a:lnSpc>
                <a:spcBef>
                  <a:spcPct val="0"/>
                </a:spcBef>
                <a:spcAft>
                  <a:spcPct val="0"/>
                </a:spcAft>
                <a:buNone/>
                <a:defRPr sz="2800">
                  <a:solidFill>
                    <a:schemeClr val="bg2">
                      <a:lumMod val="25000"/>
                    </a:schemeClr>
                  </a:solidFill>
                  <a:latin typeface="Poppins SemiBold"/>
                </a:defRPr>
              </a:lvl1pPr>
              <a:lvl2pPr fontAlgn="base">
                <a:spcBef>
                  <a:spcPct val="0"/>
                </a:spcBef>
                <a:spcAft>
                  <a:spcPct val="0"/>
                </a:spcAft>
                <a:defRPr sz="2000">
                  <a:latin typeface="Arial Black" pitchFamily="34" charset="0"/>
                  <a:cs typeface="Arial" charset="0"/>
                </a:defRPr>
              </a:lvl2pPr>
              <a:lvl3pPr fontAlgn="base">
                <a:spcBef>
                  <a:spcPct val="0"/>
                </a:spcBef>
                <a:spcAft>
                  <a:spcPct val="0"/>
                </a:spcAft>
                <a:defRPr sz="2000">
                  <a:latin typeface="Arial Black" pitchFamily="34" charset="0"/>
                  <a:cs typeface="Arial" charset="0"/>
                </a:defRPr>
              </a:lvl3pPr>
              <a:lvl4pPr fontAlgn="base">
                <a:spcBef>
                  <a:spcPct val="0"/>
                </a:spcBef>
                <a:spcAft>
                  <a:spcPct val="0"/>
                </a:spcAft>
                <a:defRPr sz="2000">
                  <a:latin typeface="Arial Black" pitchFamily="34" charset="0"/>
                  <a:cs typeface="Arial" charset="0"/>
                </a:defRPr>
              </a:lvl4pPr>
              <a:lvl5pPr fontAlgn="base">
                <a:spcBef>
                  <a:spcPct val="0"/>
                </a:spcBef>
                <a:spcAft>
                  <a:spcPct val="0"/>
                </a:spcAft>
                <a:defRPr sz="2000">
                  <a:latin typeface="Arial Black" pitchFamily="34" charset="0"/>
                  <a:cs typeface="Arial" charset="0"/>
                </a:defRPr>
              </a:lvl5pPr>
              <a:lvl6pPr marL="457200" fontAlgn="base">
                <a:spcBef>
                  <a:spcPct val="0"/>
                </a:spcBef>
                <a:spcAft>
                  <a:spcPct val="0"/>
                </a:spcAft>
                <a:defRPr>
                  <a:latin typeface="Arial Black" pitchFamily="34" charset="0"/>
                  <a:cs typeface="Arial" charset="0"/>
                </a:defRPr>
              </a:lvl6pPr>
              <a:lvl7pPr marL="914400" fontAlgn="base">
                <a:spcBef>
                  <a:spcPct val="0"/>
                </a:spcBef>
                <a:spcAft>
                  <a:spcPct val="0"/>
                </a:spcAft>
                <a:defRPr>
                  <a:latin typeface="Arial Black" pitchFamily="34" charset="0"/>
                  <a:cs typeface="Arial" charset="0"/>
                </a:defRPr>
              </a:lvl7pPr>
              <a:lvl8pPr marL="1371600" fontAlgn="base">
                <a:spcBef>
                  <a:spcPct val="0"/>
                </a:spcBef>
                <a:spcAft>
                  <a:spcPct val="0"/>
                </a:spcAft>
                <a:defRPr>
                  <a:latin typeface="Arial Black" pitchFamily="34" charset="0"/>
                  <a:cs typeface="Arial" charset="0"/>
                </a:defRPr>
              </a:lvl8pPr>
              <a:lvl9pPr marL="1828800" fontAlgn="base">
                <a:spcBef>
                  <a:spcPct val="0"/>
                </a:spcBef>
                <a:spcAft>
                  <a:spcPct val="0"/>
                </a:spcAft>
                <a:defRPr>
                  <a:latin typeface="Arial Black" pitchFamily="34" charset="0"/>
                  <a:cs typeface="Arial" charset="0"/>
                </a:defRPr>
              </a:lvl9pPr>
            </a:lstStyle>
            <a:p>
              <a:pPr marL="0" marR="0" lvl="0" indent="0" defTabSz="914400" eaLnBrk="1" fontAlgn="base" latinLnBrk="0" hangingPunct="1">
                <a:lnSpc>
                  <a:spcPct val="75000"/>
                </a:lnSpc>
                <a:spcBef>
                  <a:spcPct val="0"/>
                </a:spcBef>
                <a:spcAft>
                  <a:spcPct val="0"/>
                </a:spcAft>
                <a:buClrTx/>
                <a:buSzTx/>
                <a:buFontTx/>
                <a:buNone/>
                <a:tabLst/>
                <a:defRPr/>
              </a:pPr>
              <a:r>
                <a:rPr kumimoji="0" lang="fr-FR" sz="8000" b="0" i="0" u="none" strike="noStrike" kern="0" cap="none" spc="0" normalizeH="0" baseline="0" noProof="0">
                  <a:ln>
                    <a:noFill/>
                  </a:ln>
                  <a:solidFill>
                    <a:srgbClr val="E7E6E6">
                      <a:lumMod val="25000"/>
                    </a:srgbClr>
                  </a:solidFill>
                  <a:effectLst/>
                  <a:uLnTx/>
                  <a:uFillTx/>
                  <a:latin typeface="Poppins SemiBold"/>
                </a:rPr>
                <a:t>+</a:t>
              </a:r>
            </a:p>
          </p:txBody>
        </p:sp>
      </p:grpSp>
    </p:spTree>
    <p:extLst>
      <p:ext uri="{BB962C8B-B14F-4D97-AF65-F5344CB8AC3E}">
        <p14:creationId xmlns:p14="http://schemas.microsoft.com/office/powerpoint/2010/main" val="89694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Média en ligne 2" descr="Démonstration écoute active">
            <a:hlinkClick r:id="" action="ppaction://media"/>
            <a:extLst>
              <a:ext uri="{FF2B5EF4-FFF2-40B4-BE49-F238E27FC236}">
                <a16:creationId xmlns:a16="http://schemas.microsoft.com/office/drawing/2014/main" id="{D01BB6A6-19E0-F3DE-85C0-C5837BB7F59A}"/>
              </a:ext>
            </a:extLst>
          </p:cNvPr>
          <p:cNvPicPr>
            <a:picLocks noRot="1" noChangeAspect="1"/>
          </p:cNvPicPr>
          <p:nvPr>
            <a:videoFile r:link="rId1"/>
          </p:nvPr>
        </p:nvPicPr>
        <p:blipFill>
          <a:blip r:embed="rId4"/>
          <a:stretch>
            <a:fillRect/>
          </a:stretch>
        </p:blipFill>
        <p:spPr>
          <a:xfrm>
            <a:off x="0" y="1706880"/>
            <a:ext cx="6096000" cy="3444240"/>
          </a:xfrm>
          <a:prstGeom prst="rect">
            <a:avLst/>
          </a:prstGeom>
          <a:noFill/>
          <a:ln>
            <a:noFill/>
          </a:ln>
        </p:spPr>
      </p:pic>
      <p:sp>
        <p:nvSpPr>
          <p:cNvPr id="2" name="Titre 1">
            <a:extLst>
              <a:ext uri="{FF2B5EF4-FFF2-40B4-BE49-F238E27FC236}">
                <a16:creationId xmlns:a16="http://schemas.microsoft.com/office/drawing/2014/main" id="{FFC4F1FE-5C54-4A99-BB5C-68A018FDAE5D}"/>
              </a:ext>
            </a:extLst>
          </p:cNvPr>
          <p:cNvSpPr>
            <a:spLocks noGrp="1"/>
          </p:cNvSpPr>
          <p:nvPr>
            <p:ph type="title"/>
          </p:nvPr>
        </p:nvSpPr>
        <p:spPr>
          <a:xfrm>
            <a:off x="6781198" y="2586488"/>
            <a:ext cx="4715585" cy="1921708"/>
          </a:xfrm>
        </p:spPr>
        <p:txBody>
          <a:bodyPr wrap="square" anchor="b">
            <a:normAutofit/>
          </a:bodyPr>
          <a:lstStyle/>
          <a:p>
            <a:r>
              <a:rPr lang="fr-FR" dirty="0"/>
              <a:t>La combinaison gagnante</a:t>
            </a:r>
          </a:p>
        </p:txBody>
      </p:sp>
    </p:spTree>
    <p:extLst>
      <p:ext uri="{BB962C8B-B14F-4D97-AF65-F5344CB8AC3E}">
        <p14:creationId xmlns:p14="http://schemas.microsoft.com/office/powerpoint/2010/main" val="88009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CA274-2383-FEDF-D63C-4428D198B61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AFE7AA9-6FED-C1CA-0AD9-314C381C0D98}"/>
              </a:ext>
            </a:extLst>
          </p:cNvPr>
          <p:cNvSpPr>
            <a:spLocks noGrp="1"/>
          </p:cNvSpPr>
          <p:nvPr>
            <p:ph type="title"/>
          </p:nvPr>
        </p:nvSpPr>
        <p:spPr/>
        <p:txBody>
          <a:bodyPr/>
          <a:lstStyle/>
          <a:p>
            <a:r>
              <a:rPr lang="fr-FR" dirty="0"/>
              <a:t>Manager les générations</a:t>
            </a:r>
          </a:p>
        </p:txBody>
      </p:sp>
      <p:sp>
        <p:nvSpPr>
          <p:cNvPr id="3" name="Sous-titre 2">
            <a:extLst>
              <a:ext uri="{FF2B5EF4-FFF2-40B4-BE49-F238E27FC236}">
                <a16:creationId xmlns:a16="http://schemas.microsoft.com/office/drawing/2014/main" id="{8F340A61-09EF-8C2D-C722-D608DBBB0C8A}"/>
              </a:ext>
            </a:extLst>
          </p:cNvPr>
          <p:cNvSpPr>
            <a:spLocks noGrp="1"/>
          </p:cNvSpPr>
          <p:nvPr>
            <p:ph type="subTitle" idx="1"/>
          </p:nvPr>
        </p:nvSpPr>
        <p:spPr>
          <a:xfrm>
            <a:off x="538844" y="1147861"/>
            <a:ext cx="1785080" cy="4247317"/>
          </a:xfrm>
        </p:spPr>
        <p:txBody>
          <a:bodyPr/>
          <a:lstStyle/>
          <a:p>
            <a:r>
              <a:rPr lang="fr-FR" dirty="0"/>
              <a:t>4. </a:t>
            </a:r>
          </a:p>
        </p:txBody>
      </p:sp>
    </p:spTree>
    <p:extLst>
      <p:ext uri="{BB962C8B-B14F-4D97-AF65-F5344CB8AC3E}">
        <p14:creationId xmlns:p14="http://schemas.microsoft.com/office/powerpoint/2010/main" val="4266417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3FBA8-A693-3CE3-AAF3-8C5B647B71D1}"/>
            </a:ext>
          </a:extLst>
        </p:cNvPr>
        <p:cNvGrpSpPr/>
        <p:nvPr/>
      </p:nvGrpSpPr>
      <p:grpSpPr>
        <a:xfrm>
          <a:off x="0" y="0"/>
          <a:ext cx="0" cy="0"/>
          <a:chOff x="0" y="0"/>
          <a:chExt cx="0" cy="0"/>
        </a:xfrm>
      </p:grpSpPr>
      <p:pic>
        <p:nvPicPr>
          <p:cNvPr id="8" name="Image 7">
            <a:extLst>
              <a:ext uri="{FF2B5EF4-FFF2-40B4-BE49-F238E27FC236}">
                <a16:creationId xmlns:a16="http://schemas.microsoft.com/office/drawing/2014/main" id="{AB623B30-BBD9-54CB-966E-46CB6001AF18}"/>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0"/>
            <a:ext cx="12192001" cy="1800000"/>
          </a:xfrm>
          <a:prstGeom prst="rect">
            <a:avLst/>
          </a:prstGeom>
          <a:solidFill>
            <a:srgbClr val="0070C0"/>
          </a:solidFill>
        </p:spPr>
      </p:pic>
      <p:sp>
        <p:nvSpPr>
          <p:cNvPr id="2" name="Titre 1">
            <a:extLst>
              <a:ext uri="{FF2B5EF4-FFF2-40B4-BE49-F238E27FC236}">
                <a16:creationId xmlns:a16="http://schemas.microsoft.com/office/drawing/2014/main" id="{3E7D02A0-4D4A-DC16-9F84-D5D9383DE12C}"/>
              </a:ext>
            </a:extLst>
          </p:cNvPr>
          <p:cNvSpPr>
            <a:spLocks noGrp="1"/>
          </p:cNvSpPr>
          <p:nvPr>
            <p:ph type="title"/>
          </p:nvPr>
        </p:nvSpPr>
        <p:spPr>
          <a:xfrm>
            <a:off x="856251" y="700676"/>
            <a:ext cx="7552944" cy="694944"/>
          </a:xfrm>
        </p:spPr>
        <p:txBody>
          <a:bodyPr/>
          <a:lstStyle/>
          <a:p>
            <a:r>
              <a:rPr lang="fr-FR" sz="2800" dirty="0">
                <a:solidFill>
                  <a:schemeClr val="bg1"/>
                </a:solidFill>
              </a:rPr>
              <a:t>Atelier : explorer les représentations des différentes générations</a:t>
            </a:r>
          </a:p>
        </p:txBody>
      </p:sp>
      <p:sp>
        <p:nvSpPr>
          <p:cNvPr id="23" name="Freeform: Shape 86">
            <a:extLst>
              <a:ext uri="{FF2B5EF4-FFF2-40B4-BE49-F238E27FC236}">
                <a16:creationId xmlns:a16="http://schemas.microsoft.com/office/drawing/2014/main" id="{4235F55F-3972-56A8-2A69-D974B68FE57A}"/>
              </a:ext>
            </a:extLst>
          </p:cNvPr>
          <p:cNvSpPr>
            <a:spLocks noChangeAspect="1"/>
          </p:cNvSpPr>
          <p:nvPr/>
        </p:nvSpPr>
        <p:spPr>
          <a:xfrm>
            <a:off x="-334719" y="5738170"/>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nvGrpSpPr>
          <p:cNvPr id="4" name="Groupe 2">
            <a:extLst>
              <a:ext uri="{FF2B5EF4-FFF2-40B4-BE49-F238E27FC236}">
                <a16:creationId xmlns:a16="http://schemas.microsoft.com/office/drawing/2014/main" id="{B9FDE9FA-E734-07E7-F32D-EABBEA2A82C4}"/>
              </a:ext>
            </a:extLst>
          </p:cNvPr>
          <p:cNvGrpSpPr/>
          <p:nvPr/>
        </p:nvGrpSpPr>
        <p:grpSpPr>
          <a:xfrm>
            <a:off x="5454875" y="4776637"/>
            <a:ext cx="5373745" cy="1329726"/>
            <a:chOff x="-36025" y="0"/>
            <a:chExt cx="5373745" cy="1329725"/>
          </a:xfrm>
        </p:grpSpPr>
        <p:sp>
          <p:nvSpPr>
            <p:cNvPr id="5" name="Ellipse 4">
              <a:extLst>
                <a:ext uri="{FF2B5EF4-FFF2-40B4-BE49-F238E27FC236}">
                  <a16:creationId xmlns:a16="http://schemas.microsoft.com/office/drawing/2014/main" id="{27036CA9-D888-CBEB-361A-5B72937F5A8B}"/>
                </a:ext>
              </a:extLst>
            </p:cNvPr>
            <p:cNvSpPr/>
            <p:nvPr/>
          </p:nvSpPr>
          <p:spPr>
            <a:xfrm>
              <a:off x="1964013" y="0"/>
              <a:ext cx="1381261" cy="1329725"/>
            </a:xfrm>
            <a:prstGeom prst="ellipse">
              <a:avLst/>
            </a:prstGeom>
            <a:solidFill>
              <a:srgbClr val="FE5100"/>
            </a:solidFill>
            <a:ln w="12700" cap="flat">
              <a:noFill/>
              <a:miter lim="400000"/>
            </a:ln>
            <a:effectLst/>
          </p:spPr>
          <p:txBody>
            <a:bodyPr wrap="square" lIns="45719" tIns="45719" rIns="45719" bIns="45719" numCol="1" anchor="ctr">
              <a:noAutofit/>
            </a:bodyPr>
            <a:lstStyle/>
            <a:p>
              <a:pPr algn="ctr">
                <a:defRPr sz="1200">
                  <a:solidFill>
                    <a:srgbClr val="2D2D2D"/>
                  </a:solidFill>
                  <a:latin typeface="Arial"/>
                  <a:ea typeface="Arial"/>
                  <a:cs typeface="Arial"/>
                  <a:sym typeface="Arial"/>
                </a:defRPr>
              </a:pPr>
              <a:endParaRPr>
                <a:highlight>
                  <a:srgbClr val="FFFF00"/>
                </a:highlight>
              </a:endParaRPr>
            </a:p>
          </p:txBody>
        </p:sp>
        <p:sp>
          <p:nvSpPr>
            <p:cNvPr id="6" name="ZoneTexte 5">
              <a:extLst>
                <a:ext uri="{FF2B5EF4-FFF2-40B4-BE49-F238E27FC236}">
                  <a16:creationId xmlns:a16="http://schemas.microsoft.com/office/drawing/2014/main" id="{DE8B9697-7AE0-10DB-D2B0-7B996B8CD3D3}"/>
                </a:ext>
              </a:extLst>
            </p:cNvPr>
            <p:cNvSpPr txBox="1"/>
            <p:nvPr/>
          </p:nvSpPr>
          <p:spPr>
            <a:xfrm>
              <a:off x="-36025" y="937194"/>
              <a:ext cx="5373745" cy="312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75000"/>
                </a:lnSpc>
                <a:defRPr cap="small">
                  <a:solidFill>
                    <a:srgbClr val="FFFFFF"/>
                  </a:solidFill>
                  <a:latin typeface="Poppins Light"/>
                  <a:ea typeface="Poppins Light"/>
                  <a:cs typeface="Poppins Light"/>
                  <a:sym typeface="Poppins Light"/>
                </a:defRPr>
              </a:lvl1pPr>
            </a:lstStyle>
            <a:p>
              <a:r>
                <a:rPr b="1"/>
                <a:t>5</a:t>
              </a:r>
              <a:r>
                <a:t>’</a:t>
              </a:r>
            </a:p>
          </p:txBody>
        </p:sp>
        <p:pic>
          <p:nvPicPr>
            <p:cNvPr id="9" name="Graphique 6" descr="Graphique 6">
              <a:extLst>
                <a:ext uri="{FF2B5EF4-FFF2-40B4-BE49-F238E27FC236}">
                  <a16:creationId xmlns:a16="http://schemas.microsoft.com/office/drawing/2014/main" id="{B714ABC2-5418-2082-73E6-5CFF347CD1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35809" y="407436"/>
              <a:ext cx="534896" cy="450004"/>
            </a:xfrm>
            <a:prstGeom prst="rect">
              <a:avLst/>
            </a:prstGeom>
            <a:ln w="12700" cap="flat">
              <a:noFill/>
              <a:miter lim="400000"/>
            </a:ln>
            <a:effectLst/>
          </p:spPr>
        </p:pic>
        <p:pic>
          <p:nvPicPr>
            <p:cNvPr id="10" name="Graphique 7" descr="Graphique 7">
              <a:extLst>
                <a:ext uri="{FF2B5EF4-FFF2-40B4-BE49-F238E27FC236}">
                  <a16:creationId xmlns:a16="http://schemas.microsoft.com/office/drawing/2014/main" id="{DA047A00-CC57-5A86-2DDA-5362E84925D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3866" y="279874"/>
              <a:ext cx="601617" cy="506135"/>
            </a:xfrm>
            <a:prstGeom prst="rect">
              <a:avLst/>
            </a:prstGeom>
            <a:ln w="12700" cap="flat">
              <a:noFill/>
              <a:miter lim="400000"/>
            </a:ln>
            <a:effectLst/>
          </p:spPr>
        </p:pic>
        <p:pic>
          <p:nvPicPr>
            <p:cNvPr id="11" name="Graphique 8" descr="Graphique 8">
              <a:extLst>
                <a:ext uri="{FF2B5EF4-FFF2-40B4-BE49-F238E27FC236}">
                  <a16:creationId xmlns:a16="http://schemas.microsoft.com/office/drawing/2014/main" id="{33DEC537-71B6-0BE5-562D-F8E0E8652A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50610" y="279874"/>
              <a:ext cx="601616" cy="506135"/>
            </a:xfrm>
            <a:prstGeom prst="rect">
              <a:avLst/>
            </a:prstGeom>
            <a:ln w="12700" cap="flat">
              <a:noFill/>
              <a:miter lim="400000"/>
            </a:ln>
            <a:effectLst/>
          </p:spPr>
        </p:pic>
      </p:grpSp>
      <p:sp>
        <p:nvSpPr>
          <p:cNvPr id="12" name="ZoneTexte 1">
            <a:extLst>
              <a:ext uri="{FF2B5EF4-FFF2-40B4-BE49-F238E27FC236}">
                <a16:creationId xmlns:a16="http://schemas.microsoft.com/office/drawing/2014/main" id="{141B9B31-9605-001D-6F7B-FB1D5B016D16}"/>
              </a:ext>
            </a:extLst>
          </p:cNvPr>
          <p:cNvSpPr txBox="1"/>
          <p:nvPr/>
        </p:nvSpPr>
        <p:spPr>
          <a:xfrm>
            <a:off x="937094" y="2998859"/>
            <a:ext cx="5683126" cy="2277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just">
              <a:lnSpc>
                <a:spcPct val="150000"/>
              </a:lnSpc>
              <a:defRPr sz="1600">
                <a:solidFill>
                  <a:srgbClr val="525659"/>
                </a:solidFill>
                <a:latin typeface="Poppins Light"/>
                <a:ea typeface="Poppins Light"/>
                <a:cs typeface="Poppins Light"/>
                <a:sym typeface="Poppins Light"/>
              </a:defRPr>
            </a:lvl1pPr>
          </a:lstStyle>
          <a:p>
            <a:r>
              <a:rPr dirty="0"/>
              <a:t>En </a:t>
            </a:r>
            <a:r>
              <a:rPr lang="fr-FR" dirty="0"/>
              <a:t>deux sous-groupes, vous définissez des comportements / attitudes clés en entreprise des </a:t>
            </a:r>
            <a:r>
              <a:rPr lang="fr-FR" dirty="0" err="1"/>
              <a:t>GenZ</a:t>
            </a:r>
            <a:r>
              <a:rPr lang="fr-FR" dirty="0"/>
              <a:t>, </a:t>
            </a:r>
            <a:r>
              <a:rPr lang="fr-FR" dirty="0" err="1"/>
              <a:t>Millenials</a:t>
            </a:r>
            <a:r>
              <a:rPr lang="fr-FR" dirty="0"/>
              <a:t> et boomers</a:t>
            </a:r>
          </a:p>
          <a:p>
            <a:endParaRPr lang="fr-FR" dirty="0"/>
          </a:p>
          <a:p>
            <a:r>
              <a:rPr lang="fr-FR" dirty="0"/>
              <a:t>Mise en commun : créer le portrait robot par génération</a:t>
            </a:r>
          </a:p>
        </p:txBody>
      </p:sp>
      <p:grpSp>
        <p:nvGrpSpPr>
          <p:cNvPr id="14" name="Groupe 18">
            <a:extLst>
              <a:ext uri="{FF2B5EF4-FFF2-40B4-BE49-F238E27FC236}">
                <a16:creationId xmlns:a16="http://schemas.microsoft.com/office/drawing/2014/main" id="{692CF16B-7081-DBFC-7824-9A2801AF2336}"/>
              </a:ext>
            </a:extLst>
          </p:cNvPr>
          <p:cNvGrpSpPr/>
          <p:nvPr/>
        </p:nvGrpSpPr>
        <p:grpSpPr>
          <a:xfrm>
            <a:off x="5412364" y="2352528"/>
            <a:ext cx="5373745" cy="1329726"/>
            <a:chOff x="-17146" y="0"/>
            <a:chExt cx="5373745" cy="1329725"/>
          </a:xfrm>
        </p:grpSpPr>
        <p:sp>
          <p:nvSpPr>
            <p:cNvPr id="15" name="Ellipse 19">
              <a:extLst>
                <a:ext uri="{FF2B5EF4-FFF2-40B4-BE49-F238E27FC236}">
                  <a16:creationId xmlns:a16="http://schemas.microsoft.com/office/drawing/2014/main" id="{2E2C7070-349D-E6CD-4182-4F93255E64DF}"/>
                </a:ext>
              </a:extLst>
            </p:cNvPr>
            <p:cNvSpPr/>
            <p:nvPr/>
          </p:nvSpPr>
          <p:spPr>
            <a:xfrm>
              <a:off x="1964013" y="0"/>
              <a:ext cx="1381261" cy="1329725"/>
            </a:xfrm>
            <a:prstGeom prst="ellipse">
              <a:avLst/>
            </a:prstGeom>
            <a:solidFill>
              <a:srgbClr val="FE5100"/>
            </a:solidFill>
            <a:ln w="12700" cap="flat">
              <a:noFill/>
              <a:miter lim="400000"/>
            </a:ln>
            <a:effectLst/>
          </p:spPr>
          <p:txBody>
            <a:bodyPr wrap="square" lIns="45719" tIns="45719" rIns="45719" bIns="45719" numCol="1" anchor="ctr">
              <a:noAutofit/>
            </a:bodyPr>
            <a:lstStyle/>
            <a:p>
              <a:pPr algn="ctr">
                <a:defRPr sz="1200">
                  <a:solidFill>
                    <a:srgbClr val="2D2D2D"/>
                  </a:solidFill>
                  <a:latin typeface="Arial"/>
                  <a:ea typeface="Arial"/>
                  <a:cs typeface="Arial"/>
                  <a:sym typeface="Arial"/>
                </a:defRPr>
              </a:pPr>
              <a:endParaRPr/>
            </a:p>
          </p:txBody>
        </p:sp>
        <p:sp>
          <p:nvSpPr>
            <p:cNvPr id="16" name="ZoneTexte 20">
              <a:extLst>
                <a:ext uri="{FF2B5EF4-FFF2-40B4-BE49-F238E27FC236}">
                  <a16:creationId xmlns:a16="http://schemas.microsoft.com/office/drawing/2014/main" id="{09E52AF3-1952-2E0B-96C6-1F1FA16A30C9}"/>
                </a:ext>
              </a:extLst>
            </p:cNvPr>
            <p:cNvSpPr txBox="1"/>
            <p:nvPr/>
          </p:nvSpPr>
          <p:spPr>
            <a:xfrm>
              <a:off x="-17146" y="894679"/>
              <a:ext cx="5373745" cy="312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75000"/>
                </a:lnSpc>
                <a:defRPr b="1" cap="small">
                  <a:solidFill>
                    <a:srgbClr val="FFFFFF"/>
                  </a:solidFill>
                  <a:latin typeface="Poppins Light"/>
                  <a:ea typeface="Poppins Light"/>
                  <a:cs typeface="Poppins Light"/>
                  <a:sym typeface="Poppins Light"/>
                </a:defRPr>
              </a:lvl1pPr>
            </a:lstStyle>
            <a:p>
              <a:r>
                <a:rPr lang="fr-FR"/>
                <a:t>10’</a:t>
              </a:r>
              <a:endParaRPr/>
            </a:p>
          </p:txBody>
        </p:sp>
        <p:pic>
          <p:nvPicPr>
            <p:cNvPr id="17" name="Graphique 21" descr="Graphique 21">
              <a:extLst>
                <a:ext uri="{FF2B5EF4-FFF2-40B4-BE49-F238E27FC236}">
                  <a16:creationId xmlns:a16="http://schemas.microsoft.com/office/drawing/2014/main" id="{346094F4-6A54-E921-0A05-A9293EF5B72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12237" y="412042"/>
              <a:ext cx="534896" cy="450004"/>
            </a:xfrm>
            <a:prstGeom prst="rect">
              <a:avLst/>
            </a:prstGeom>
            <a:ln w="12700" cap="flat">
              <a:noFill/>
              <a:miter lim="400000"/>
            </a:ln>
            <a:effectLst/>
          </p:spPr>
        </p:pic>
        <p:pic>
          <p:nvPicPr>
            <p:cNvPr id="18" name="Graphique 23" descr="Graphique 23">
              <a:extLst>
                <a:ext uri="{FF2B5EF4-FFF2-40B4-BE49-F238E27FC236}">
                  <a16:creationId xmlns:a16="http://schemas.microsoft.com/office/drawing/2014/main" id="{5DFF04AB-A0B5-375C-A233-6C0CF7A8EE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9847" y="272143"/>
              <a:ext cx="601617" cy="506134"/>
            </a:xfrm>
            <a:prstGeom prst="rect">
              <a:avLst/>
            </a:prstGeom>
            <a:ln w="12700" cap="flat">
              <a:noFill/>
              <a:miter lim="400000"/>
            </a:ln>
            <a:effectLst/>
          </p:spPr>
        </p:pic>
      </p:grpSp>
      <p:pic>
        <p:nvPicPr>
          <p:cNvPr id="19" name="Graphique 8" descr="Graphique 8">
            <a:extLst>
              <a:ext uri="{FF2B5EF4-FFF2-40B4-BE49-F238E27FC236}">
                <a16:creationId xmlns:a16="http://schemas.microsoft.com/office/drawing/2014/main" id="{A9D7D0D1-F0B9-8900-3850-C8CF9975389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78139" y="4887912"/>
            <a:ext cx="601616" cy="506135"/>
          </a:xfrm>
          <a:prstGeom prst="rect">
            <a:avLst/>
          </a:prstGeom>
          <a:ln w="12700" cap="flat">
            <a:noFill/>
            <a:miter lim="400000"/>
          </a:ln>
          <a:effectLst/>
        </p:spPr>
      </p:pic>
      <p:pic>
        <p:nvPicPr>
          <p:cNvPr id="20" name="Graphique 8" descr="Graphique 8">
            <a:extLst>
              <a:ext uri="{FF2B5EF4-FFF2-40B4-BE49-F238E27FC236}">
                <a16:creationId xmlns:a16="http://schemas.microsoft.com/office/drawing/2014/main" id="{E7C5A9FE-706A-8440-664C-C7A24341E3A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9865" y="2740057"/>
            <a:ext cx="601616" cy="506135"/>
          </a:xfrm>
          <a:prstGeom prst="rect">
            <a:avLst/>
          </a:prstGeom>
          <a:ln w="12700" cap="flat">
            <a:noFill/>
            <a:miter lim="400000"/>
          </a:ln>
          <a:effectLst/>
        </p:spPr>
      </p:pic>
      <p:pic>
        <p:nvPicPr>
          <p:cNvPr id="21" name="Graphique 8" descr="Graphique 8">
            <a:extLst>
              <a:ext uri="{FF2B5EF4-FFF2-40B4-BE49-F238E27FC236}">
                <a16:creationId xmlns:a16="http://schemas.microsoft.com/office/drawing/2014/main" id="{3EB06DE2-21E8-D07A-17FB-8BBA5BC9E2F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74219" y="2399137"/>
            <a:ext cx="601616" cy="506135"/>
          </a:xfrm>
          <a:prstGeom prst="rect">
            <a:avLst/>
          </a:prstGeom>
          <a:ln w="12700" cap="flat">
            <a:noFill/>
            <a:miter lim="400000"/>
          </a:ln>
          <a:effectLst/>
        </p:spPr>
      </p:pic>
      <p:sp>
        <p:nvSpPr>
          <p:cNvPr id="24" name="ZoneTexte 9">
            <a:extLst>
              <a:ext uri="{FF2B5EF4-FFF2-40B4-BE49-F238E27FC236}">
                <a16:creationId xmlns:a16="http://schemas.microsoft.com/office/drawing/2014/main" id="{B6BDE2DC-C7DF-5C1A-5289-2E9CB3C3B721}"/>
              </a:ext>
            </a:extLst>
          </p:cNvPr>
          <p:cNvSpPr txBox="1"/>
          <p:nvPr/>
        </p:nvSpPr>
        <p:spPr>
          <a:xfrm>
            <a:off x="8915051" y="2536773"/>
            <a:ext cx="2594168"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solidFill>
                  <a:srgbClr val="2D2D2D"/>
                </a:solidFill>
                <a:latin typeface="Lobster 1.4"/>
                <a:ea typeface="Lobster 1.4"/>
                <a:cs typeface="Lobster 1.4"/>
                <a:sym typeface="Lobster 1.4"/>
              </a:defRPr>
            </a:pPr>
            <a:r>
              <a:t>Temps 1</a:t>
            </a:r>
            <a:endParaRPr>
              <a:latin typeface="Poppins Light"/>
              <a:ea typeface="Poppins Light"/>
              <a:cs typeface="Poppins Light"/>
              <a:sym typeface="Poppins Light"/>
            </a:endParaRPr>
          </a:p>
          <a:p>
            <a:pPr>
              <a:defRPr sz="2000">
                <a:solidFill>
                  <a:srgbClr val="2D2D2D"/>
                </a:solidFill>
                <a:latin typeface="Lobster 1.4"/>
                <a:ea typeface="Lobster 1.4"/>
                <a:cs typeface="Lobster 1.4"/>
                <a:sym typeface="Lobster 1.4"/>
              </a:defRPr>
            </a:pPr>
            <a:endParaRPr>
              <a:latin typeface="Poppins Light"/>
              <a:ea typeface="Poppins Light"/>
              <a:cs typeface="Poppins Light"/>
              <a:sym typeface="Poppins Light"/>
            </a:endParaRPr>
          </a:p>
        </p:txBody>
      </p:sp>
      <p:sp>
        <p:nvSpPr>
          <p:cNvPr id="25" name="ZoneTexte 10">
            <a:extLst>
              <a:ext uri="{FF2B5EF4-FFF2-40B4-BE49-F238E27FC236}">
                <a16:creationId xmlns:a16="http://schemas.microsoft.com/office/drawing/2014/main" id="{81FC7749-0E3D-1DAC-FE3D-136F6CE37FC1}"/>
              </a:ext>
            </a:extLst>
          </p:cNvPr>
          <p:cNvSpPr txBox="1"/>
          <p:nvPr/>
        </p:nvSpPr>
        <p:spPr>
          <a:xfrm>
            <a:off x="8933755" y="2896619"/>
            <a:ext cx="2670541"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285750" indent="-285750">
              <a:lnSpc>
                <a:spcPct val="150000"/>
              </a:lnSpc>
              <a:buClr>
                <a:srgbClr val="000F9F"/>
              </a:buClr>
              <a:buSzPct val="170000"/>
              <a:buFont typeface="Arial"/>
              <a:buChar char="•"/>
              <a:defRPr sz="1600">
                <a:solidFill>
                  <a:srgbClr val="525659"/>
                </a:solidFill>
                <a:latin typeface="Poppins Light"/>
                <a:ea typeface="Poppins Light"/>
                <a:cs typeface="Poppins Light"/>
                <a:sym typeface="Poppins Light"/>
              </a:defRPr>
            </a:lvl1pPr>
          </a:lstStyle>
          <a:p>
            <a:pPr marL="0" indent="0">
              <a:lnSpc>
                <a:spcPct val="100000"/>
              </a:lnSpc>
              <a:buNone/>
            </a:pPr>
            <a:r>
              <a:rPr lang="fr-FR"/>
              <a:t>Échanges </a:t>
            </a:r>
          </a:p>
          <a:p>
            <a:pPr marL="0" indent="0">
              <a:lnSpc>
                <a:spcPct val="100000"/>
              </a:lnSpc>
              <a:buNone/>
            </a:pPr>
            <a:r>
              <a:rPr lang="fr-FR"/>
              <a:t>en sous-groupes</a:t>
            </a:r>
            <a:endParaRPr/>
          </a:p>
        </p:txBody>
      </p:sp>
      <p:sp>
        <p:nvSpPr>
          <p:cNvPr id="26" name="ZoneTexte 9">
            <a:extLst>
              <a:ext uri="{FF2B5EF4-FFF2-40B4-BE49-F238E27FC236}">
                <a16:creationId xmlns:a16="http://schemas.microsoft.com/office/drawing/2014/main" id="{E7A809C6-8DCE-F878-9D37-30471D193C70}"/>
              </a:ext>
            </a:extLst>
          </p:cNvPr>
          <p:cNvSpPr txBox="1"/>
          <p:nvPr/>
        </p:nvSpPr>
        <p:spPr>
          <a:xfrm>
            <a:off x="8946501" y="4986921"/>
            <a:ext cx="259416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solidFill>
                  <a:srgbClr val="2D2D2D"/>
                </a:solidFill>
                <a:latin typeface="Lobster 1.4"/>
                <a:ea typeface="Lobster 1.4"/>
                <a:cs typeface="Lobster 1.4"/>
                <a:sym typeface="Lobster 1.4"/>
              </a:defRPr>
            </a:pPr>
            <a:r>
              <a:t>Temps </a:t>
            </a:r>
            <a:r>
              <a:rPr lang="fr-FR"/>
              <a:t>2</a:t>
            </a:r>
            <a:endParaRPr>
              <a:latin typeface="Poppins Light"/>
              <a:ea typeface="Poppins Light"/>
              <a:cs typeface="Poppins Light"/>
              <a:sym typeface="Poppins Light"/>
            </a:endParaRPr>
          </a:p>
          <a:p>
            <a:pPr>
              <a:defRPr sz="2000">
                <a:solidFill>
                  <a:srgbClr val="2D2D2D"/>
                </a:solidFill>
                <a:latin typeface="Lobster 1.4"/>
                <a:ea typeface="Lobster 1.4"/>
                <a:cs typeface="Lobster 1.4"/>
                <a:sym typeface="Lobster 1.4"/>
              </a:defRPr>
            </a:pPr>
            <a:endParaRPr>
              <a:latin typeface="Poppins Light"/>
              <a:ea typeface="Poppins Light"/>
              <a:cs typeface="Poppins Light"/>
              <a:sym typeface="Poppins Light"/>
            </a:endParaRPr>
          </a:p>
        </p:txBody>
      </p:sp>
      <p:sp>
        <p:nvSpPr>
          <p:cNvPr id="27" name="ZoneTexte 10">
            <a:extLst>
              <a:ext uri="{FF2B5EF4-FFF2-40B4-BE49-F238E27FC236}">
                <a16:creationId xmlns:a16="http://schemas.microsoft.com/office/drawing/2014/main" id="{A2C3EDF6-234A-E7A7-E592-C5C2D51B1282}"/>
              </a:ext>
            </a:extLst>
          </p:cNvPr>
          <p:cNvSpPr txBox="1"/>
          <p:nvPr/>
        </p:nvSpPr>
        <p:spPr>
          <a:xfrm>
            <a:off x="8999546" y="5344764"/>
            <a:ext cx="1829076"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marL="285750" indent="-285750">
              <a:lnSpc>
                <a:spcPct val="150000"/>
              </a:lnSpc>
              <a:buClr>
                <a:srgbClr val="000F9F"/>
              </a:buClr>
              <a:buSzPct val="170000"/>
              <a:buFont typeface="Arial"/>
              <a:buChar char="•"/>
              <a:defRPr sz="1600">
                <a:solidFill>
                  <a:srgbClr val="525659"/>
                </a:solidFill>
                <a:latin typeface="Poppins Light"/>
                <a:ea typeface="Poppins Light"/>
                <a:cs typeface="Poppins Light"/>
                <a:sym typeface="Poppins Light"/>
              </a:defRPr>
            </a:lvl1pPr>
          </a:lstStyle>
          <a:p>
            <a:pPr marL="0" indent="0">
              <a:lnSpc>
                <a:spcPct val="100000"/>
              </a:lnSpc>
              <a:buNone/>
            </a:pPr>
            <a:r>
              <a:rPr lang="fr-FR"/>
              <a:t>Restitutions en plénière</a:t>
            </a:r>
            <a:endParaRPr/>
          </a:p>
        </p:txBody>
      </p:sp>
    </p:spTree>
    <p:extLst>
      <p:ext uri="{BB962C8B-B14F-4D97-AF65-F5344CB8AC3E}">
        <p14:creationId xmlns:p14="http://schemas.microsoft.com/office/powerpoint/2010/main" val="745297475"/>
      </p:ext>
    </p:extLst>
  </p:cSld>
  <p:clrMapOvr>
    <a:masterClrMapping/>
  </p:clrMapOvr>
  <p:timing>
    <p:tnLst>
      <p:par>
        <p:cTn id="1" dur="indefinite" restart="never" nodeType="tmRoot">
          <p:childTnLst>
            <p:par>
              <p:cTn id="2"/>
            </p:par>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E7646D-85DA-F79D-5987-3A35F7008920}"/>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FF1D313E-90E5-702D-CA2A-9C4113E26014}"/>
              </a:ext>
            </a:extLst>
          </p:cNvPr>
          <p:cNvSpPr>
            <a:spLocks noGrp="1"/>
          </p:cNvSpPr>
          <p:nvPr>
            <p:ph type="title"/>
          </p:nvPr>
        </p:nvSpPr>
        <p:spPr>
          <a:xfrm>
            <a:off x="369888" y="553085"/>
            <a:ext cx="10515600" cy="582613"/>
          </a:xfrm>
        </p:spPr>
        <p:txBody>
          <a:bodyPr/>
          <a:lstStyle/>
          <a:p>
            <a:r>
              <a:rPr lang="fr-FR" dirty="0">
                <a:solidFill>
                  <a:schemeClr val="tx1">
                    <a:lumMod val="85000"/>
                    <a:lumOff val="15000"/>
                  </a:schemeClr>
                </a:solidFill>
              </a:rPr>
              <a:t>Paroles de </a:t>
            </a:r>
            <a:r>
              <a:rPr lang="fr-FR" dirty="0" err="1">
                <a:solidFill>
                  <a:schemeClr val="tx1">
                    <a:lumMod val="85000"/>
                    <a:lumOff val="15000"/>
                  </a:schemeClr>
                </a:solidFill>
              </a:rPr>
              <a:t>GenZ</a:t>
            </a:r>
            <a:endParaRPr lang="fr-FR" dirty="0">
              <a:solidFill>
                <a:schemeClr val="tx1">
                  <a:lumMod val="85000"/>
                  <a:lumOff val="15000"/>
                </a:schemeClr>
              </a:solidFill>
            </a:endParaRPr>
          </a:p>
        </p:txBody>
      </p:sp>
      <p:pic>
        <p:nvPicPr>
          <p:cNvPr id="2" name="Média en ligne 1" descr="Une Gen Z nous dit ce qu’elle ne fera pas comme ses parents au travail">
            <a:hlinkClick r:id="" action="ppaction://media"/>
            <a:extLst>
              <a:ext uri="{FF2B5EF4-FFF2-40B4-BE49-F238E27FC236}">
                <a16:creationId xmlns:a16="http://schemas.microsoft.com/office/drawing/2014/main" id="{9D3DDEE2-40B1-A79D-80C0-E514C45F36EF}"/>
              </a:ext>
            </a:extLst>
          </p:cNvPr>
          <p:cNvPicPr>
            <a:picLocks noRot="1" noChangeAspect="1"/>
          </p:cNvPicPr>
          <p:nvPr>
            <a:videoFile r:link="rId1"/>
          </p:nvPr>
        </p:nvPicPr>
        <p:blipFill>
          <a:blip r:embed="rId4"/>
          <a:stretch>
            <a:fillRect/>
          </a:stretch>
        </p:blipFill>
        <p:spPr>
          <a:xfrm>
            <a:off x="2176839" y="1602496"/>
            <a:ext cx="7838322" cy="4428652"/>
          </a:xfrm>
          <a:prstGeom prst="rect">
            <a:avLst/>
          </a:prstGeom>
        </p:spPr>
      </p:pic>
    </p:spTree>
    <p:extLst>
      <p:ext uri="{BB962C8B-B14F-4D97-AF65-F5344CB8AC3E}">
        <p14:creationId xmlns:p14="http://schemas.microsoft.com/office/powerpoint/2010/main" val="95312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4BB5-0ADD-5142-8C2F-BD014BB11B4C}"/>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99BC8222-E7FB-7777-286A-59F8316C4ADD}"/>
              </a:ext>
            </a:extLst>
          </p:cNvPr>
          <p:cNvSpPr>
            <a:spLocks noGrp="1"/>
          </p:cNvSpPr>
          <p:nvPr>
            <p:ph type="title"/>
          </p:nvPr>
        </p:nvSpPr>
        <p:spPr>
          <a:xfrm>
            <a:off x="369888" y="553085"/>
            <a:ext cx="10515600" cy="582613"/>
          </a:xfrm>
        </p:spPr>
        <p:txBody>
          <a:bodyPr/>
          <a:lstStyle/>
          <a:p>
            <a:r>
              <a:rPr lang="fr-FR" dirty="0">
                <a:solidFill>
                  <a:schemeClr val="tx1">
                    <a:lumMod val="85000"/>
                    <a:lumOff val="15000"/>
                  </a:schemeClr>
                </a:solidFill>
              </a:rPr>
              <a:t>Manager la </a:t>
            </a:r>
            <a:r>
              <a:rPr lang="fr-FR" dirty="0" err="1">
                <a:solidFill>
                  <a:schemeClr val="tx1">
                    <a:lumMod val="85000"/>
                    <a:lumOff val="15000"/>
                  </a:schemeClr>
                </a:solidFill>
              </a:rPr>
              <a:t>GenZ</a:t>
            </a:r>
            <a:endParaRPr lang="fr-FR" dirty="0">
              <a:solidFill>
                <a:schemeClr val="tx1">
                  <a:lumMod val="85000"/>
                  <a:lumOff val="15000"/>
                </a:schemeClr>
              </a:solidFill>
            </a:endParaRPr>
          </a:p>
        </p:txBody>
      </p:sp>
      <p:pic>
        <p:nvPicPr>
          <p:cNvPr id="3" name="Média en ligne 2" descr="La génération Z : Les clés pour mieux manager">
            <a:hlinkClick r:id="" action="ppaction://media"/>
            <a:extLst>
              <a:ext uri="{FF2B5EF4-FFF2-40B4-BE49-F238E27FC236}">
                <a16:creationId xmlns:a16="http://schemas.microsoft.com/office/drawing/2014/main" id="{8870375F-1156-806A-5029-D131E7678D94}"/>
              </a:ext>
            </a:extLst>
          </p:cNvPr>
          <p:cNvPicPr>
            <a:picLocks noRot="1" noChangeAspect="1"/>
          </p:cNvPicPr>
          <p:nvPr>
            <a:videoFile r:link="rId1"/>
          </p:nvPr>
        </p:nvPicPr>
        <p:blipFill>
          <a:blip r:embed="rId4"/>
          <a:stretch>
            <a:fillRect/>
          </a:stretch>
        </p:blipFill>
        <p:spPr>
          <a:xfrm>
            <a:off x="1628108" y="1411841"/>
            <a:ext cx="8935783" cy="5048717"/>
          </a:xfrm>
          <a:prstGeom prst="rect">
            <a:avLst/>
          </a:prstGeom>
        </p:spPr>
      </p:pic>
    </p:spTree>
    <p:extLst>
      <p:ext uri="{BB962C8B-B14F-4D97-AF65-F5344CB8AC3E}">
        <p14:creationId xmlns:p14="http://schemas.microsoft.com/office/powerpoint/2010/main" val="357620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38133-70A4-C8D8-9632-A986C773CF50}"/>
            </a:ext>
          </a:extLst>
        </p:cNvPr>
        <p:cNvGrpSpPr/>
        <p:nvPr/>
      </p:nvGrpSpPr>
      <p:grpSpPr>
        <a:xfrm>
          <a:off x="0" y="0"/>
          <a:ext cx="0" cy="0"/>
          <a:chOff x="0" y="0"/>
          <a:chExt cx="0" cy="0"/>
        </a:xfrm>
      </p:grpSpPr>
      <p:pic>
        <p:nvPicPr>
          <p:cNvPr id="13" name="Image 12" descr="Une image contenant personne&#10;&#10;Description générée automatiquement">
            <a:extLst>
              <a:ext uri="{FF2B5EF4-FFF2-40B4-BE49-F238E27FC236}">
                <a16:creationId xmlns:a16="http://schemas.microsoft.com/office/drawing/2014/main" id="{D27B869C-56A7-0156-9CCF-547847EFB82A}"/>
              </a:ext>
            </a:extLst>
          </p:cNvPr>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615805" y="1089750"/>
            <a:ext cx="5734420" cy="5310730"/>
          </a:xfrm>
          <a:prstGeom prst="rect">
            <a:avLst/>
          </a:prstGeom>
        </p:spPr>
      </p:pic>
      <p:sp>
        <p:nvSpPr>
          <p:cNvPr id="17" name="ZoneTexte 16">
            <a:extLst>
              <a:ext uri="{FF2B5EF4-FFF2-40B4-BE49-F238E27FC236}">
                <a16:creationId xmlns:a16="http://schemas.microsoft.com/office/drawing/2014/main" id="{B7F7120D-A760-EB0F-4E96-3DA2D6B0C5BB}"/>
              </a:ext>
            </a:extLst>
          </p:cNvPr>
          <p:cNvSpPr txBox="1"/>
          <p:nvPr/>
        </p:nvSpPr>
        <p:spPr>
          <a:xfrm>
            <a:off x="526663" y="2006610"/>
            <a:ext cx="5042892"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4000" dirty="0">
                <a:solidFill>
                  <a:schemeClr val="accent1"/>
                </a:solidFill>
                <a:latin typeface="Poppins" panose="00000800000000000000" pitchFamily="2" charset="0"/>
                <a:cs typeface="Poppins" panose="00000800000000000000" pitchFamily="2" charset="0"/>
              </a:rPr>
              <a:t>Qu’est-ce que j’attends de cette formation ? </a:t>
            </a:r>
          </a:p>
        </p:txBody>
      </p:sp>
      <p:sp>
        <p:nvSpPr>
          <p:cNvPr id="7" name="ZoneTexte 6">
            <a:extLst>
              <a:ext uri="{FF2B5EF4-FFF2-40B4-BE49-F238E27FC236}">
                <a16:creationId xmlns:a16="http://schemas.microsoft.com/office/drawing/2014/main" id="{8900BA15-C99C-2D8A-163B-6E2BF882E606}"/>
              </a:ext>
            </a:extLst>
          </p:cNvPr>
          <p:cNvSpPr txBox="1"/>
          <p:nvPr/>
        </p:nvSpPr>
        <p:spPr>
          <a:xfrm>
            <a:off x="526663" y="4107071"/>
            <a:ext cx="5042892"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4000" dirty="0">
                <a:latin typeface="Poppins Light" panose="00000400000000000000" pitchFamily="2" charset="0"/>
                <a:cs typeface="Poppins Light" panose="00000400000000000000" pitchFamily="2" charset="0"/>
              </a:rPr>
              <a:t>Avec quoi je souhaite repartir demain soir. </a:t>
            </a:r>
            <a:endParaRPr kumimoji="0" lang="fr-FR" sz="4000" b="0" i="0" u="none" strike="noStrike" kern="1200" cap="none" spc="0" normalizeH="0" baseline="0" noProof="0" dirty="0">
              <a:ln>
                <a:noFill/>
              </a:ln>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1756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8228D-4827-2A19-0677-33E243B6AF31}"/>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E22BEE0D-1057-A485-544E-219BCAEACAB6}"/>
              </a:ext>
            </a:extLst>
          </p:cNvPr>
          <p:cNvSpPr>
            <a:spLocks noGrp="1"/>
          </p:cNvSpPr>
          <p:nvPr>
            <p:ph type="title"/>
          </p:nvPr>
        </p:nvSpPr>
        <p:spPr>
          <a:xfrm>
            <a:off x="369888" y="553085"/>
            <a:ext cx="10515600" cy="582613"/>
          </a:xfrm>
        </p:spPr>
        <p:txBody>
          <a:bodyPr/>
          <a:lstStyle/>
          <a:p>
            <a:r>
              <a:rPr lang="fr-FR" dirty="0">
                <a:solidFill>
                  <a:schemeClr val="tx1">
                    <a:lumMod val="85000"/>
                    <a:lumOff val="15000"/>
                  </a:schemeClr>
                </a:solidFill>
              </a:rPr>
              <a:t>Ce qui fonctionne avec la </a:t>
            </a:r>
            <a:r>
              <a:rPr lang="fr-FR" dirty="0" err="1">
                <a:solidFill>
                  <a:schemeClr val="tx1">
                    <a:lumMod val="85000"/>
                    <a:lumOff val="15000"/>
                  </a:schemeClr>
                </a:solidFill>
              </a:rPr>
              <a:t>Gen</a:t>
            </a:r>
            <a:r>
              <a:rPr lang="fr-FR" dirty="0">
                <a:solidFill>
                  <a:schemeClr val="tx1">
                    <a:lumMod val="85000"/>
                    <a:lumOff val="15000"/>
                  </a:schemeClr>
                </a:solidFill>
              </a:rPr>
              <a:t> Z</a:t>
            </a:r>
          </a:p>
        </p:txBody>
      </p:sp>
      <p:grpSp>
        <p:nvGrpSpPr>
          <p:cNvPr id="13" name="Groupe 12">
            <a:extLst>
              <a:ext uri="{FF2B5EF4-FFF2-40B4-BE49-F238E27FC236}">
                <a16:creationId xmlns:a16="http://schemas.microsoft.com/office/drawing/2014/main" id="{9A0D4664-4A68-4047-2038-841CDBA8ABDB}"/>
              </a:ext>
            </a:extLst>
          </p:cNvPr>
          <p:cNvGrpSpPr/>
          <p:nvPr/>
        </p:nvGrpSpPr>
        <p:grpSpPr>
          <a:xfrm>
            <a:off x="495477" y="2439674"/>
            <a:ext cx="3236069" cy="1984443"/>
            <a:chOff x="856034" y="1673157"/>
            <a:chExt cx="3236069" cy="1984443"/>
          </a:xfrm>
        </p:grpSpPr>
        <p:sp>
          <p:nvSpPr>
            <p:cNvPr id="10" name="Rectangle : coins arrondis 9">
              <a:extLst>
                <a:ext uri="{FF2B5EF4-FFF2-40B4-BE49-F238E27FC236}">
                  <a16:creationId xmlns:a16="http://schemas.microsoft.com/office/drawing/2014/main" id="{30431BED-72DE-A80B-93BD-617171629B49}"/>
                </a:ext>
              </a:extLst>
            </p:cNvPr>
            <p:cNvSpPr/>
            <p:nvPr/>
          </p:nvSpPr>
          <p:spPr>
            <a:xfrm>
              <a:off x="856034" y="1673157"/>
              <a:ext cx="3236069" cy="1984443"/>
            </a:xfrm>
            <a:prstGeom prst="round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5" name="ZoneTexte 4">
              <a:extLst>
                <a:ext uri="{FF2B5EF4-FFF2-40B4-BE49-F238E27FC236}">
                  <a16:creationId xmlns:a16="http://schemas.microsoft.com/office/drawing/2014/main" id="{A1E410B1-CC73-1B27-D716-7C8DEA5ABA93}"/>
                </a:ext>
              </a:extLst>
            </p:cNvPr>
            <p:cNvSpPr txBox="1"/>
            <p:nvPr/>
          </p:nvSpPr>
          <p:spPr>
            <a:xfrm>
              <a:off x="1045724" y="1890892"/>
              <a:ext cx="3046379" cy="1569660"/>
            </a:xfrm>
            <a:prstGeom prst="rect">
              <a:avLst/>
            </a:prstGeom>
            <a:noFill/>
            <a:ln w="6350">
              <a:noFill/>
              <a:miter lim="800000"/>
            </a:ln>
          </p:spPr>
          <p:txBody>
            <a:bodyPr wrap="square">
              <a:spAutoFit/>
            </a:bodyPr>
            <a:lstStyle/>
            <a:p>
              <a:r>
                <a:rPr lang="fr-FR" sz="1600" b="1" dirty="0">
                  <a:latin typeface="Poppins" pitchFamily="2" charset="77"/>
                  <a:cs typeface="Poppins" pitchFamily="2" charset="77"/>
                </a:rPr>
                <a:t>Communication</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Messages courts et visuels</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Feedback en temps réel</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Canaux digitaux variés</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Ton direct et authentique</a:t>
              </a:r>
            </a:p>
          </p:txBody>
        </p:sp>
      </p:grpSp>
      <p:grpSp>
        <p:nvGrpSpPr>
          <p:cNvPr id="14" name="Groupe 13">
            <a:extLst>
              <a:ext uri="{FF2B5EF4-FFF2-40B4-BE49-F238E27FC236}">
                <a16:creationId xmlns:a16="http://schemas.microsoft.com/office/drawing/2014/main" id="{DDC4E035-123A-971C-5214-6EE94A45649D}"/>
              </a:ext>
            </a:extLst>
          </p:cNvPr>
          <p:cNvGrpSpPr/>
          <p:nvPr/>
        </p:nvGrpSpPr>
        <p:grpSpPr>
          <a:xfrm>
            <a:off x="4010235" y="2419753"/>
            <a:ext cx="3876472" cy="1984443"/>
            <a:chOff x="5627688" y="1672223"/>
            <a:chExt cx="3876472" cy="1984443"/>
          </a:xfrm>
        </p:grpSpPr>
        <p:sp>
          <p:nvSpPr>
            <p:cNvPr id="11" name="Rectangle : coins arrondis 10">
              <a:extLst>
                <a:ext uri="{FF2B5EF4-FFF2-40B4-BE49-F238E27FC236}">
                  <a16:creationId xmlns:a16="http://schemas.microsoft.com/office/drawing/2014/main" id="{94142177-471B-1E44-3795-0643BBC0DDE2}"/>
                </a:ext>
              </a:extLst>
            </p:cNvPr>
            <p:cNvSpPr/>
            <p:nvPr/>
          </p:nvSpPr>
          <p:spPr>
            <a:xfrm>
              <a:off x="5627688" y="1672223"/>
              <a:ext cx="3876472" cy="1984443"/>
            </a:xfrm>
            <a:prstGeom prst="roundRect">
              <a:avLst/>
            </a:prstGeom>
            <a:solidFill>
              <a:srgbClr val="FFC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7" name="ZoneTexte 6">
              <a:extLst>
                <a:ext uri="{FF2B5EF4-FFF2-40B4-BE49-F238E27FC236}">
                  <a16:creationId xmlns:a16="http://schemas.microsoft.com/office/drawing/2014/main" id="{8E96C107-240E-418F-2220-A1B2FBC9A728}"/>
                </a:ext>
              </a:extLst>
            </p:cNvPr>
            <p:cNvSpPr txBox="1"/>
            <p:nvPr/>
          </p:nvSpPr>
          <p:spPr>
            <a:xfrm>
              <a:off x="5773366" y="1890892"/>
              <a:ext cx="3730794" cy="1323439"/>
            </a:xfrm>
            <a:prstGeom prst="rect">
              <a:avLst/>
            </a:prstGeom>
            <a:noFill/>
            <a:ln w="6350">
              <a:noFill/>
              <a:miter lim="800000"/>
            </a:ln>
          </p:spPr>
          <p:txBody>
            <a:bodyPr wrap="square">
              <a:spAutoFit/>
            </a:bodyPr>
            <a:lstStyle/>
            <a:p>
              <a:r>
                <a:rPr lang="fr-FR" sz="1600" b="1" dirty="0">
                  <a:latin typeface="Poppins" pitchFamily="2" charset="77"/>
                  <a:cs typeface="Poppins" pitchFamily="2" charset="77"/>
                </a:rPr>
                <a:t>Développement</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Micro-</a:t>
              </a:r>
              <a:r>
                <a:rPr lang="fr-FR" sz="1600" dirty="0" err="1">
                  <a:latin typeface="Poppins Light" panose="00000400000000000000" pitchFamily="2" charset="0"/>
                  <a:cs typeface="Poppins Light" panose="00000400000000000000" pitchFamily="2" charset="0"/>
                </a:rPr>
                <a:t>learning</a:t>
              </a:r>
              <a:r>
                <a:rPr lang="fr-FR" sz="1600" dirty="0">
                  <a:latin typeface="Poppins Light" panose="00000400000000000000" pitchFamily="2" charset="0"/>
                  <a:cs typeface="Poppins Light" panose="00000400000000000000" pitchFamily="2" charset="0"/>
                </a:rPr>
                <a:t> et formats courts</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Mentoring inversé</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Projets transverses</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Certifications reconnues</a:t>
              </a:r>
            </a:p>
          </p:txBody>
        </p:sp>
      </p:grpSp>
      <p:grpSp>
        <p:nvGrpSpPr>
          <p:cNvPr id="15" name="Groupe 14">
            <a:extLst>
              <a:ext uri="{FF2B5EF4-FFF2-40B4-BE49-F238E27FC236}">
                <a16:creationId xmlns:a16="http://schemas.microsoft.com/office/drawing/2014/main" id="{D3FAF1D2-4A6E-5A1E-0F25-2DC9369E42E0}"/>
              </a:ext>
            </a:extLst>
          </p:cNvPr>
          <p:cNvGrpSpPr/>
          <p:nvPr/>
        </p:nvGrpSpPr>
        <p:grpSpPr>
          <a:xfrm>
            <a:off x="8032385" y="2419753"/>
            <a:ext cx="3876472" cy="1984443"/>
            <a:chOff x="4018334" y="4193191"/>
            <a:chExt cx="3876472" cy="1984443"/>
          </a:xfrm>
        </p:grpSpPr>
        <p:sp>
          <p:nvSpPr>
            <p:cNvPr id="12" name="Rectangle : coins arrondis 11">
              <a:extLst>
                <a:ext uri="{FF2B5EF4-FFF2-40B4-BE49-F238E27FC236}">
                  <a16:creationId xmlns:a16="http://schemas.microsoft.com/office/drawing/2014/main" id="{CFFAC96C-8F01-877E-87B7-AAB8CC6285CA}"/>
                </a:ext>
              </a:extLst>
            </p:cNvPr>
            <p:cNvSpPr/>
            <p:nvPr/>
          </p:nvSpPr>
          <p:spPr>
            <a:xfrm>
              <a:off x="4018334" y="4193191"/>
              <a:ext cx="3876472" cy="1984443"/>
            </a:xfrm>
            <a:prstGeom prst="roundRect">
              <a:avLst/>
            </a:prstGeom>
            <a:solidFill>
              <a:srgbClr val="39BDF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9" name="ZoneTexte 8">
              <a:extLst>
                <a:ext uri="{FF2B5EF4-FFF2-40B4-BE49-F238E27FC236}">
                  <a16:creationId xmlns:a16="http://schemas.microsoft.com/office/drawing/2014/main" id="{6D10E201-1166-A772-1ECF-E557844755E4}"/>
                </a:ext>
              </a:extLst>
            </p:cNvPr>
            <p:cNvSpPr txBox="1"/>
            <p:nvPr/>
          </p:nvSpPr>
          <p:spPr>
            <a:xfrm>
              <a:off x="4092103" y="4523999"/>
              <a:ext cx="3728935" cy="1354217"/>
            </a:xfrm>
            <a:prstGeom prst="rect">
              <a:avLst/>
            </a:prstGeom>
            <a:noFill/>
            <a:ln w="6350">
              <a:noFill/>
              <a:miter lim="800000"/>
            </a:ln>
          </p:spPr>
          <p:txBody>
            <a:bodyPr wrap="square">
              <a:spAutoFit/>
            </a:bodyPr>
            <a:lstStyle/>
            <a:p>
              <a:r>
                <a:rPr lang="fr-FR" sz="1600" b="1" dirty="0">
                  <a:latin typeface="Poppins" pitchFamily="2" charset="77"/>
                  <a:cs typeface="Poppins" pitchFamily="2" charset="77"/>
                </a:rPr>
                <a:t>Management</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Objectifs clairs et mesurables</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Autonomie dans l'exécution</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Reconnaissance publique</a:t>
              </a:r>
            </a:p>
            <a:p>
              <a:pPr marL="285750" indent="-285750">
                <a:buFont typeface="Wingdings" panose="05000000000000000000" pitchFamily="2" charset="2"/>
                <a:buChar char="§"/>
              </a:pPr>
              <a:r>
                <a:rPr lang="fr-FR" sz="1600" dirty="0">
                  <a:latin typeface="Poppins Light" panose="00000400000000000000" pitchFamily="2" charset="0"/>
                  <a:cs typeface="Poppins Light" panose="00000400000000000000" pitchFamily="2" charset="0"/>
                </a:rPr>
                <a:t>Sens et impact visible</a:t>
              </a:r>
            </a:p>
          </p:txBody>
        </p:sp>
      </p:grpSp>
    </p:spTree>
    <p:extLst>
      <p:ext uri="{BB962C8B-B14F-4D97-AF65-F5344CB8AC3E}">
        <p14:creationId xmlns:p14="http://schemas.microsoft.com/office/powerpoint/2010/main" val="3581889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BFAB-8654-5B97-3C88-2930FC0DA876}"/>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B53F00C9-7981-610C-86BA-6AA29C7C8268}"/>
              </a:ext>
            </a:extLst>
          </p:cNvPr>
          <p:cNvSpPr>
            <a:spLocks noGrp="1"/>
          </p:cNvSpPr>
          <p:nvPr>
            <p:ph type="title"/>
          </p:nvPr>
        </p:nvSpPr>
        <p:spPr>
          <a:xfrm>
            <a:off x="369888" y="553085"/>
            <a:ext cx="10515600" cy="582613"/>
          </a:xfrm>
        </p:spPr>
        <p:txBody>
          <a:bodyPr/>
          <a:lstStyle/>
          <a:p>
            <a:r>
              <a:rPr lang="fr-FR" dirty="0">
                <a:solidFill>
                  <a:schemeClr val="tx1">
                    <a:lumMod val="85000"/>
                    <a:lumOff val="15000"/>
                  </a:schemeClr>
                </a:solidFill>
              </a:rPr>
              <a:t>Mes stéréotypes</a:t>
            </a:r>
          </a:p>
        </p:txBody>
      </p:sp>
      <p:pic>
        <p:nvPicPr>
          <p:cNvPr id="21506" name="Picture 2" descr="Manager la génération Y/Z">
            <a:extLst>
              <a:ext uri="{FF2B5EF4-FFF2-40B4-BE49-F238E27FC236}">
                <a16:creationId xmlns:a16="http://schemas.microsoft.com/office/drawing/2014/main" id="{7F796BEF-53C4-7A03-A6C8-C9EC820F9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377" y="1362259"/>
            <a:ext cx="5703246" cy="241354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767D4F5-7513-DF05-170D-8FA638D538F2}"/>
              </a:ext>
            </a:extLst>
          </p:cNvPr>
          <p:cNvSpPr txBox="1"/>
          <p:nvPr/>
        </p:nvSpPr>
        <p:spPr>
          <a:xfrm>
            <a:off x="1356807" y="3926079"/>
            <a:ext cx="4739193" cy="2031325"/>
          </a:xfrm>
          <a:prstGeom prst="rect">
            <a:avLst/>
          </a:prstGeom>
          <a:noFill/>
          <a:ln w="6350">
            <a:noFill/>
            <a:miter lim="800000"/>
          </a:ln>
        </p:spPr>
        <p:txBody>
          <a:bodyPr wrap="square">
            <a:spAutoFit/>
          </a:bodyPr>
          <a:lstStyle/>
          <a:p>
            <a:r>
              <a:rPr lang="fr-FR" dirty="0"/>
              <a:t>❌   "Tous les jeunes sont..."  </a:t>
            </a:r>
          </a:p>
          <a:p>
            <a:endParaRPr lang="fr-FR" dirty="0"/>
          </a:p>
          <a:p>
            <a:r>
              <a:rPr lang="fr-FR" dirty="0"/>
              <a:t>❌   "Ils ne veulent pas s'investir"    </a:t>
            </a:r>
          </a:p>
          <a:p>
            <a:endParaRPr lang="fr-FR" dirty="0"/>
          </a:p>
          <a:p>
            <a:r>
              <a:rPr lang="fr-FR" dirty="0"/>
              <a:t>❌   "Ils sont impatients"  </a:t>
            </a:r>
          </a:p>
          <a:p>
            <a:endParaRPr lang="fr-FR" dirty="0"/>
          </a:p>
          <a:p>
            <a:r>
              <a:rPr lang="fr-FR" dirty="0"/>
              <a:t>❌   "Ils ne respectent pas l'autorité"  </a:t>
            </a:r>
          </a:p>
        </p:txBody>
      </p:sp>
      <p:sp>
        <p:nvSpPr>
          <p:cNvPr id="8" name="ZoneTexte 7">
            <a:extLst>
              <a:ext uri="{FF2B5EF4-FFF2-40B4-BE49-F238E27FC236}">
                <a16:creationId xmlns:a16="http://schemas.microsoft.com/office/drawing/2014/main" id="{BBAE004F-C896-B8D1-18FC-D36D125B61C5}"/>
              </a:ext>
            </a:extLst>
          </p:cNvPr>
          <p:cNvSpPr txBox="1"/>
          <p:nvPr/>
        </p:nvSpPr>
        <p:spPr>
          <a:xfrm>
            <a:off x="6096000" y="3926079"/>
            <a:ext cx="6099242" cy="2031325"/>
          </a:xfrm>
          <a:prstGeom prst="rect">
            <a:avLst/>
          </a:prstGeom>
          <a:noFill/>
          <a:ln w="6350">
            <a:noFill/>
            <a:miter lim="800000"/>
          </a:ln>
        </p:spPr>
        <p:txBody>
          <a:bodyPr wrap="square">
            <a:spAutoFit/>
          </a:bodyPr>
          <a:lstStyle/>
          <a:p>
            <a:r>
              <a:rPr lang="fr-FR" dirty="0"/>
              <a:t>✅   Chaque individu est unique  </a:t>
            </a:r>
          </a:p>
          <a:p>
            <a:endParaRPr lang="fr-FR" dirty="0"/>
          </a:p>
          <a:p>
            <a:r>
              <a:rPr lang="fr-FR" dirty="0"/>
              <a:t>✅   Ils s'investissent différemment  </a:t>
            </a:r>
          </a:p>
          <a:p>
            <a:endParaRPr lang="fr-FR" dirty="0"/>
          </a:p>
          <a:p>
            <a:r>
              <a:rPr lang="fr-FR" dirty="0"/>
              <a:t>✅   Ils ont besoin de feedback fréquent  </a:t>
            </a:r>
          </a:p>
          <a:p>
            <a:endParaRPr lang="fr-FR" dirty="0"/>
          </a:p>
          <a:p>
            <a:r>
              <a:rPr lang="fr-FR" dirty="0"/>
              <a:t>✅   Ils questionnent pour comprendre  </a:t>
            </a:r>
          </a:p>
        </p:txBody>
      </p:sp>
      <p:sp>
        <p:nvSpPr>
          <p:cNvPr id="17" name="ZoneTexte 16">
            <a:extLst>
              <a:ext uri="{FF2B5EF4-FFF2-40B4-BE49-F238E27FC236}">
                <a16:creationId xmlns:a16="http://schemas.microsoft.com/office/drawing/2014/main" id="{FDEFF2C7-DC69-C04F-6913-0576017D5A84}"/>
              </a:ext>
            </a:extLst>
          </p:cNvPr>
          <p:cNvSpPr txBox="1"/>
          <p:nvPr/>
        </p:nvSpPr>
        <p:spPr>
          <a:xfrm>
            <a:off x="1988495" y="6107676"/>
            <a:ext cx="8215009" cy="461665"/>
          </a:xfrm>
          <a:prstGeom prst="rect">
            <a:avLst/>
          </a:prstGeom>
          <a:noFill/>
          <a:ln w="6350">
            <a:noFill/>
            <a:miter lim="800000"/>
          </a:ln>
        </p:spPr>
        <p:txBody>
          <a:bodyPr wrap="square">
            <a:spAutoFit/>
          </a:bodyPr>
          <a:lstStyle/>
          <a:p>
            <a:pPr algn="ctr"/>
            <a:r>
              <a:rPr lang="fr-FR" sz="2400" b="1" dirty="0">
                <a:solidFill>
                  <a:schemeClr val="accent1"/>
                </a:solidFill>
                <a:latin typeface="Poppins" pitchFamily="2" charset="77"/>
                <a:cs typeface="Poppins" pitchFamily="2" charset="77"/>
              </a:rPr>
              <a:t>L'ESSENTIEL : RESTER CURIEUX ET OUVERT</a:t>
            </a:r>
          </a:p>
        </p:txBody>
      </p:sp>
    </p:spTree>
    <p:extLst>
      <p:ext uri="{BB962C8B-B14F-4D97-AF65-F5344CB8AC3E}">
        <p14:creationId xmlns:p14="http://schemas.microsoft.com/office/powerpoint/2010/main" val="8750843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 45">
            <a:extLst>
              <a:ext uri="{FF2B5EF4-FFF2-40B4-BE49-F238E27FC236}">
                <a16:creationId xmlns:a16="http://schemas.microsoft.com/office/drawing/2014/main" id="{39206B09-50ED-4186-A105-7AEE0A777EC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1" y="-10390"/>
            <a:ext cx="12192001" cy="1800000"/>
          </a:xfrm>
          <a:prstGeom prst="rect">
            <a:avLst/>
          </a:prstGeom>
          <a:solidFill>
            <a:srgbClr val="0070C0"/>
          </a:solidFill>
        </p:spPr>
      </p:pic>
      <p:sp>
        <p:nvSpPr>
          <p:cNvPr id="2" name="Titre 1">
            <a:extLst>
              <a:ext uri="{FF2B5EF4-FFF2-40B4-BE49-F238E27FC236}">
                <a16:creationId xmlns:a16="http://schemas.microsoft.com/office/drawing/2014/main" id="{FAA19143-6C6A-4CAB-A445-4AEFAE44FADD}"/>
              </a:ext>
            </a:extLst>
          </p:cNvPr>
          <p:cNvSpPr>
            <a:spLocks noGrp="1"/>
          </p:cNvSpPr>
          <p:nvPr>
            <p:ph type="title"/>
          </p:nvPr>
        </p:nvSpPr>
        <p:spPr>
          <a:xfrm>
            <a:off x="349419" y="597878"/>
            <a:ext cx="10515600" cy="583464"/>
          </a:xfrm>
        </p:spPr>
        <p:txBody>
          <a:bodyPr>
            <a:normAutofit/>
          </a:bodyPr>
          <a:lstStyle/>
          <a:p>
            <a:r>
              <a:rPr lang="fr-FR" dirty="0"/>
              <a:t>Atelier 7 : la </a:t>
            </a:r>
            <a:r>
              <a:rPr lang="fr-FR" dirty="0" err="1"/>
              <a:t>Gen</a:t>
            </a:r>
            <a:r>
              <a:rPr lang="fr-FR" dirty="0"/>
              <a:t> Z en action</a:t>
            </a:r>
          </a:p>
        </p:txBody>
      </p:sp>
      <p:sp>
        <p:nvSpPr>
          <p:cNvPr id="6" name="Rectangle : coins arrondis 5">
            <a:extLst>
              <a:ext uri="{FF2B5EF4-FFF2-40B4-BE49-F238E27FC236}">
                <a16:creationId xmlns:a16="http://schemas.microsoft.com/office/drawing/2014/main" id="{3F049477-DE64-169D-9F46-D10A9A9365DC}"/>
              </a:ext>
            </a:extLst>
          </p:cNvPr>
          <p:cNvSpPr/>
          <p:nvPr/>
        </p:nvSpPr>
        <p:spPr>
          <a:xfrm>
            <a:off x="164929" y="2241727"/>
            <a:ext cx="2801566" cy="2826664"/>
          </a:xfrm>
          <a:prstGeom prst="roundRect">
            <a:avLst/>
          </a:prstGeom>
          <a:solidFill>
            <a:schemeClr val="bg1">
              <a:lumMod val="65000"/>
              <a:alpha val="4895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fr-FR" sz="1600" b="1" dirty="0">
                <a:solidFill>
                  <a:schemeClr val="tx1"/>
                </a:solidFill>
                <a:latin typeface="Poppins" pitchFamily="2" charset="77"/>
                <a:cs typeface="Poppins" pitchFamily="2" charset="77"/>
              </a:rPr>
              <a:t>Situation 1 : </a:t>
            </a:r>
            <a:r>
              <a:rPr lang="fr-FR" sz="1600" b="1" dirty="0" err="1">
                <a:solidFill>
                  <a:schemeClr val="tx1"/>
                </a:solidFill>
                <a:latin typeface="Poppins" panose="00000800000000000000" pitchFamily="2" charset="0"/>
                <a:cs typeface="Poppins" panose="00000800000000000000" pitchFamily="2" charset="0"/>
              </a:rPr>
              <a:t>Onboarding</a:t>
            </a:r>
            <a:endParaRPr lang="fr-FR" sz="1600" b="1" dirty="0">
              <a:solidFill>
                <a:schemeClr val="tx1"/>
              </a:solidFill>
              <a:latin typeface="Poppins" panose="00000800000000000000" pitchFamily="2" charset="0"/>
              <a:cs typeface="Poppins" panose="00000800000000000000" pitchFamily="2" charset="0"/>
            </a:endParaRPr>
          </a:p>
          <a:p>
            <a:pPr algn="ctr">
              <a:spcBef>
                <a:spcPts val="300"/>
              </a:spcBef>
              <a:spcAft>
                <a:spcPts val="300"/>
              </a:spcAft>
            </a:pPr>
            <a:r>
              <a:rPr lang="fr-FR" sz="1600" dirty="0">
                <a:solidFill>
                  <a:schemeClr val="tx1"/>
                </a:solidFill>
                <a:latin typeface="Poppins Light" panose="00000400000000000000" pitchFamily="2" charset="0"/>
                <a:cs typeface="Poppins Light" panose="00000400000000000000" pitchFamily="2" charset="0"/>
              </a:rPr>
              <a:t>Comment intégrer efficacement un jeune collaborateur </a:t>
            </a:r>
            <a:r>
              <a:rPr lang="fr-FR" sz="1600" dirty="0" err="1">
                <a:solidFill>
                  <a:schemeClr val="tx1"/>
                </a:solidFill>
                <a:latin typeface="Poppins Light" panose="00000400000000000000" pitchFamily="2" charset="0"/>
                <a:cs typeface="Poppins Light" panose="00000400000000000000" pitchFamily="2" charset="0"/>
              </a:rPr>
              <a:t>Gen</a:t>
            </a:r>
            <a:r>
              <a:rPr lang="fr-FR" sz="1600" dirty="0">
                <a:solidFill>
                  <a:schemeClr val="tx1"/>
                </a:solidFill>
                <a:latin typeface="Poppins Light" panose="00000400000000000000" pitchFamily="2" charset="0"/>
                <a:cs typeface="Poppins Light" panose="00000400000000000000" pitchFamily="2" charset="0"/>
              </a:rPr>
              <a:t> Z ?</a:t>
            </a:r>
          </a:p>
        </p:txBody>
      </p:sp>
      <p:sp>
        <p:nvSpPr>
          <p:cNvPr id="22" name="Rectangle : coins arrondis 21">
            <a:extLst>
              <a:ext uri="{FF2B5EF4-FFF2-40B4-BE49-F238E27FC236}">
                <a16:creationId xmlns:a16="http://schemas.microsoft.com/office/drawing/2014/main" id="{9FC2D4A5-53D5-00E0-5AF6-503109060F05}"/>
              </a:ext>
            </a:extLst>
          </p:cNvPr>
          <p:cNvSpPr/>
          <p:nvPr/>
        </p:nvSpPr>
        <p:spPr>
          <a:xfrm>
            <a:off x="3198557" y="2241727"/>
            <a:ext cx="2801566" cy="2826664"/>
          </a:xfrm>
          <a:prstGeom prst="roundRect">
            <a:avLst/>
          </a:prstGeom>
          <a:solidFill>
            <a:schemeClr val="bg1">
              <a:lumMod val="65000"/>
              <a:alpha val="4895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fr-FR" sz="1600" b="1" dirty="0">
                <a:solidFill>
                  <a:schemeClr val="tx1"/>
                </a:solidFill>
                <a:latin typeface="Poppins" pitchFamily="2" charset="77"/>
                <a:cs typeface="Poppins" pitchFamily="2" charset="77"/>
              </a:rPr>
              <a:t>Situation 2 : Motivation</a:t>
            </a:r>
          </a:p>
          <a:p>
            <a:pPr algn="ctr">
              <a:spcBef>
                <a:spcPts val="300"/>
              </a:spcBef>
              <a:spcAft>
                <a:spcPts val="300"/>
              </a:spcAft>
            </a:pPr>
            <a:r>
              <a:rPr lang="fr-FR" sz="1600" dirty="0">
                <a:solidFill>
                  <a:schemeClr val="tx1"/>
                </a:solidFill>
                <a:latin typeface="Poppins Light" panose="00000400000000000000" pitchFamily="2" charset="0"/>
                <a:cs typeface="Poppins Light" panose="00000400000000000000" pitchFamily="2" charset="0"/>
              </a:rPr>
              <a:t>Votre collaborateur </a:t>
            </a:r>
            <a:r>
              <a:rPr lang="fr-FR" sz="1600" dirty="0" err="1">
                <a:solidFill>
                  <a:schemeClr val="tx1"/>
                </a:solidFill>
                <a:latin typeface="Poppins Light" panose="00000400000000000000" pitchFamily="2" charset="0"/>
                <a:cs typeface="Poppins Light" panose="00000400000000000000" pitchFamily="2" charset="0"/>
              </a:rPr>
              <a:t>Gen</a:t>
            </a:r>
            <a:r>
              <a:rPr lang="fr-FR" sz="1600" dirty="0">
                <a:solidFill>
                  <a:schemeClr val="tx1"/>
                </a:solidFill>
                <a:latin typeface="Poppins Light" panose="00000400000000000000" pitchFamily="2" charset="0"/>
                <a:cs typeface="Poppins Light" panose="00000400000000000000" pitchFamily="2" charset="0"/>
              </a:rPr>
              <a:t> Z semble démotivé. Quelles questions poser ?</a:t>
            </a:r>
          </a:p>
        </p:txBody>
      </p:sp>
      <p:sp>
        <p:nvSpPr>
          <p:cNvPr id="25" name="Rectangle : coins arrondis 24">
            <a:extLst>
              <a:ext uri="{FF2B5EF4-FFF2-40B4-BE49-F238E27FC236}">
                <a16:creationId xmlns:a16="http://schemas.microsoft.com/office/drawing/2014/main" id="{41A1FCA6-E495-A6B2-5ADF-A873F5841E66}"/>
              </a:ext>
            </a:extLst>
          </p:cNvPr>
          <p:cNvSpPr/>
          <p:nvPr/>
        </p:nvSpPr>
        <p:spPr>
          <a:xfrm>
            <a:off x="6232185" y="2221384"/>
            <a:ext cx="2801566" cy="2847007"/>
          </a:xfrm>
          <a:prstGeom prst="roundRect">
            <a:avLst/>
          </a:prstGeom>
          <a:solidFill>
            <a:schemeClr val="bg1">
              <a:lumMod val="65000"/>
              <a:alpha val="4895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fr-FR" sz="1600" b="1" dirty="0">
                <a:solidFill>
                  <a:schemeClr val="tx1"/>
                </a:solidFill>
                <a:latin typeface="Poppins" pitchFamily="2" charset="77"/>
                <a:cs typeface="Poppins" pitchFamily="2" charset="77"/>
              </a:rPr>
              <a:t>Situation 3 : Feedback  </a:t>
            </a:r>
          </a:p>
          <a:p>
            <a:pPr algn="ctr">
              <a:spcBef>
                <a:spcPts val="300"/>
              </a:spcBef>
              <a:spcAft>
                <a:spcPts val="300"/>
              </a:spcAft>
            </a:pPr>
            <a:r>
              <a:rPr lang="fr-FR" sz="1600" dirty="0">
                <a:solidFill>
                  <a:schemeClr val="tx1"/>
                </a:solidFill>
                <a:latin typeface="Poppins Light" panose="00000400000000000000" pitchFamily="2" charset="0"/>
                <a:cs typeface="Poppins Light" panose="00000400000000000000" pitchFamily="2" charset="0"/>
              </a:rPr>
              <a:t>Comment donner un feedback correctif à un </a:t>
            </a:r>
            <a:r>
              <a:rPr lang="fr-FR" sz="1600" dirty="0" err="1">
                <a:solidFill>
                  <a:schemeClr val="tx1"/>
                </a:solidFill>
                <a:latin typeface="Poppins Light" panose="00000400000000000000" pitchFamily="2" charset="0"/>
                <a:cs typeface="Poppins Light" panose="00000400000000000000" pitchFamily="2" charset="0"/>
              </a:rPr>
              <a:t>Gen</a:t>
            </a:r>
            <a:r>
              <a:rPr lang="fr-FR" sz="1600" dirty="0">
                <a:solidFill>
                  <a:schemeClr val="tx1"/>
                </a:solidFill>
                <a:latin typeface="Poppins Light" panose="00000400000000000000" pitchFamily="2" charset="0"/>
                <a:cs typeface="Poppins Light" panose="00000400000000000000" pitchFamily="2" charset="0"/>
              </a:rPr>
              <a:t> Z ?</a:t>
            </a:r>
          </a:p>
        </p:txBody>
      </p:sp>
      <p:sp>
        <p:nvSpPr>
          <p:cNvPr id="26" name="Rectangle : coins arrondis 25">
            <a:extLst>
              <a:ext uri="{FF2B5EF4-FFF2-40B4-BE49-F238E27FC236}">
                <a16:creationId xmlns:a16="http://schemas.microsoft.com/office/drawing/2014/main" id="{E2C0550F-056E-D414-A52F-54A878F934BD}"/>
              </a:ext>
            </a:extLst>
          </p:cNvPr>
          <p:cNvSpPr/>
          <p:nvPr/>
        </p:nvSpPr>
        <p:spPr>
          <a:xfrm>
            <a:off x="9265813" y="2221384"/>
            <a:ext cx="2801566" cy="2847007"/>
          </a:xfrm>
          <a:prstGeom prst="roundRect">
            <a:avLst/>
          </a:prstGeom>
          <a:solidFill>
            <a:schemeClr val="bg1">
              <a:lumMod val="65000"/>
              <a:alpha val="4895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fr-FR" sz="1600" b="1" dirty="0">
                <a:solidFill>
                  <a:schemeClr val="tx1"/>
                </a:solidFill>
                <a:latin typeface="Poppins" pitchFamily="2" charset="77"/>
                <a:cs typeface="Poppins" pitchFamily="2" charset="77"/>
              </a:rPr>
              <a:t>Situation 4 : Développement</a:t>
            </a:r>
          </a:p>
          <a:p>
            <a:pPr algn="ctr">
              <a:spcBef>
                <a:spcPts val="300"/>
              </a:spcBef>
              <a:spcAft>
                <a:spcPts val="300"/>
              </a:spcAft>
            </a:pPr>
            <a:r>
              <a:rPr lang="fr-FR" sz="1600" dirty="0">
                <a:solidFill>
                  <a:schemeClr val="tx1"/>
                </a:solidFill>
                <a:latin typeface="Poppins Light" panose="00000400000000000000" pitchFamily="2" charset="0"/>
                <a:cs typeface="Poppins Light" panose="00000400000000000000" pitchFamily="2" charset="0"/>
              </a:rPr>
              <a:t>Quelles opportunités proposer pour maintenir l'engagement ? </a:t>
            </a:r>
          </a:p>
        </p:txBody>
      </p:sp>
    </p:spTree>
    <p:extLst>
      <p:ext uri="{BB962C8B-B14F-4D97-AF65-F5344CB8AC3E}">
        <p14:creationId xmlns:p14="http://schemas.microsoft.com/office/powerpoint/2010/main" val="546419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A30985-2D92-97BC-958D-B98A44453F0D}"/>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1081C944-4B4D-2EEA-E690-94E44BBA131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2038"/>
            <a:ext cx="12192001" cy="1800000"/>
          </a:xfrm>
          <a:prstGeom prst="rect">
            <a:avLst/>
          </a:prstGeom>
          <a:solidFill>
            <a:srgbClr val="0070C0"/>
          </a:solidFill>
        </p:spPr>
      </p:pic>
      <p:sp>
        <p:nvSpPr>
          <p:cNvPr id="2" name="Titre 1">
            <a:extLst>
              <a:ext uri="{FF2B5EF4-FFF2-40B4-BE49-F238E27FC236}">
                <a16:creationId xmlns:a16="http://schemas.microsoft.com/office/drawing/2014/main" id="{620A7DFA-47CD-A48F-182A-1E366A0AF8AE}"/>
              </a:ext>
            </a:extLst>
          </p:cNvPr>
          <p:cNvSpPr>
            <a:spLocks noGrp="1"/>
          </p:cNvSpPr>
          <p:nvPr>
            <p:ph type="title"/>
          </p:nvPr>
        </p:nvSpPr>
        <p:spPr>
          <a:xfrm>
            <a:off x="447675" y="597878"/>
            <a:ext cx="10515600" cy="583464"/>
          </a:xfrm>
        </p:spPr>
        <p:txBody>
          <a:bodyPr>
            <a:normAutofit fontScale="90000"/>
          </a:bodyPr>
          <a:lstStyle/>
          <a:p>
            <a:r>
              <a:rPr lang="fr-FR" dirty="0">
                <a:latin typeface="Poppins SemiBold" panose="00000700000000000000" pitchFamily="2" charset="0"/>
                <a:cs typeface="Poppins SemiBold" panose="00000700000000000000" pitchFamily="2" charset="0"/>
              </a:rPr>
              <a:t>Atelier 8 : expérimenter l’écoute active</a:t>
            </a:r>
            <a:br>
              <a:rPr lang="fr-FR" dirty="0">
                <a:latin typeface="Poppins SemiBold" panose="00000700000000000000" pitchFamily="2" charset="0"/>
                <a:cs typeface="Poppins SemiBold" panose="00000700000000000000" pitchFamily="2" charset="0"/>
              </a:rPr>
            </a:br>
            <a:r>
              <a:rPr lang="fr-FR" dirty="0">
                <a:latin typeface="Poppins SemiBold" panose="00000700000000000000" pitchFamily="2" charset="0"/>
                <a:cs typeface="Poppins SemiBold" panose="00000700000000000000" pitchFamily="2" charset="0"/>
              </a:rPr>
              <a:t>		 ET empathique</a:t>
            </a:r>
          </a:p>
        </p:txBody>
      </p:sp>
      <p:sp>
        <p:nvSpPr>
          <p:cNvPr id="9" name="Google Shape;3059;p23">
            <a:extLst>
              <a:ext uri="{FF2B5EF4-FFF2-40B4-BE49-F238E27FC236}">
                <a16:creationId xmlns:a16="http://schemas.microsoft.com/office/drawing/2014/main" id="{BF55F9E2-7ADD-2343-7C4D-9F33DFD25D83}"/>
              </a:ext>
            </a:extLst>
          </p:cNvPr>
          <p:cNvSpPr txBox="1"/>
          <p:nvPr/>
        </p:nvSpPr>
        <p:spPr>
          <a:xfrm>
            <a:off x="2027650" y="2279211"/>
            <a:ext cx="8376438" cy="338514"/>
          </a:xfrm>
          <a:prstGeom prst="rect">
            <a:avLst/>
          </a:prstGeom>
          <a:noFill/>
          <a:ln>
            <a:noFill/>
          </a:ln>
        </p:spPr>
        <p:txBody>
          <a:bodyPr spcFirstLastPara="1" wrap="square" lIns="91425" tIns="45700" rIns="91425" bIns="45700" anchor="t" anchorCtr="0">
            <a:spAutoFit/>
          </a:bodyPr>
          <a:lstStyle/>
          <a:p>
            <a:r>
              <a:rPr lang="fr-FR" sz="1600" dirty="0">
                <a:solidFill>
                  <a:schemeClr val="dk1"/>
                </a:solidFill>
                <a:latin typeface="Poppins Light" panose="00000400000000000000" pitchFamily="2" charset="0"/>
                <a:ea typeface="Poppins Light"/>
                <a:cs typeface="Poppins Light" panose="00000400000000000000" pitchFamily="2" charset="0"/>
              </a:rPr>
              <a:t>[A] partage une situation relationnelle qui me questionne ou me « gratouille »</a:t>
            </a:r>
          </a:p>
        </p:txBody>
      </p:sp>
      <p:sp>
        <p:nvSpPr>
          <p:cNvPr id="11" name="Oval 11">
            <a:extLst>
              <a:ext uri="{FF2B5EF4-FFF2-40B4-BE49-F238E27FC236}">
                <a16:creationId xmlns:a16="http://schemas.microsoft.com/office/drawing/2014/main" id="{4E8A449B-88EC-31B3-127E-283DCD6EAAD4}"/>
              </a:ext>
            </a:extLst>
          </p:cNvPr>
          <p:cNvSpPr/>
          <p:nvPr/>
        </p:nvSpPr>
        <p:spPr>
          <a:xfrm>
            <a:off x="1553272" y="2279211"/>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F104A147-C41D-F33A-A73D-EE0FCBF9CB26}"/>
              </a:ext>
            </a:extLst>
          </p:cNvPr>
          <p:cNvSpPr/>
          <p:nvPr/>
        </p:nvSpPr>
        <p:spPr>
          <a:xfrm>
            <a:off x="1553272" y="3693175"/>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3" name="ZoneTexte 10">
            <a:extLst>
              <a:ext uri="{FF2B5EF4-FFF2-40B4-BE49-F238E27FC236}">
                <a16:creationId xmlns:a16="http://schemas.microsoft.com/office/drawing/2014/main" id="{48617BB2-BE30-C479-ADCC-E0DE65E2B7A4}"/>
              </a:ext>
            </a:extLst>
          </p:cNvPr>
          <p:cNvSpPr txBox="1"/>
          <p:nvPr/>
        </p:nvSpPr>
        <p:spPr>
          <a:xfrm>
            <a:off x="2048081" y="2832244"/>
            <a:ext cx="8915194" cy="33855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dk1"/>
                </a:solidFill>
                <a:latin typeface="Poppins Light" panose="00000400000000000000" pitchFamily="2" charset="0"/>
                <a:cs typeface="Poppins Light" panose="00000400000000000000" pitchFamily="2" charset="0"/>
              </a:rPr>
              <a:t>[B] se me met en empathie et l’aide à prendre du recul avec la boussole du langage</a:t>
            </a:r>
          </a:p>
        </p:txBody>
      </p:sp>
      <p:sp>
        <p:nvSpPr>
          <p:cNvPr id="4" name="ZoneTexte 13">
            <a:extLst>
              <a:ext uri="{FF2B5EF4-FFF2-40B4-BE49-F238E27FC236}">
                <a16:creationId xmlns:a16="http://schemas.microsoft.com/office/drawing/2014/main" id="{11889C63-7329-F3DE-764A-2C24FFD11171}"/>
              </a:ext>
            </a:extLst>
          </p:cNvPr>
          <p:cNvSpPr txBox="1"/>
          <p:nvPr/>
        </p:nvSpPr>
        <p:spPr>
          <a:xfrm>
            <a:off x="2048081" y="3672007"/>
            <a:ext cx="6962104" cy="2092881"/>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dk1"/>
                </a:solidFill>
                <a:latin typeface="Poppins SemiBold" panose="00000700000000000000" pitchFamily="2" charset="0"/>
                <a:cs typeface="Poppins SemiBold" panose="00000700000000000000" pitchFamily="2" charset="0"/>
              </a:rPr>
              <a:t>Le groupe observe l’échange et debrief</a:t>
            </a:r>
          </a:p>
          <a:p>
            <a:pPr marL="285750" indent="-285750">
              <a:buClr>
                <a:srgbClr val="000000"/>
              </a:buClr>
              <a:buFont typeface="Wingdings" panose="05000000000000000000" pitchFamily="2" charset="2"/>
              <a:buChar char="§"/>
            </a:pPr>
            <a:r>
              <a:rPr lang="fr-FR" sz="1600" dirty="0">
                <a:solidFill>
                  <a:schemeClr val="dk1"/>
                </a:solidFill>
                <a:latin typeface="Poppins Light" panose="00000400000000000000" pitchFamily="2" charset="0"/>
                <a:cs typeface="Poppins Light" panose="00000400000000000000" pitchFamily="2" charset="0"/>
              </a:rPr>
              <a:t>Description du non verbal de « l’écouté »</a:t>
            </a:r>
          </a:p>
          <a:p>
            <a:pPr marL="285750" indent="-285750">
              <a:buClr>
                <a:srgbClr val="000000"/>
              </a:buClr>
              <a:buFont typeface="Wingdings" panose="05000000000000000000" pitchFamily="2" charset="2"/>
              <a:buChar char="§"/>
            </a:pPr>
            <a:r>
              <a:rPr lang="fr-FR" sz="1600" dirty="0">
                <a:solidFill>
                  <a:schemeClr val="dk1"/>
                </a:solidFill>
                <a:latin typeface="Poppins Light" panose="00000400000000000000" pitchFamily="2" charset="0"/>
                <a:cs typeface="Poppins Light" panose="00000400000000000000" pitchFamily="2" charset="0"/>
              </a:rPr>
              <a:t>Description du verbal et du non verbal de « l’écouteur »</a:t>
            </a:r>
          </a:p>
          <a:p>
            <a:pPr marL="742950" lvl="1" indent="-285750">
              <a:buClr>
                <a:srgbClr val="000000"/>
              </a:buClr>
              <a:buFont typeface="Wingdings" panose="05000000000000000000" pitchFamily="2" charset="2"/>
              <a:buChar char="ü"/>
            </a:pPr>
            <a:r>
              <a:rPr lang="fr-FR" sz="1600" dirty="0">
                <a:solidFill>
                  <a:schemeClr val="dk1"/>
                </a:solidFill>
                <a:latin typeface="Poppins Light" panose="00000400000000000000" pitchFamily="2" charset="0"/>
                <a:cs typeface="Poppins Light" panose="00000400000000000000" pitchFamily="2" charset="0"/>
              </a:rPr>
              <a:t>Nombre de questions ouvertes et de questions fermées</a:t>
            </a:r>
          </a:p>
          <a:p>
            <a:pPr marL="742950" lvl="1" indent="-285750">
              <a:buClr>
                <a:srgbClr val="000000"/>
              </a:buClr>
              <a:buFont typeface="Wingdings" panose="05000000000000000000" pitchFamily="2" charset="2"/>
              <a:buChar char="ü"/>
            </a:pPr>
            <a:r>
              <a:rPr lang="fr-FR" sz="1600" dirty="0">
                <a:solidFill>
                  <a:schemeClr val="dk1"/>
                </a:solidFill>
                <a:latin typeface="Poppins Light" panose="00000400000000000000" pitchFamily="2" charset="0"/>
                <a:cs typeface="Poppins Light" panose="00000400000000000000" pitchFamily="2" charset="0"/>
              </a:rPr>
              <a:t>Répartition du temps de parole</a:t>
            </a:r>
          </a:p>
          <a:p>
            <a:pPr marL="742950" lvl="1" indent="-285750">
              <a:buClr>
                <a:srgbClr val="000000"/>
              </a:buClr>
              <a:buFont typeface="Wingdings" panose="05000000000000000000" pitchFamily="2" charset="2"/>
              <a:buChar char="ü"/>
            </a:pPr>
            <a:r>
              <a:rPr lang="fr-FR" sz="1600" dirty="0">
                <a:solidFill>
                  <a:schemeClr val="dk1"/>
                </a:solidFill>
                <a:latin typeface="Poppins Light" panose="00000400000000000000" pitchFamily="2" charset="0"/>
                <a:cs typeface="Poppins Light" panose="00000400000000000000" pitchFamily="2" charset="0"/>
              </a:rPr>
              <a:t>Répartition faits / opinions / ressentis</a:t>
            </a:r>
          </a:p>
          <a:p>
            <a:pPr marL="742950" lvl="1" indent="-285750">
              <a:buClr>
                <a:srgbClr val="000000"/>
              </a:buClr>
              <a:buFont typeface="Wingdings" panose="05000000000000000000" pitchFamily="2" charset="2"/>
              <a:buChar char="ü"/>
            </a:pPr>
            <a:r>
              <a:rPr lang="fr-FR" sz="1600" dirty="0">
                <a:solidFill>
                  <a:schemeClr val="dk1"/>
                </a:solidFill>
                <a:latin typeface="Poppins Light" panose="00000400000000000000" pitchFamily="2" charset="0"/>
                <a:cs typeface="Poppins Light" panose="00000400000000000000" pitchFamily="2" charset="0"/>
              </a:rPr>
              <a:t>A-t-il parlé de lui ?</a:t>
            </a:r>
          </a:p>
          <a:p>
            <a:pPr marL="742950" lvl="1" indent="-285750">
              <a:buClr>
                <a:schemeClr val="accent6"/>
              </a:buClr>
              <a:buFont typeface="Wingdings" panose="05000000000000000000" pitchFamily="2" charset="2"/>
              <a:buChar char="Ø"/>
            </a:pPr>
            <a:endParaRPr lang="fr-FR"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92375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13"/>
        <p:cNvGrpSpPr/>
        <p:nvPr/>
      </p:nvGrpSpPr>
      <p:grpSpPr>
        <a:xfrm>
          <a:off x="0" y="0"/>
          <a:ext cx="0" cy="0"/>
          <a:chOff x="0" y="0"/>
          <a:chExt cx="0" cy="0"/>
        </a:xfrm>
      </p:grpSpPr>
      <p:sp>
        <p:nvSpPr>
          <p:cNvPr id="3514" name="Google Shape;3514;p58"/>
          <p:cNvSpPr txBox="1">
            <a:spLocks noGrp="1"/>
          </p:cNvSpPr>
          <p:nvPr>
            <p:ph type="title"/>
          </p:nvPr>
        </p:nvSpPr>
        <p:spPr>
          <a:xfrm>
            <a:off x="546335" y="1843919"/>
            <a:ext cx="3764045" cy="426719"/>
          </a:xfrm>
          <a:prstGeom prst="rect">
            <a:avLst/>
          </a:prstGeom>
          <a:noFill/>
          <a:ln>
            <a:noFill/>
          </a:ln>
        </p:spPr>
        <p:txBody>
          <a:bodyPr spcFirstLastPara="1" wrap="square" lIns="0" tIns="0" rIns="0" bIns="0" anchor="b" anchorCtr="0">
            <a:noAutofit/>
          </a:bodyPr>
          <a:lstStyle/>
          <a:p>
            <a:pPr marL="0" lvl="0" indent="0" algn="r" rtl="0">
              <a:lnSpc>
                <a:spcPct val="93000"/>
              </a:lnSpc>
              <a:spcBef>
                <a:spcPts val="0"/>
              </a:spcBef>
              <a:spcAft>
                <a:spcPts val="0"/>
              </a:spcAft>
              <a:buClr>
                <a:schemeClr val="dk1"/>
              </a:buClr>
              <a:buSzPts val="4000"/>
              <a:buFont typeface="Poppins"/>
              <a:buNone/>
            </a:pPr>
            <a:r>
              <a:rPr lang="fr-FR"/>
              <a:t>Clôture</a:t>
            </a:r>
            <a:endParaRPr/>
          </a:p>
        </p:txBody>
      </p:sp>
      <p:sp>
        <p:nvSpPr>
          <p:cNvPr id="3515" name="Google Shape;3515;p58"/>
          <p:cNvSpPr txBox="1">
            <a:spLocks noGrp="1"/>
          </p:cNvSpPr>
          <p:nvPr>
            <p:ph type="subTitle" idx="1"/>
          </p:nvPr>
        </p:nvSpPr>
        <p:spPr>
          <a:xfrm>
            <a:off x="7155628" y="3224484"/>
            <a:ext cx="4597101" cy="236530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6400"/>
              <a:buNone/>
            </a:pPr>
            <a:r>
              <a:rPr lang="fr-FR" sz="3200" dirty="0"/>
              <a:t>Qu’est-ce que je retiens de cette journée ? </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7FB7B3-0A7C-0E51-6BAC-E65D936205CE}"/>
              </a:ext>
            </a:extLst>
          </p:cNvPr>
          <p:cNvSpPr>
            <a:spLocks noGrp="1"/>
          </p:cNvSpPr>
          <p:nvPr>
            <p:ph type="title"/>
          </p:nvPr>
        </p:nvSpPr>
        <p:spPr>
          <a:xfrm>
            <a:off x="7556794" y="1979078"/>
            <a:ext cx="3848701" cy="778565"/>
          </a:xfrm>
        </p:spPr>
        <p:txBody>
          <a:bodyPr>
            <a:normAutofit fontScale="90000"/>
          </a:bodyPr>
          <a:lstStyle/>
          <a:p>
            <a:r>
              <a:rPr lang="fr-FR" dirty="0"/>
              <a:t>Merci </a:t>
            </a:r>
            <a:br>
              <a:rPr lang="fr-FR" dirty="0"/>
            </a:br>
            <a:r>
              <a:rPr lang="fr-FR" dirty="0"/>
              <a:t>A demain ! </a:t>
            </a:r>
          </a:p>
        </p:txBody>
      </p:sp>
    </p:spTree>
    <p:extLst>
      <p:ext uri="{BB962C8B-B14F-4D97-AF65-F5344CB8AC3E}">
        <p14:creationId xmlns:p14="http://schemas.microsoft.com/office/powerpoint/2010/main" val="181694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7F642-5EC9-E59F-5A95-B2666B23DB72}"/>
            </a:ext>
          </a:extLst>
        </p:cNvPr>
        <p:cNvGrpSpPr/>
        <p:nvPr/>
      </p:nvGrpSpPr>
      <p:grpSpPr>
        <a:xfrm>
          <a:off x="0" y="0"/>
          <a:ext cx="0" cy="0"/>
          <a:chOff x="0" y="0"/>
          <a:chExt cx="0" cy="0"/>
        </a:xfrm>
      </p:grpSpPr>
      <p:pic>
        <p:nvPicPr>
          <p:cNvPr id="13" name="Image 12" descr="Une image contenant personne&#10;&#10;Description générée automatiquement">
            <a:extLst>
              <a:ext uri="{FF2B5EF4-FFF2-40B4-BE49-F238E27FC236}">
                <a16:creationId xmlns:a16="http://schemas.microsoft.com/office/drawing/2014/main" id="{7893492B-BE42-602C-613B-8EF3904A5877}"/>
              </a:ext>
            </a:extLst>
          </p:cNvPr>
          <p:cNvPicPr>
            <a:picLocks noChangeAspect="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615805" y="1089750"/>
            <a:ext cx="5734420" cy="5310730"/>
          </a:xfrm>
          <a:prstGeom prst="rect">
            <a:avLst/>
          </a:prstGeom>
        </p:spPr>
      </p:pic>
      <p:sp>
        <p:nvSpPr>
          <p:cNvPr id="17" name="ZoneTexte 16">
            <a:extLst>
              <a:ext uri="{FF2B5EF4-FFF2-40B4-BE49-F238E27FC236}">
                <a16:creationId xmlns:a16="http://schemas.microsoft.com/office/drawing/2014/main" id="{4CE89012-5167-5C6C-DF03-0D4FB0C43FB0}"/>
              </a:ext>
            </a:extLst>
          </p:cNvPr>
          <p:cNvSpPr txBox="1"/>
          <p:nvPr/>
        </p:nvSpPr>
        <p:spPr>
          <a:xfrm>
            <a:off x="526663" y="1285250"/>
            <a:ext cx="5042892"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4000" dirty="0">
                <a:solidFill>
                  <a:schemeClr val="accent1"/>
                </a:solidFill>
                <a:latin typeface="Poppins" panose="00000800000000000000" pitchFamily="2" charset="0"/>
                <a:cs typeface="Poppins" panose="00000800000000000000" pitchFamily="2" charset="0"/>
              </a:rPr>
              <a:t>De quoi ai-je besoin pour que ces deux jours se passent bien ? </a:t>
            </a:r>
          </a:p>
        </p:txBody>
      </p:sp>
      <p:sp>
        <p:nvSpPr>
          <p:cNvPr id="7" name="ZoneTexte 6">
            <a:extLst>
              <a:ext uri="{FF2B5EF4-FFF2-40B4-BE49-F238E27FC236}">
                <a16:creationId xmlns:a16="http://schemas.microsoft.com/office/drawing/2014/main" id="{A5E7ABBA-2756-7BA6-7FAA-CC1433990031}"/>
              </a:ext>
            </a:extLst>
          </p:cNvPr>
          <p:cNvSpPr txBox="1"/>
          <p:nvPr/>
        </p:nvSpPr>
        <p:spPr>
          <a:xfrm>
            <a:off x="526663" y="4107071"/>
            <a:ext cx="5042892"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4000" dirty="0">
                <a:latin typeface="Poppins Light" panose="00000400000000000000" pitchFamily="2" charset="0"/>
                <a:cs typeface="Poppins Light" panose="00000400000000000000" pitchFamily="2" charset="0"/>
              </a:rPr>
              <a:t>Nos règles de vie, le cadre de confiance</a:t>
            </a:r>
            <a:endParaRPr kumimoji="0" lang="fr-FR" sz="4000" b="0" i="0" u="none" strike="noStrike" kern="1200" cap="none" spc="0" normalizeH="0" baseline="0" noProof="0" dirty="0">
              <a:ln>
                <a:noFill/>
              </a:ln>
              <a:effectLst/>
              <a:uLnTx/>
              <a:uFillTx/>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61605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4E5C1-5931-3820-5C63-87ADC358C7BE}"/>
              </a:ext>
            </a:extLst>
          </p:cNvPr>
          <p:cNvSpPr>
            <a:spLocks noGrp="1"/>
          </p:cNvSpPr>
          <p:nvPr>
            <p:ph type="title"/>
          </p:nvPr>
        </p:nvSpPr>
        <p:spPr/>
        <p:txBody>
          <a:bodyPr/>
          <a:lstStyle/>
          <a:p>
            <a:r>
              <a:rPr lang="fr-FR" dirty="0"/>
              <a:t>Votre expérience de collaborateur</a:t>
            </a:r>
          </a:p>
        </p:txBody>
      </p:sp>
      <p:pic>
        <p:nvPicPr>
          <p:cNvPr id="6" name="Espace réservé pour une image  5" descr="Deux collègues réalisant un tableau de planification à l’aide de notes autocollantes">
            <a:extLst>
              <a:ext uri="{FF2B5EF4-FFF2-40B4-BE49-F238E27FC236}">
                <a16:creationId xmlns:a16="http://schemas.microsoft.com/office/drawing/2014/main" id="{B0880D0F-9DF7-901C-5168-B356ACCFAB1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798" r="16798"/>
          <a:stretch>
            <a:fillRect/>
          </a:stretch>
        </p:blipFill>
        <p:spPr/>
      </p:pic>
      <p:sp>
        <p:nvSpPr>
          <p:cNvPr id="7" name="Sous-titre 6">
            <a:extLst>
              <a:ext uri="{FF2B5EF4-FFF2-40B4-BE49-F238E27FC236}">
                <a16:creationId xmlns:a16="http://schemas.microsoft.com/office/drawing/2014/main" id="{2A18B59C-AAAB-1DE2-A456-A765D0F3AF11}"/>
              </a:ext>
            </a:extLst>
          </p:cNvPr>
          <p:cNvSpPr>
            <a:spLocks noGrp="1"/>
          </p:cNvSpPr>
          <p:nvPr>
            <p:ph type="subTitle" idx="1"/>
          </p:nvPr>
        </p:nvSpPr>
        <p:spPr>
          <a:xfrm>
            <a:off x="798577" y="2291907"/>
            <a:ext cx="4799584" cy="3442994"/>
          </a:xfrm>
        </p:spPr>
        <p:txBody>
          <a:bodyPr/>
          <a:lstStyle/>
          <a:p>
            <a:pPr>
              <a:lnSpc>
                <a:spcPct val="150000"/>
              </a:lnSpc>
            </a:pPr>
            <a:r>
              <a:rPr lang="fr-FR" dirty="0">
                <a:latin typeface="Poppins Light" panose="00000400000000000000" pitchFamily="2" charset="0"/>
                <a:cs typeface="Poppins Light" panose="00000400000000000000" pitchFamily="2" charset="0"/>
              </a:rPr>
              <a:t>Décrivez les expériences, les moments, les situations de votre vie professionnelle où vous vous êtes senti(e) complètement engagé(e) par un manager inspirant. </a:t>
            </a:r>
          </a:p>
          <a:p>
            <a:pPr>
              <a:lnSpc>
                <a:spcPct val="150000"/>
              </a:lnSpc>
            </a:pPr>
            <a:endParaRPr lang="fr-FR" dirty="0">
              <a:latin typeface="Poppins Light" panose="00000400000000000000" pitchFamily="2" charset="0"/>
              <a:cs typeface="Poppins Light" panose="00000400000000000000" pitchFamily="2" charset="0"/>
            </a:endParaRPr>
          </a:p>
          <a:p>
            <a:pPr>
              <a:lnSpc>
                <a:spcPct val="150000"/>
              </a:lnSpc>
            </a:pPr>
            <a:r>
              <a:rPr lang="fr-FR" dirty="0">
                <a:latin typeface="Poppins Light" panose="00000400000000000000" pitchFamily="2" charset="0"/>
                <a:cs typeface="Poppins Light" panose="00000400000000000000" pitchFamily="2" charset="0"/>
              </a:rPr>
              <a:t>Quelles </a:t>
            </a:r>
            <a:r>
              <a:rPr lang="fr-FR" dirty="0">
                <a:solidFill>
                  <a:schemeClr val="accent1"/>
                </a:solidFill>
                <a:latin typeface="Poppins Medium" panose="00000600000000000000" pitchFamily="2" charset="0"/>
                <a:cs typeface="Poppins Medium" panose="00000600000000000000" pitchFamily="2" charset="0"/>
              </a:rPr>
              <a:t>QUALITES,</a:t>
            </a:r>
            <a:r>
              <a:rPr lang="fr-FR" dirty="0">
                <a:solidFill>
                  <a:schemeClr val="accent1"/>
                </a:solidFill>
                <a:latin typeface="Poppins Light" panose="00000400000000000000" pitchFamily="2" charset="0"/>
                <a:cs typeface="Poppins Light" panose="00000400000000000000" pitchFamily="2" charset="0"/>
              </a:rPr>
              <a:t> </a:t>
            </a:r>
            <a:r>
              <a:rPr lang="fr-FR" dirty="0">
                <a:solidFill>
                  <a:schemeClr val="accent1"/>
                </a:solidFill>
                <a:latin typeface="Poppins Medium" panose="00000600000000000000" pitchFamily="2" charset="0"/>
                <a:cs typeface="Poppins Medium" panose="00000600000000000000" pitchFamily="2" charset="0"/>
              </a:rPr>
              <a:t>APTITUDES, VALEURS</a:t>
            </a:r>
            <a:r>
              <a:rPr lang="fr-FR" dirty="0">
                <a:solidFill>
                  <a:schemeClr val="accent1"/>
                </a:solidFill>
                <a:latin typeface="Poppins Light" panose="00000400000000000000" pitchFamily="2" charset="0"/>
                <a:cs typeface="Poppins Light" panose="00000400000000000000" pitchFamily="2" charset="0"/>
              </a:rPr>
              <a:t>  </a:t>
            </a:r>
            <a:r>
              <a:rPr lang="fr-FR" dirty="0">
                <a:solidFill>
                  <a:schemeClr val="accent1"/>
                </a:solidFill>
                <a:latin typeface="Poppins Medium" panose="00000600000000000000" pitchFamily="2" charset="0"/>
                <a:cs typeface="Poppins Medium" panose="00000600000000000000" pitchFamily="2" charset="0"/>
              </a:rPr>
              <a:t>et</a:t>
            </a:r>
            <a:r>
              <a:rPr lang="fr-FR" dirty="0">
                <a:solidFill>
                  <a:schemeClr val="accent1"/>
                </a:solidFill>
                <a:latin typeface="Poppins Light" panose="00000400000000000000" pitchFamily="2" charset="0"/>
                <a:cs typeface="Poppins Light" panose="00000400000000000000" pitchFamily="2" charset="0"/>
              </a:rPr>
              <a:t> </a:t>
            </a:r>
            <a:r>
              <a:rPr lang="fr-FR" dirty="0">
                <a:solidFill>
                  <a:schemeClr val="accent1"/>
                </a:solidFill>
                <a:latin typeface="Poppins Medium" panose="00000600000000000000" pitchFamily="2" charset="0"/>
                <a:cs typeface="Poppins Medium" panose="00000600000000000000" pitchFamily="2" charset="0"/>
              </a:rPr>
              <a:t>COMPETENCES</a:t>
            </a:r>
            <a:r>
              <a:rPr lang="fr-FR" dirty="0">
                <a:solidFill>
                  <a:schemeClr val="accent1"/>
                </a:solidFill>
                <a:latin typeface="Poppins Light" panose="00000400000000000000" pitchFamily="2" charset="0"/>
                <a:cs typeface="Poppins Light" panose="00000400000000000000" pitchFamily="2" charset="0"/>
              </a:rPr>
              <a:t> </a:t>
            </a:r>
            <a:r>
              <a:rPr lang="fr-FR" dirty="0">
                <a:latin typeface="Poppins Light" panose="00000400000000000000" pitchFamily="2" charset="0"/>
                <a:cs typeface="Poppins Light" panose="00000400000000000000" pitchFamily="2" charset="0"/>
              </a:rPr>
              <a:t>a mobilisé ce leader pour faire la différence et rendre cette expérience particulière ? </a:t>
            </a:r>
          </a:p>
        </p:txBody>
      </p:sp>
    </p:spTree>
    <p:extLst>
      <p:ext uri="{BB962C8B-B14F-4D97-AF65-F5344CB8AC3E}">
        <p14:creationId xmlns:p14="http://schemas.microsoft.com/office/powerpoint/2010/main" val="89416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53C591-5CC7-051E-8C27-06CA2B2E8B82}"/>
              </a:ext>
            </a:extLst>
          </p:cNvPr>
          <p:cNvSpPr>
            <a:spLocks noGrp="1"/>
          </p:cNvSpPr>
          <p:nvPr>
            <p:ph type="title"/>
          </p:nvPr>
        </p:nvSpPr>
        <p:spPr/>
        <p:txBody>
          <a:bodyPr/>
          <a:lstStyle/>
          <a:p>
            <a:r>
              <a:rPr lang="fr-FR" dirty="0"/>
              <a:t>PAUSE</a:t>
            </a:r>
          </a:p>
        </p:txBody>
      </p:sp>
    </p:spTree>
    <p:extLst>
      <p:ext uri="{BB962C8B-B14F-4D97-AF65-F5344CB8AC3E}">
        <p14:creationId xmlns:p14="http://schemas.microsoft.com/office/powerpoint/2010/main" val="5246018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5. Source"/>
</p:tagLst>
</file>

<file path=ppt/tags/tag11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9.xml><?xml version="1.0" encoding="utf-8"?>
<p:tagLst xmlns:a="http://schemas.openxmlformats.org/drawingml/2006/main" xmlns:r="http://schemas.openxmlformats.org/officeDocument/2006/relationships" xmlns:p="http://schemas.openxmlformats.org/presentationml/2006/main">
  <p:tag name="SHAPENAME" val="5. Source"/>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9.xml><?xml version="1.0" encoding="utf-8"?>
<p:tagLst xmlns:a="http://schemas.openxmlformats.org/drawingml/2006/main" xmlns:r="http://schemas.openxmlformats.org/officeDocument/2006/relationships" xmlns:p="http://schemas.openxmlformats.org/presentationml/2006/main">
  <p:tag name="SHAPENAME" val="5. Source"/>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9.xml><?xml version="1.0" encoding="utf-8"?>
<p:tagLst xmlns:a="http://schemas.openxmlformats.org/drawingml/2006/main" xmlns:r="http://schemas.openxmlformats.org/officeDocument/2006/relationships" xmlns:p="http://schemas.openxmlformats.org/presentationml/2006/main">
  <p:tag name="SHAPENAME" val="5. Source"/>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4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4.xml><?xml version="1.0" encoding="utf-8"?>
<p:tagLst xmlns:a="http://schemas.openxmlformats.org/drawingml/2006/main" xmlns:r="http://schemas.openxmlformats.org/officeDocument/2006/relationships" xmlns:p="http://schemas.openxmlformats.org/presentationml/2006/main">
  <p:tag name="SHAPENAME" val="5. Source"/>
</p:tagLst>
</file>

<file path=ppt/tags/tag14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9.xml><?xml version="1.0" encoding="utf-8"?>
<p:tagLst xmlns:a="http://schemas.openxmlformats.org/drawingml/2006/main" xmlns:r="http://schemas.openxmlformats.org/officeDocument/2006/relationships" xmlns:p="http://schemas.openxmlformats.org/presentationml/2006/main">
  <p:tag name="SHAPENAME" val="5. Source"/>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2.xml><?xml version="1.0" encoding="utf-8"?>
<p:tagLst xmlns:a="http://schemas.openxmlformats.org/drawingml/2006/main" xmlns:r="http://schemas.openxmlformats.org/officeDocument/2006/relationships" xmlns:p="http://schemas.openxmlformats.org/presentationml/2006/main">
  <p:tag name="SHAPENAME" val="5. Source"/>
</p:tagLst>
</file>

<file path=ppt/tags/tag1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5.xml><?xml version="1.0" encoding="utf-8"?>
<p:tagLst xmlns:a="http://schemas.openxmlformats.org/drawingml/2006/main" xmlns:r="http://schemas.openxmlformats.org/officeDocument/2006/relationships" xmlns:p="http://schemas.openxmlformats.org/presentationml/2006/main">
  <p:tag name="SHAPENAME" val="5. Source"/>
</p:tagLst>
</file>

<file path=ppt/tags/tag1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8.xml><?xml version="1.0" encoding="utf-8"?>
<p:tagLst xmlns:a="http://schemas.openxmlformats.org/drawingml/2006/main" xmlns:r="http://schemas.openxmlformats.org/officeDocument/2006/relationships" xmlns:p="http://schemas.openxmlformats.org/presentationml/2006/main">
  <p:tag name="SHAPENAME" val="5. Source"/>
</p:tagLst>
</file>

<file path=ppt/tags/tag1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6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1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7.xml><?xml version="1.0" encoding="utf-8"?>
<p:tagLst xmlns:a="http://schemas.openxmlformats.org/drawingml/2006/main" xmlns:r="http://schemas.openxmlformats.org/officeDocument/2006/relationships" xmlns:p="http://schemas.openxmlformats.org/presentationml/2006/main">
  <p:tag name="SHAPENAME" val="5. Source"/>
</p:tagLst>
</file>

<file path=ppt/tags/tag16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77.xml><?xml version="1.0" encoding="utf-8"?>
<p:tagLst xmlns:a="http://schemas.openxmlformats.org/drawingml/2006/main" xmlns:r="http://schemas.openxmlformats.org/officeDocument/2006/relationships" xmlns:p="http://schemas.openxmlformats.org/presentationml/2006/main">
  <p:tag name="SHAPENAME" val="Title"/>
</p:tagLst>
</file>

<file path=ppt/tags/tag178.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81.xml><?xml version="1.0" encoding="utf-8"?>
<p:tagLst xmlns:a="http://schemas.openxmlformats.org/drawingml/2006/main" xmlns:r="http://schemas.openxmlformats.org/officeDocument/2006/relationships" xmlns:p="http://schemas.openxmlformats.org/presentationml/2006/main">
  <p:tag name="SHAPENAME" val="Title"/>
</p:tagLst>
</file>

<file path=ppt/tags/tag18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85.xml><?xml version="1.0" encoding="utf-8"?>
<p:tagLst xmlns:a="http://schemas.openxmlformats.org/drawingml/2006/main" xmlns:r="http://schemas.openxmlformats.org/officeDocument/2006/relationships" xmlns:p="http://schemas.openxmlformats.org/presentationml/2006/main">
  <p:tag name="SHAPENAME" val="Title"/>
</p:tagLst>
</file>

<file path=ppt/tags/tag186.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89.xml><?xml version="1.0" encoding="utf-8"?>
<p:tagLst xmlns:a="http://schemas.openxmlformats.org/drawingml/2006/main" xmlns:r="http://schemas.openxmlformats.org/officeDocument/2006/relationships" xmlns:p="http://schemas.openxmlformats.org/presentationml/2006/main">
  <p:tag name="SHAPENAME" val="Title"/>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190.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93.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94.xml><?xml version="1.0" encoding="utf-8"?>
<p:tagLst xmlns:a="http://schemas.openxmlformats.org/drawingml/2006/main" xmlns:r="http://schemas.openxmlformats.org/officeDocument/2006/relationships" xmlns:p="http://schemas.openxmlformats.org/presentationml/2006/main">
  <p:tag name="SHAPENAME" val="Titl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97.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98.xml><?xml version="1.0" encoding="utf-8"?>
<p:tagLst xmlns:a="http://schemas.openxmlformats.org/drawingml/2006/main" xmlns:r="http://schemas.openxmlformats.org/officeDocument/2006/relationships" xmlns:p="http://schemas.openxmlformats.org/presentationml/2006/main">
  <p:tag name="SHAPENAME" val="Titl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01.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02.xml><?xml version="1.0" encoding="utf-8"?>
<p:tagLst xmlns:a="http://schemas.openxmlformats.org/drawingml/2006/main" xmlns:r="http://schemas.openxmlformats.org/officeDocument/2006/relationships" xmlns:p="http://schemas.openxmlformats.org/presentationml/2006/main">
  <p:tag name="SHAPENAME" val="Titl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05.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06.xml><?xml version="1.0" encoding="utf-8"?>
<p:tagLst xmlns:a="http://schemas.openxmlformats.org/drawingml/2006/main" xmlns:r="http://schemas.openxmlformats.org/officeDocument/2006/relationships" xmlns:p="http://schemas.openxmlformats.org/presentationml/2006/main">
  <p:tag name="SHAPENAME" val="Title"/>
</p:tagLst>
</file>

<file path=ppt/tags/tag207.xml><?xml version="1.0" encoding="utf-8"?>
<p:tagLst xmlns:a="http://schemas.openxmlformats.org/drawingml/2006/main" xmlns:r="http://schemas.openxmlformats.org/officeDocument/2006/relationships" xmlns:p="http://schemas.openxmlformats.org/presentationml/2006/main">
  <p:tag name="SHAPENAME" val="5. Source"/>
</p:tagLst>
</file>

<file path=ppt/tags/tag2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1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21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4.xml><?xml version="1.0" encoding="utf-8"?>
<p:tagLst xmlns:a="http://schemas.openxmlformats.org/drawingml/2006/main" xmlns:r="http://schemas.openxmlformats.org/officeDocument/2006/relationships" xmlns:p="http://schemas.openxmlformats.org/presentationml/2006/main">
  <p:tag name="SHAPENAME" val="4. Footnote"/>
</p:tagLst>
</file>

<file path=ppt/tags/tag2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6.xml><?xml version="1.0" encoding="utf-8"?>
<p:tagLst xmlns:a="http://schemas.openxmlformats.org/drawingml/2006/main" xmlns:r="http://schemas.openxmlformats.org/officeDocument/2006/relationships" xmlns:p="http://schemas.openxmlformats.org/presentationml/2006/main">
  <p:tag name="SHAPENAME" val="Grid"/>
</p:tagLst>
</file>

<file path=ppt/tags/tag217.xml><?xml version="1.0" encoding="utf-8"?>
<p:tagLst xmlns:a="http://schemas.openxmlformats.org/drawingml/2006/main" xmlns:r="http://schemas.openxmlformats.org/officeDocument/2006/relationships" xmlns:p="http://schemas.openxmlformats.org/presentationml/2006/main">
  <p:tag name="NAME" val="Moon"/>
</p:tagLst>
</file>

<file path=ppt/tags/tag218.xml><?xml version="1.0" encoding="utf-8"?>
<p:tagLst xmlns:a="http://schemas.openxmlformats.org/drawingml/2006/main" xmlns:r="http://schemas.openxmlformats.org/officeDocument/2006/relationships" xmlns:p="http://schemas.openxmlformats.org/presentationml/2006/main">
  <p:tag name="NAME" val="Moon"/>
</p:tagLst>
</file>

<file path=ppt/tags/tag219.xml><?xml version="1.0" encoding="utf-8"?>
<p:tagLst xmlns:a="http://schemas.openxmlformats.org/drawingml/2006/main" xmlns:r="http://schemas.openxmlformats.org/officeDocument/2006/relationships" xmlns:p="http://schemas.openxmlformats.org/presentationml/2006/main">
  <p:tag name="NAME" val="Moon"/>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NAME" val="Moon"/>
</p:tagLst>
</file>

<file path=ppt/tags/tag221.xml><?xml version="1.0" encoding="utf-8"?>
<p:tagLst xmlns:a="http://schemas.openxmlformats.org/drawingml/2006/main" xmlns:r="http://schemas.openxmlformats.org/officeDocument/2006/relationships" xmlns:p="http://schemas.openxmlformats.org/presentationml/2006/main">
  <p:tag name="NAME" val="Moon"/>
</p:tagLst>
</file>

<file path=ppt/tags/tag222.xml><?xml version="1.0" encoding="utf-8"?>
<p:tagLst xmlns:a="http://schemas.openxmlformats.org/drawingml/2006/main" xmlns:r="http://schemas.openxmlformats.org/officeDocument/2006/relationships" xmlns:p="http://schemas.openxmlformats.org/presentationml/2006/main">
  <p:tag name="ANGLE" val="5"/>
</p:tagLst>
</file>

<file path=ppt/tags/tag223.xml><?xml version="1.0" encoding="utf-8"?>
<p:tagLst xmlns:a="http://schemas.openxmlformats.org/drawingml/2006/main" xmlns:r="http://schemas.openxmlformats.org/officeDocument/2006/relationships" xmlns:p="http://schemas.openxmlformats.org/presentationml/2006/main">
  <p:tag name="ANGLE" val="5"/>
</p:tagLst>
</file>

<file path=ppt/tags/tag224.xml><?xml version="1.0" encoding="utf-8"?>
<p:tagLst xmlns:a="http://schemas.openxmlformats.org/drawingml/2006/main" xmlns:r="http://schemas.openxmlformats.org/officeDocument/2006/relationships" xmlns:p="http://schemas.openxmlformats.org/presentationml/2006/main">
  <p:tag name="ANGLE" val="4"/>
</p:tagLst>
</file>

<file path=ppt/tags/tag225.xml><?xml version="1.0" encoding="utf-8"?>
<p:tagLst xmlns:a="http://schemas.openxmlformats.org/drawingml/2006/main" xmlns:r="http://schemas.openxmlformats.org/officeDocument/2006/relationships" xmlns:p="http://schemas.openxmlformats.org/presentationml/2006/main">
  <p:tag name="ANGLE" val="4"/>
</p:tagLst>
</file>

<file path=ppt/tags/tag226.xml><?xml version="1.0" encoding="utf-8"?>
<p:tagLst xmlns:a="http://schemas.openxmlformats.org/drawingml/2006/main" xmlns:r="http://schemas.openxmlformats.org/officeDocument/2006/relationships" xmlns:p="http://schemas.openxmlformats.org/presentationml/2006/main">
  <p:tag name="ANGLE" val="3"/>
</p:tagLst>
</file>

<file path=ppt/tags/tag227.xml><?xml version="1.0" encoding="utf-8"?>
<p:tagLst xmlns:a="http://schemas.openxmlformats.org/drawingml/2006/main" xmlns:r="http://schemas.openxmlformats.org/officeDocument/2006/relationships" xmlns:p="http://schemas.openxmlformats.org/presentationml/2006/main">
  <p:tag name="ANGLE" val="3"/>
</p:tagLst>
</file>

<file path=ppt/tags/tag228.xml><?xml version="1.0" encoding="utf-8"?>
<p:tagLst xmlns:a="http://schemas.openxmlformats.org/drawingml/2006/main" xmlns:r="http://schemas.openxmlformats.org/officeDocument/2006/relationships" xmlns:p="http://schemas.openxmlformats.org/presentationml/2006/main">
  <p:tag name="ANGLE" val="2"/>
</p:tagLst>
</file>

<file path=ppt/tags/tag229.xml><?xml version="1.0" encoding="utf-8"?>
<p:tagLst xmlns:a="http://schemas.openxmlformats.org/drawingml/2006/main" xmlns:r="http://schemas.openxmlformats.org/officeDocument/2006/relationships" xmlns:p="http://schemas.openxmlformats.org/presentationml/2006/main">
  <p:tag name="ANGLE" val="2"/>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30.xml><?xml version="1.0" encoding="utf-8"?>
<p:tagLst xmlns:a="http://schemas.openxmlformats.org/drawingml/2006/main" xmlns:r="http://schemas.openxmlformats.org/officeDocument/2006/relationships" xmlns:p="http://schemas.openxmlformats.org/presentationml/2006/main">
  <p:tag name="ANGLE" val="1"/>
</p:tagLst>
</file>

<file path=ppt/tags/tag231.xml><?xml version="1.0" encoding="utf-8"?>
<p:tagLst xmlns:a="http://schemas.openxmlformats.org/drawingml/2006/main" xmlns:r="http://schemas.openxmlformats.org/officeDocument/2006/relationships" xmlns:p="http://schemas.openxmlformats.org/presentationml/2006/main">
  <p:tag name="ANGLE" val="1"/>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3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35.xml><?xml version="1.0" encoding="utf-8"?>
<p:tagLst xmlns:a="http://schemas.openxmlformats.org/drawingml/2006/main" xmlns:r="http://schemas.openxmlformats.org/officeDocument/2006/relationships" xmlns:p="http://schemas.openxmlformats.org/presentationml/2006/main">
  <p:tag name="SHAPENAME" val="Subtitle"/>
</p:tagLst>
</file>

<file path=ppt/tags/tag236.xml><?xml version="1.0" encoding="utf-8"?>
<p:tagLst xmlns:a="http://schemas.openxmlformats.org/drawingml/2006/main" xmlns:r="http://schemas.openxmlformats.org/officeDocument/2006/relationships" xmlns:p="http://schemas.openxmlformats.org/presentationml/2006/main">
  <p:tag name="SHAPENAME" val="Title"/>
</p:tagLst>
</file>

<file path=ppt/tags/tag237.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1.xml><?xml version="1.0" encoding="utf-8"?>
<p:tagLst xmlns:a="http://schemas.openxmlformats.org/drawingml/2006/main" xmlns:r="http://schemas.openxmlformats.org/officeDocument/2006/relationships" xmlns:p="http://schemas.openxmlformats.org/presentationml/2006/main">
  <p:tag name="SHAPENAME" val="Subtitle"/>
</p:tagLst>
</file>

<file path=ppt/tags/tag242.xml><?xml version="1.0" encoding="utf-8"?>
<p:tagLst xmlns:a="http://schemas.openxmlformats.org/drawingml/2006/main" xmlns:r="http://schemas.openxmlformats.org/officeDocument/2006/relationships" xmlns:p="http://schemas.openxmlformats.org/presentationml/2006/main">
  <p:tag name="SHAPENAME" val="Title"/>
</p:tagLst>
</file>

<file path=ppt/tags/tag243.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4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xml><?xml version="1.0" encoding="utf-8"?>
<p:tagLst xmlns:a="http://schemas.openxmlformats.org/drawingml/2006/main" xmlns:r="http://schemas.openxmlformats.org/officeDocument/2006/relationships" xmlns:p="http://schemas.openxmlformats.org/presentationml/2006/main">
  <p:tag name="SHAPENAME" val="Subtitle"/>
</p:tagLst>
</file>

<file path=ppt/tags/tag25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254.xml><?xml version="1.0" encoding="utf-8"?>
<p:tagLst xmlns:a="http://schemas.openxmlformats.org/drawingml/2006/main" xmlns:r="http://schemas.openxmlformats.org/officeDocument/2006/relationships" xmlns:p="http://schemas.openxmlformats.org/presentationml/2006/main">
  <p:tag name="SHAPENAME" val="5. Source"/>
</p:tagLst>
</file>

<file path=ppt/tags/tag2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259.xml><?xml version="1.0" encoding="utf-8"?>
<p:tagLst xmlns:a="http://schemas.openxmlformats.org/drawingml/2006/main" xmlns:r="http://schemas.openxmlformats.org/officeDocument/2006/relationships" xmlns:p="http://schemas.openxmlformats.org/presentationml/2006/main">
  <p:tag name="SHAPENAME" val="5. Source"/>
</p:tagLst>
</file>

<file path=ppt/tags/tag26.xml><?xml version="1.0" encoding="utf-8"?>
<p:tagLst xmlns:a="http://schemas.openxmlformats.org/drawingml/2006/main" xmlns:r="http://schemas.openxmlformats.org/officeDocument/2006/relationships" xmlns:p="http://schemas.openxmlformats.org/presentationml/2006/main">
  <p:tag name="SHAPENAME" val="Title"/>
</p:tagLst>
</file>

<file path=ppt/tags/tag2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264.xml><?xml version="1.0" encoding="utf-8"?>
<p:tagLst xmlns:a="http://schemas.openxmlformats.org/drawingml/2006/main" xmlns:r="http://schemas.openxmlformats.org/officeDocument/2006/relationships" xmlns:p="http://schemas.openxmlformats.org/presentationml/2006/main">
  <p:tag name="SHAPENAME" val="5. Source"/>
</p:tagLst>
</file>

<file path=ppt/tags/tag2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269.xml><?xml version="1.0" encoding="utf-8"?>
<p:tagLst xmlns:a="http://schemas.openxmlformats.org/drawingml/2006/main" xmlns:r="http://schemas.openxmlformats.org/officeDocument/2006/relationships" xmlns:p="http://schemas.openxmlformats.org/presentationml/2006/main">
  <p:tag name="SHAPENAME" val="5. Source"/>
</p:tagLst>
</file>

<file path=ppt/tags/tag27.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2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6.xml><?xml version="1.0" encoding="utf-8"?>
<p:tagLst xmlns:a="http://schemas.openxmlformats.org/drawingml/2006/main" xmlns:r="http://schemas.openxmlformats.org/officeDocument/2006/relationships" xmlns:p="http://schemas.openxmlformats.org/presentationml/2006/main">
  <p:tag name="SHAPENAME" val="5. Sourc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9.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2.xml><?xml version="1.0" encoding="utf-8"?>
<p:tagLst xmlns:a="http://schemas.openxmlformats.org/drawingml/2006/main" xmlns:r="http://schemas.openxmlformats.org/officeDocument/2006/relationships" xmlns:p="http://schemas.openxmlformats.org/presentationml/2006/main">
  <p:tag name="SHAPENAME" val="5. Source"/>
</p:tagLst>
</file>

<file path=ppt/tags/tag2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6.xml><?xml version="1.0" encoding="utf-8"?>
<p:tagLst xmlns:a="http://schemas.openxmlformats.org/drawingml/2006/main" xmlns:r="http://schemas.openxmlformats.org/officeDocument/2006/relationships" xmlns:p="http://schemas.openxmlformats.org/presentationml/2006/main">
  <p:tag name="SHAPENAME" val="5. Source"/>
</p:tagLst>
</file>

<file path=ppt/tags/tag2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90.xml><?xml version="1.0" encoding="utf-8"?>
<p:tagLst xmlns:a="http://schemas.openxmlformats.org/drawingml/2006/main" xmlns:r="http://schemas.openxmlformats.org/officeDocument/2006/relationships" xmlns:p="http://schemas.openxmlformats.org/presentationml/2006/main">
  <p:tag name="SHAPENAME" val="5. Source"/>
</p:tagLst>
</file>

<file path=ppt/tags/tag29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5.xml><?xml version="1.0" encoding="utf-8"?>
<p:tagLst xmlns:a="http://schemas.openxmlformats.org/drawingml/2006/main" xmlns:r="http://schemas.openxmlformats.org/officeDocument/2006/relationships" xmlns:p="http://schemas.openxmlformats.org/presentationml/2006/main">
  <p:tag name="SHAPENAME" val="5. Source"/>
</p:tagLst>
</file>

<file path=ppt/tags/tag29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00.xml><?xml version="1.0" encoding="utf-8"?>
<p:tagLst xmlns:a="http://schemas.openxmlformats.org/drawingml/2006/main" xmlns:r="http://schemas.openxmlformats.org/officeDocument/2006/relationships" xmlns:p="http://schemas.openxmlformats.org/presentationml/2006/main">
  <p:tag name="SHAPENAME" val="5. Source"/>
</p:tagLst>
</file>

<file path=ppt/tags/tag30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4.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5.xml><?xml version="1.0" encoding="utf-8"?>
<p:tagLst xmlns:a="http://schemas.openxmlformats.org/drawingml/2006/main" xmlns:r="http://schemas.openxmlformats.org/officeDocument/2006/relationships" xmlns:p="http://schemas.openxmlformats.org/presentationml/2006/main">
  <p:tag name="SHAPENAME" val="5. Source"/>
</p:tagLst>
</file>

<file path=ppt/tags/tag30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xml><?xml version="1.0" encoding="utf-8"?>
<p:tagLst xmlns:a="http://schemas.openxmlformats.org/drawingml/2006/main" xmlns:r="http://schemas.openxmlformats.org/officeDocument/2006/relationships" xmlns:p="http://schemas.openxmlformats.org/presentationml/2006/main">
  <p:tag name="SHAPENAME" val="Subtitle"/>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4.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5.xml><?xml version="1.0" encoding="utf-8"?>
<p:tagLst xmlns:a="http://schemas.openxmlformats.org/drawingml/2006/main" xmlns:r="http://schemas.openxmlformats.org/officeDocument/2006/relationships" xmlns:p="http://schemas.openxmlformats.org/presentationml/2006/main">
  <p:tag name="SHAPENAME" val="5. Source"/>
</p:tagLst>
</file>

<file path=ppt/tags/tag3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xml><?xml version="1.0" encoding="utf-8"?>
<p:tagLst xmlns:a="http://schemas.openxmlformats.org/drawingml/2006/main" xmlns:r="http://schemas.openxmlformats.org/officeDocument/2006/relationships" xmlns:p="http://schemas.openxmlformats.org/presentationml/2006/main">
  <p:tag name="SHAPENAME" val="Title"/>
</p:tagLst>
</file>

<file path=ppt/tags/tag3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1.xml><?xml version="1.0" encoding="utf-8"?>
<p:tagLst xmlns:a="http://schemas.openxmlformats.org/drawingml/2006/main" xmlns:r="http://schemas.openxmlformats.org/officeDocument/2006/relationships" xmlns:p="http://schemas.openxmlformats.org/presentationml/2006/main">
  <p:tag name="SHAPENAME" val="5. Source"/>
</p:tagLst>
</file>

<file path=ppt/tags/tag3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3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30.xml><?xml version="1.0" encoding="utf-8"?>
<p:tagLst xmlns:a="http://schemas.openxmlformats.org/drawingml/2006/main" xmlns:r="http://schemas.openxmlformats.org/officeDocument/2006/relationships" xmlns:p="http://schemas.openxmlformats.org/presentationml/2006/main">
  <p:tag name="SHAPENAME" val="5. Source"/>
</p:tagLst>
</file>

<file path=ppt/tags/tag3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334.xml><?xml version="1.0" encoding="utf-8"?>
<p:tagLst xmlns:a="http://schemas.openxmlformats.org/drawingml/2006/main" xmlns:r="http://schemas.openxmlformats.org/officeDocument/2006/relationships" xmlns:p="http://schemas.openxmlformats.org/presentationml/2006/main">
  <p:tag name="SHAPENAME" val="5. Source"/>
</p:tagLst>
</file>

<file path=ppt/tags/tag33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4.xml><?xml version="1.0" encoding="utf-8"?>
<p:tagLst xmlns:a="http://schemas.openxmlformats.org/drawingml/2006/main" xmlns:r="http://schemas.openxmlformats.org/officeDocument/2006/relationships" xmlns:p="http://schemas.openxmlformats.org/presentationml/2006/main">
  <p:tag name="SHAPENAME" val="3. Subtitle"/>
</p:tagLst>
</file>

<file path=ppt/tags/tag340.xml><?xml version="1.0" encoding="utf-8"?>
<p:tagLst xmlns:a="http://schemas.openxmlformats.org/drawingml/2006/main" xmlns:r="http://schemas.openxmlformats.org/officeDocument/2006/relationships" xmlns:p="http://schemas.openxmlformats.org/presentationml/2006/main">
  <p:tag name="SHAPENAME" val="Title"/>
</p:tagLst>
</file>

<file path=ppt/tags/tag341.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44.xml><?xml version="1.0" encoding="utf-8"?>
<p:tagLst xmlns:a="http://schemas.openxmlformats.org/drawingml/2006/main" xmlns:r="http://schemas.openxmlformats.org/officeDocument/2006/relationships" xmlns:p="http://schemas.openxmlformats.org/presentationml/2006/main">
  <p:tag name="SHAPENAME" val="Title"/>
</p:tagLst>
</file>

<file path=ppt/tags/tag345.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48.xml><?xml version="1.0" encoding="utf-8"?>
<p:tagLst xmlns:a="http://schemas.openxmlformats.org/drawingml/2006/main" xmlns:r="http://schemas.openxmlformats.org/officeDocument/2006/relationships" xmlns:p="http://schemas.openxmlformats.org/presentationml/2006/main">
  <p:tag name="SHAPENAME" val="Title"/>
</p:tagLst>
</file>

<file path=ppt/tags/tag349.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52.xml><?xml version="1.0" encoding="utf-8"?>
<p:tagLst xmlns:a="http://schemas.openxmlformats.org/drawingml/2006/main" xmlns:r="http://schemas.openxmlformats.org/officeDocument/2006/relationships" xmlns:p="http://schemas.openxmlformats.org/presentationml/2006/main">
  <p:tag name="SHAPENAME" val="Title"/>
</p:tagLst>
</file>

<file path=ppt/tags/tag353.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56.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57.xml><?xml version="1.0" encoding="utf-8"?>
<p:tagLst xmlns:a="http://schemas.openxmlformats.org/drawingml/2006/main" xmlns:r="http://schemas.openxmlformats.org/officeDocument/2006/relationships" xmlns:p="http://schemas.openxmlformats.org/presentationml/2006/main">
  <p:tag name="SHAPENAME" val="Titl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60.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61.xml><?xml version="1.0" encoding="utf-8"?>
<p:tagLst xmlns:a="http://schemas.openxmlformats.org/drawingml/2006/main" xmlns:r="http://schemas.openxmlformats.org/officeDocument/2006/relationships" xmlns:p="http://schemas.openxmlformats.org/presentationml/2006/main">
  <p:tag name="SHAPENAME" val="Titl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64.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65.xml><?xml version="1.0" encoding="utf-8"?>
<p:tagLst xmlns:a="http://schemas.openxmlformats.org/drawingml/2006/main" xmlns:r="http://schemas.openxmlformats.org/officeDocument/2006/relationships" xmlns:p="http://schemas.openxmlformats.org/presentationml/2006/main">
  <p:tag name="SHAPENAME" val="Titl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68.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69.xml><?xml version="1.0" encoding="utf-8"?>
<p:tagLst xmlns:a="http://schemas.openxmlformats.org/drawingml/2006/main" xmlns:r="http://schemas.openxmlformats.org/officeDocument/2006/relationships" xmlns:p="http://schemas.openxmlformats.org/presentationml/2006/main">
  <p:tag name="SHAPENAME" val="Title"/>
</p:tagLst>
</file>

<file path=ppt/tags/tag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0.xml><?xml version="1.0" encoding="utf-8"?>
<p:tagLst xmlns:a="http://schemas.openxmlformats.org/drawingml/2006/main" xmlns:r="http://schemas.openxmlformats.org/officeDocument/2006/relationships" xmlns:p="http://schemas.openxmlformats.org/presentationml/2006/main">
  <p:tag name="SHAPENAME" val="5. Source"/>
</p:tagLst>
</file>

<file path=ppt/tags/tag3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3.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74.xml><?xml version="1.0" encoding="utf-8"?>
<p:tagLst xmlns:a="http://schemas.openxmlformats.org/drawingml/2006/main" xmlns:r="http://schemas.openxmlformats.org/officeDocument/2006/relationships" xmlns:p="http://schemas.openxmlformats.org/presentationml/2006/main">
  <p:tag name="NAME" val="TrackerNumWhite"/>
</p:tagLst>
</file>

<file path=ppt/tags/tag375.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76.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77.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78.xml><?xml version="1.0" encoding="utf-8"?>
<p:tagLst xmlns:a="http://schemas.openxmlformats.org/drawingml/2006/main" xmlns:r="http://schemas.openxmlformats.org/officeDocument/2006/relationships" xmlns:p="http://schemas.openxmlformats.org/presentationml/2006/main">
  <p:tag name="NAME" val="TrackerNumWhite"/>
</p:tagLst>
</file>

<file path=ppt/tags/tag379.xml><?xml version="1.0" encoding="utf-8"?>
<p:tagLst xmlns:a="http://schemas.openxmlformats.org/drawingml/2006/main" xmlns:r="http://schemas.openxmlformats.org/officeDocument/2006/relationships" xmlns:p="http://schemas.openxmlformats.org/presentationml/2006/main">
  <p:tag name="NAME" val="TrackerNumWhite"/>
</p:tagLst>
</file>

<file path=ppt/tags/tag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0.xml><?xml version="1.0" encoding="utf-8"?>
<p:tagLst xmlns:a="http://schemas.openxmlformats.org/drawingml/2006/main" xmlns:r="http://schemas.openxmlformats.org/officeDocument/2006/relationships" xmlns:p="http://schemas.openxmlformats.org/presentationml/2006/main">
  <p:tag name="NAME" val="TrackerNumWhite"/>
</p:tagLst>
</file>

<file path=ppt/tags/tag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SHAPENAME" val="3. Subtitle"/>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4.xml><?xml version="1.0" encoding="utf-8"?>
<p:tagLst xmlns:a="http://schemas.openxmlformats.org/drawingml/2006/main" xmlns:r="http://schemas.openxmlformats.org/officeDocument/2006/relationships" xmlns:p="http://schemas.openxmlformats.org/presentationml/2006/main">
  <p:tag name="SHAPENAME" val="5. Source"/>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xml><?xml version="1.0" encoding="utf-8"?>
<p:tagLst xmlns:a="http://schemas.openxmlformats.org/drawingml/2006/main" xmlns:r="http://schemas.openxmlformats.org/officeDocument/2006/relationships" xmlns:p="http://schemas.openxmlformats.org/presentationml/2006/main">
  <p:tag name="SHAPENAME" val="3. Subtitl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9.xml><?xml version="1.0" encoding="utf-8"?>
<p:tagLst xmlns:a="http://schemas.openxmlformats.org/drawingml/2006/main" xmlns:r="http://schemas.openxmlformats.org/officeDocument/2006/relationships" xmlns:p="http://schemas.openxmlformats.org/presentationml/2006/main">
  <p:tag name="SHAPENAME" val="5. Source"/>
</p:tagLst>
</file>

<file path=ppt/tags/tag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xml><?xml version="1.0" encoding="utf-8"?>
<p:tagLst xmlns:a="http://schemas.openxmlformats.org/drawingml/2006/main" xmlns:r="http://schemas.openxmlformats.org/officeDocument/2006/relationships" xmlns:p="http://schemas.openxmlformats.org/presentationml/2006/main">
  <p:tag name="SHAPENAME" val="3. Subtitl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54.xml><?xml version="1.0" encoding="utf-8"?>
<p:tagLst xmlns:a="http://schemas.openxmlformats.org/drawingml/2006/main" xmlns:r="http://schemas.openxmlformats.org/officeDocument/2006/relationships" xmlns:p="http://schemas.openxmlformats.org/presentationml/2006/main">
  <p:tag name="SHAPENAME" val="5. Source"/>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SHAPENAME" val="3. Subtitl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59.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Grid"/>
</p:tagLst>
</file>

<file path=ppt/tags/tag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6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SHAPENAME" val="5. Sourc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2.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5. Source"/>
</p:tagLst>
</file>

<file path=ppt/tags/tag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8.xml><?xml version="1.0" encoding="utf-8"?>
<p:tagLst xmlns:a="http://schemas.openxmlformats.org/drawingml/2006/main" xmlns:r="http://schemas.openxmlformats.org/officeDocument/2006/relationships" xmlns:p="http://schemas.openxmlformats.org/presentationml/2006/main">
  <p:tag name="SHAPENAME" val="3. Subtitle"/>
</p:tagLst>
</file>

<file path=ppt/tags/tag89.xml><?xml version="1.0" encoding="utf-8"?>
<p:tagLst xmlns:a="http://schemas.openxmlformats.org/drawingml/2006/main" xmlns:r="http://schemas.openxmlformats.org/officeDocument/2006/relationships" xmlns:p="http://schemas.openxmlformats.org/presentationml/2006/main">
  <p:tag name="SHAPENAME" val="5. Source"/>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94.xml><?xml version="1.0" encoding="utf-8"?>
<p:tagLst xmlns:a="http://schemas.openxmlformats.org/drawingml/2006/main" xmlns:r="http://schemas.openxmlformats.org/officeDocument/2006/relationships" xmlns:p="http://schemas.openxmlformats.org/presentationml/2006/main">
  <p:tag name="SHAPENAME" val="5. Source"/>
</p:tagLst>
</file>

<file path=ppt/tags/tag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8.xml><?xml version="1.0" encoding="utf-8"?>
<p:tagLst xmlns:a="http://schemas.openxmlformats.org/drawingml/2006/main" xmlns:r="http://schemas.openxmlformats.org/officeDocument/2006/relationships" xmlns:p="http://schemas.openxmlformats.org/presentationml/2006/main">
  <p:tag name="SHAPENAME" val="3. Subtitle"/>
</p:tagLst>
</file>

<file path=ppt/tags/tag99.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Default Theme">
  <a:themeElements>
    <a:clrScheme name="aneo">
      <a:dk1>
        <a:srgbClr val="000000"/>
      </a:dk1>
      <a:lt1>
        <a:srgbClr val="FFFFFF"/>
      </a:lt1>
      <a:dk2>
        <a:srgbClr val="FFFFFF"/>
      </a:dk2>
      <a:lt2>
        <a:srgbClr val="FFFFFF"/>
      </a:lt2>
      <a:accent1>
        <a:srgbClr val="FE5100"/>
      </a:accent1>
      <a:accent2>
        <a:srgbClr val="FE9300"/>
      </a:accent2>
      <a:accent3>
        <a:srgbClr val="F8BE69"/>
      </a:accent3>
      <a:accent4>
        <a:srgbClr val="AAE6F0"/>
      </a:accent4>
      <a:accent5>
        <a:srgbClr val="3C9685"/>
      </a:accent5>
      <a:accent6>
        <a:srgbClr val="A3C350"/>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Default Theme" id="{B2A94A4B-591B-CB42-BA4B-7B15D817ED41}" vid="{8A430B29-55F2-D04A-9E3B-15721792013F}"/>
    </a:ext>
  </a:extLst>
</a:theme>
</file>

<file path=ppt/theme/theme2.xml><?xml version="1.0" encoding="utf-8"?>
<a:theme xmlns:a="http://schemas.openxmlformats.org/drawingml/2006/main" name="1_Default Theme">
  <a:themeElements>
    <a:clrScheme name="aneo">
      <a:dk1>
        <a:srgbClr val="000000"/>
      </a:dk1>
      <a:lt1>
        <a:srgbClr val="FFFFFF"/>
      </a:lt1>
      <a:dk2>
        <a:srgbClr val="FFFFFF"/>
      </a:dk2>
      <a:lt2>
        <a:srgbClr val="FFFFFF"/>
      </a:lt2>
      <a:accent1>
        <a:srgbClr val="FE5100"/>
      </a:accent1>
      <a:accent2>
        <a:srgbClr val="FE9300"/>
      </a:accent2>
      <a:accent3>
        <a:srgbClr val="F8BE69"/>
      </a:accent3>
      <a:accent4>
        <a:srgbClr val="AAE6F0"/>
      </a:accent4>
      <a:accent5>
        <a:srgbClr val="3C9685"/>
      </a:accent5>
      <a:accent6>
        <a:srgbClr val="A3C350"/>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Default Theme" id="{B2A94A4B-591B-CB42-BA4B-7B15D817ED41}" vid="{8A430B29-55F2-D04A-9E3B-15721792013F}"/>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8B20E32429E4488C5A4A5AC8D06B13" ma:contentTypeVersion="4" ma:contentTypeDescription="Crée un document." ma:contentTypeScope="" ma:versionID="6644fc5bf6a76d7954fe9125990cc10c">
  <xsd:schema xmlns:xsd="http://www.w3.org/2001/XMLSchema" xmlns:xs="http://www.w3.org/2001/XMLSchema" xmlns:p="http://schemas.microsoft.com/office/2006/metadata/properties" xmlns:ns2="e493ed93-9ac3-4f3c-aef5-445be4afc9dc" targetNamespace="http://schemas.microsoft.com/office/2006/metadata/properties" ma:root="true" ma:fieldsID="8c36826b6a4563f983158458d970d778" ns2:_="">
    <xsd:import namespace="e493ed93-9ac3-4f3c-aef5-445be4afc9d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3ed93-9ac3-4f3c-aef5-445be4afc9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E7C807-32EC-4E70-8E48-93DC790EC9F4}">
  <ds:schemaRefs>
    <ds:schemaRef ds:uri="http://schemas.microsoft.com/sharepoint/v3/contenttype/forms"/>
  </ds:schemaRefs>
</ds:datastoreItem>
</file>

<file path=customXml/itemProps2.xml><?xml version="1.0" encoding="utf-8"?>
<ds:datastoreItem xmlns:ds="http://schemas.openxmlformats.org/officeDocument/2006/customXml" ds:itemID="{704029A6-171E-4205-988D-B18FB4423C44}">
  <ds:schemaRefs>
    <ds:schemaRef ds:uri="http://schemas.microsoft.com/office/2006/documentManagement/types"/>
    <ds:schemaRef ds:uri="http://www.w3.org/XML/1998/namespace"/>
    <ds:schemaRef ds:uri="http://purl.org/dc/dcmitype/"/>
    <ds:schemaRef ds:uri="http://purl.org/dc/terms/"/>
    <ds:schemaRef ds:uri="http://schemas.microsoft.com/office/infopath/2007/PartnerControls"/>
    <ds:schemaRef ds:uri="http://schemas.openxmlformats.org/package/2006/metadata/core-properties"/>
    <ds:schemaRef ds:uri="http://purl.org/dc/elements/1.1/"/>
    <ds:schemaRef ds:uri="e493ed93-9ac3-4f3c-aef5-445be4afc9dc"/>
    <ds:schemaRef ds:uri="http://schemas.microsoft.com/office/2006/metadata/properties"/>
  </ds:schemaRefs>
</ds:datastoreItem>
</file>

<file path=customXml/itemProps3.xml><?xml version="1.0" encoding="utf-8"?>
<ds:datastoreItem xmlns:ds="http://schemas.openxmlformats.org/officeDocument/2006/customXml" ds:itemID="{DE3C7834-2CC8-49DD-8EDD-32D17C6C5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3ed93-9ac3-4f3c-aef5-445be4afc9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18406</TotalTime>
  <Words>5358</Words>
  <Application>Microsoft Office PowerPoint</Application>
  <PresentationFormat>Grand écran</PresentationFormat>
  <Paragraphs>800</Paragraphs>
  <Slides>65</Slides>
  <Notes>50</Notes>
  <HiddenSlides>6</HiddenSlides>
  <MMClips>3</MMClips>
  <ScaleCrop>false</ScaleCrop>
  <HeadingPairs>
    <vt:vector size="8" baseType="variant">
      <vt:variant>
        <vt:lpstr>Polices utilisées</vt:lpstr>
      </vt:variant>
      <vt:variant>
        <vt:i4>26</vt:i4>
      </vt:variant>
      <vt:variant>
        <vt:lpstr>Thème</vt:lpstr>
      </vt:variant>
      <vt:variant>
        <vt:i4>2</vt:i4>
      </vt:variant>
      <vt:variant>
        <vt:lpstr>Serveurs OLE incorporés</vt:lpstr>
      </vt:variant>
      <vt:variant>
        <vt:i4>1</vt:i4>
      </vt:variant>
      <vt:variant>
        <vt:lpstr>Titres des diapositives</vt:lpstr>
      </vt:variant>
      <vt:variant>
        <vt:i4>65</vt:i4>
      </vt:variant>
    </vt:vector>
  </HeadingPairs>
  <TitlesOfParts>
    <vt:vector size="94" baseType="lpstr">
      <vt:lpstr>Aptos</vt:lpstr>
      <vt:lpstr>Archivo</vt:lpstr>
      <vt:lpstr>Argentum Sans</vt:lpstr>
      <vt:lpstr>Arial</vt:lpstr>
      <vt:lpstr>Calibri</vt:lpstr>
      <vt:lpstr>Calibri Light</vt:lpstr>
      <vt:lpstr>Georgia</vt:lpstr>
      <vt:lpstr>Lato</vt:lpstr>
      <vt:lpstr>Lexend Deca</vt:lpstr>
      <vt:lpstr>Lobster</vt:lpstr>
      <vt:lpstr>Lobster 1.4</vt:lpstr>
      <vt:lpstr>Noto Sans Symbols</vt:lpstr>
      <vt:lpstr>Nunito</vt:lpstr>
      <vt:lpstr>Poppins</vt:lpstr>
      <vt:lpstr>Poppins Bold</vt:lpstr>
      <vt:lpstr>Poppins Bold</vt:lpstr>
      <vt:lpstr>Poppins ExtraLight</vt:lpstr>
      <vt:lpstr>Poppins Light</vt:lpstr>
      <vt:lpstr>Poppins Medium</vt:lpstr>
      <vt:lpstr>Poppins SemiBold</vt:lpstr>
      <vt:lpstr>Quattrocento Sans</vt:lpstr>
      <vt:lpstr>Roboto Bold</vt:lpstr>
      <vt:lpstr>Roboto Italics</vt:lpstr>
      <vt:lpstr>Segoe UI</vt:lpstr>
      <vt:lpstr>SignPainter-HouseScript</vt:lpstr>
      <vt:lpstr>Wingdings</vt:lpstr>
      <vt:lpstr>Default Theme</vt:lpstr>
      <vt:lpstr>1_Default Theme</vt:lpstr>
      <vt:lpstr>think-cell Slide</vt:lpstr>
      <vt:lpstr>Pratiques fondamentales du management</vt:lpstr>
      <vt:lpstr>Pourquoi cette formation ? </vt:lpstr>
      <vt:lpstr>Programme</vt:lpstr>
      <vt:lpstr>Poser le cadre de la formation </vt:lpstr>
      <vt:lpstr>Présentation PowerPoint</vt:lpstr>
      <vt:lpstr>Présentation PowerPoint</vt:lpstr>
      <vt:lpstr>Présentation PowerPoint</vt:lpstr>
      <vt:lpstr>Votre expérience de collaborateur</vt:lpstr>
      <vt:lpstr>PAUSE</vt:lpstr>
      <vt:lpstr>Découvrir les styles comportementaux</vt:lpstr>
      <vt:lpstr>Présentation PowerPoint</vt:lpstr>
      <vt:lpstr>Le langage du DISC</vt:lpstr>
      <vt:lpstr>Présentation PowerPoint</vt:lpstr>
      <vt:lpstr>DIRECTIF – ORIENTE RESULTATS – RAPIDE - AFFIRME</vt:lpstr>
      <vt:lpstr>ENTHOUSIASTE – COMMUNIQUANT – CREATIF - SOCIABLE</vt:lpstr>
      <vt:lpstr>STABLE – A L’ECOUTE – COOPERATIF - PREVISIBLE</vt:lpstr>
      <vt:lpstr>RIGOUREUX – ANALYTIQUE – STRUCTURE - PRUDENT</vt:lpstr>
      <vt:lpstr>Présentation PowerPoint</vt:lpstr>
      <vt:lpstr>Présentation PowerPoint</vt:lpstr>
      <vt:lpstr>Présentation PowerPoint</vt:lpstr>
      <vt:lpstr>Atelier  : repérer les profils</vt:lpstr>
      <vt:lpstr>Présentation PowerPoint</vt:lpstr>
      <vt:lpstr>Présentation PowerPoint</vt:lpstr>
      <vt:lpstr>Présentation PowerPoint</vt:lpstr>
      <vt:lpstr>Présentation PowerPoint</vt:lpstr>
      <vt:lpstr>Présentation PowerPoint</vt:lpstr>
      <vt:lpstr>Présentation PowerPoint</vt:lpstr>
      <vt:lpstr>Atelier  : communiquer efficacement</vt:lpstr>
      <vt:lpstr>Présentation PowerPoint</vt:lpstr>
      <vt:lpstr>Présentation PowerPoint</vt:lpstr>
      <vt:lpstr>Présentation PowerPoint</vt:lpstr>
      <vt:lpstr>Présentation PowerPoint</vt:lpstr>
      <vt:lpstr>Bon appétit</vt:lpstr>
      <vt:lpstr>Atelier 3 : débat mouvant</vt:lpstr>
      <vt:lpstr>Atelier  : scènes de management colorées</vt:lpstr>
      <vt:lpstr>Atelier : prendre du recul sur son profil</vt:lpstr>
      <vt:lpstr>Communiquer efficacement</vt:lpstr>
      <vt:lpstr>Revisitez les fondamentaux de la communication </vt:lpstr>
      <vt:lpstr>Les éléments de la communication </vt:lpstr>
      <vt:lpstr>Présentation PowerPoint</vt:lpstr>
      <vt:lpstr>Présentation PowerPoint</vt:lpstr>
      <vt:lpstr>L’art de la communication</vt:lpstr>
      <vt:lpstr>Atelier  : l’écoute socratique</vt:lpstr>
      <vt:lpstr>PAUSE</vt:lpstr>
      <vt:lpstr>Présentation PowerPoint</vt:lpstr>
      <vt:lpstr>Atelier  : écouter en observant</vt:lpstr>
      <vt:lpstr>Présentation PowerPoint</vt:lpstr>
      <vt:lpstr>Présentation PowerPoint</vt:lpstr>
      <vt:lpstr>Présentation PowerPoint</vt:lpstr>
      <vt:lpstr>Présentation PowerPoint</vt:lpstr>
      <vt:lpstr>Atelier  : expérimenter l’écoute active</vt:lpstr>
      <vt:lpstr>Présentation PowerPoint</vt:lpstr>
      <vt:lpstr>Présentation PowerPoint</vt:lpstr>
      <vt:lpstr>Présentation PowerPoint</vt:lpstr>
      <vt:lpstr>La combinaison gagnante</vt:lpstr>
      <vt:lpstr>Manager les générations</vt:lpstr>
      <vt:lpstr>Atelier : explorer les représentations des différentes générations</vt:lpstr>
      <vt:lpstr>Paroles de GenZ</vt:lpstr>
      <vt:lpstr>Manager la GenZ</vt:lpstr>
      <vt:lpstr>Ce qui fonctionne avec la Gen Z</vt:lpstr>
      <vt:lpstr>Mes stéréotypes</vt:lpstr>
      <vt:lpstr>Atelier 7 : la Gen Z en action</vt:lpstr>
      <vt:lpstr>Atelier 8 : expérimenter l’écoute active    ET empathique</vt:lpstr>
      <vt:lpstr>Clôture</vt:lpstr>
      <vt:lpstr>Merci  A demain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Stéphanie BONNET</dc:creator>
  <cp:lastModifiedBy>Stéphanie BONNET</cp:lastModifiedBy>
  <cp:revision>23</cp:revision>
  <dcterms:created xsi:type="dcterms:W3CDTF">2025-03-28T10:37:33Z</dcterms:created>
  <dcterms:modified xsi:type="dcterms:W3CDTF">2025-09-23T11:06:09Z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0x010100688B20E32429E4488C5A4A5AC8D06B13</vt:lpwstr>
  </property>
</Properties>
</file>